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8" r:id="rId3"/>
    <p:sldId id="257" r:id="rId4"/>
    <p:sldId id="259" r:id="rId5"/>
    <p:sldId id="260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7" r:id="rId1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CAE3C"/>
    <a:srgbClr val="516482"/>
    <a:srgbClr val="D9D9D9"/>
    <a:srgbClr val="DEBB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04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61B2FD-8D86-49EE-94FC-40F4478CB4D2}" type="doc">
      <dgm:prSet loTypeId="urn:microsoft.com/office/officeart/2005/8/layout/process1" loCatId="process" qsTypeId="urn:microsoft.com/office/officeart/2005/8/quickstyle/simple1" qsCatId="simple" csTypeId="urn:microsoft.com/office/officeart/2005/8/colors/accent2_1" csCatId="accent2" phldr="1"/>
      <dgm:spPr/>
    </dgm:pt>
    <dgm:pt modelId="{A86EB928-0879-4F06-A8B1-780F47CF739B}">
      <dgm:prSet phldrT="[文字]"/>
      <dgm:spPr>
        <a:ln w="38100">
          <a:solidFill>
            <a:srgbClr val="516482"/>
          </a:solidFill>
          <a:prstDash val="dash"/>
        </a:ln>
      </dgm:spPr>
      <dgm:t>
        <a:bodyPr/>
        <a:lstStyle/>
        <a:p>
          <a:r>
            <a:rPr lang="zh-TW" altLang="en-US" dirty="0" smtClean="0"/>
            <a:t>公司介紹</a:t>
          </a:r>
          <a:endParaRPr lang="zh-TW" altLang="en-US" dirty="0"/>
        </a:p>
      </dgm:t>
    </dgm:pt>
    <dgm:pt modelId="{9F087AF8-49A0-495B-A0D9-B5A776159F76}" type="parTrans" cxnId="{B2C6AB16-943B-448E-9365-0C8A5AF904C2}">
      <dgm:prSet/>
      <dgm:spPr/>
      <dgm:t>
        <a:bodyPr/>
        <a:lstStyle/>
        <a:p>
          <a:endParaRPr lang="zh-TW" altLang="en-US"/>
        </a:p>
      </dgm:t>
    </dgm:pt>
    <dgm:pt modelId="{438D1F7C-508C-492E-9ECA-52932C4209E7}" type="sibTrans" cxnId="{B2C6AB16-943B-448E-9365-0C8A5AF904C2}">
      <dgm:prSet/>
      <dgm:spPr>
        <a:solidFill>
          <a:srgbClr val="516482"/>
        </a:solidFill>
      </dgm:spPr>
      <dgm:t>
        <a:bodyPr/>
        <a:lstStyle/>
        <a:p>
          <a:endParaRPr lang="zh-TW" altLang="en-US"/>
        </a:p>
      </dgm:t>
    </dgm:pt>
    <dgm:pt modelId="{682AD85C-6D41-4973-BE17-44952EA4FD0E}">
      <dgm:prSet phldrT="[文字]"/>
      <dgm:spPr>
        <a:ln w="38100">
          <a:solidFill>
            <a:srgbClr val="516482"/>
          </a:solidFill>
          <a:prstDash val="dash"/>
        </a:ln>
      </dgm:spPr>
      <dgm:t>
        <a:bodyPr/>
        <a:lstStyle/>
        <a:p>
          <a:r>
            <a:rPr lang="zh-TW" altLang="en-US" dirty="0" smtClean="0"/>
            <a:t>專案介紹</a:t>
          </a:r>
          <a:endParaRPr lang="zh-TW" altLang="en-US" dirty="0"/>
        </a:p>
      </dgm:t>
    </dgm:pt>
    <dgm:pt modelId="{2DC7507C-058B-41F7-B241-385B8F7D97E2}" type="parTrans" cxnId="{8F261E3E-4894-4604-8BA4-53E37FC5D62D}">
      <dgm:prSet/>
      <dgm:spPr/>
      <dgm:t>
        <a:bodyPr/>
        <a:lstStyle/>
        <a:p>
          <a:endParaRPr lang="zh-TW" altLang="en-US"/>
        </a:p>
      </dgm:t>
    </dgm:pt>
    <dgm:pt modelId="{F2BB81FA-AA80-48EE-B0FD-F79D9F93920D}" type="sibTrans" cxnId="{8F261E3E-4894-4604-8BA4-53E37FC5D62D}">
      <dgm:prSet/>
      <dgm:spPr>
        <a:solidFill>
          <a:srgbClr val="516482"/>
        </a:solidFill>
      </dgm:spPr>
      <dgm:t>
        <a:bodyPr/>
        <a:lstStyle/>
        <a:p>
          <a:endParaRPr lang="zh-TW" altLang="en-US"/>
        </a:p>
      </dgm:t>
    </dgm:pt>
    <dgm:pt modelId="{F391D4FC-241C-4300-B513-213D822A20DC}">
      <dgm:prSet phldrT="[文字]"/>
      <dgm:spPr>
        <a:ln w="38100">
          <a:solidFill>
            <a:srgbClr val="516482"/>
          </a:solidFill>
          <a:prstDash val="dash"/>
        </a:ln>
      </dgm:spPr>
      <dgm:t>
        <a:bodyPr/>
        <a:lstStyle/>
        <a:p>
          <a:r>
            <a:rPr lang="zh-TW" altLang="en-US" dirty="0" smtClean="0"/>
            <a:t>心得分享</a:t>
          </a:r>
          <a:endParaRPr lang="zh-TW" altLang="en-US" dirty="0"/>
        </a:p>
      </dgm:t>
    </dgm:pt>
    <dgm:pt modelId="{0F3AC7D9-8CF1-4D43-8037-8055D9D517F4}" type="parTrans" cxnId="{1E4EB0B0-FC50-4BC6-9302-5A267CD7A2CC}">
      <dgm:prSet/>
      <dgm:spPr/>
      <dgm:t>
        <a:bodyPr/>
        <a:lstStyle/>
        <a:p>
          <a:endParaRPr lang="zh-TW" altLang="en-US"/>
        </a:p>
      </dgm:t>
    </dgm:pt>
    <dgm:pt modelId="{77834D4A-BF66-4EFD-9AB0-56D84E4F41E0}" type="sibTrans" cxnId="{1E4EB0B0-FC50-4BC6-9302-5A267CD7A2CC}">
      <dgm:prSet/>
      <dgm:spPr/>
      <dgm:t>
        <a:bodyPr/>
        <a:lstStyle/>
        <a:p>
          <a:endParaRPr lang="zh-TW" altLang="en-US"/>
        </a:p>
      </dgm:t>
    </dgm:pt>
    <dgm:pt modelId="{B2FEF232-C73D-439D-A148-0D1A732251FB}" type="pres">
      <dgm:prSet presAssocID="{6F61B2FD-8D86-49EE-94FC-40F4478CB4D2}" presName="Name0" presStyleCnt="0">
        <dgm:presLayoutVars>
          <dgm:dir/>
          <dgm:resizeHandles val="exact"/>
        </dgm:presLayoutVars>
      </dgm:prSet>
      <dgm:spPr/>
    </dgm:pt>
    <dgm:pt modelId="{53275564-8F8F-47E2-84CA-7B97D42EFEF5}" type="pres">
      <dgm:prSet presAssocID="{A86EB928-0879-4F06-A8B1-780F47CF739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914E9E1-F397-44EA-8714-33DCAC6AB2CF}" type="pres">
      <dgm:prSet presAssocID="{438D1F7C-508C-492E-9ECA-52932C4209E7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116CFC5B-7D06-4EEE-833B-2D30C89A8FFC}" type="pres">
      <dgm:prSet presAssocID="{438D1F7C-508C-492E-9ECA-52932C4209E7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79A3F7C4-6DFB-4471-BA27-D7CC4D9EE812}" type="pres">
      <dgm:prSet presAssocID="{682AD85C-6D41-4973-BE17-44952EA4FD0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231C5A9-817E-4F1E-B80D-C1F67365AEF4}" type="pres">
      <dgm:prSet presAssocID="{F2BB81FA-AA80-48EE-B0FD-F79D9F93920D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7FE83C57-61F7-438F-8CF7-21E28FD19E69}" type="pres">
      <dgm:prSet presAssocID="{F2BB81FA-AA80-48EE-B0FD-F79D9F93920D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207B9BB7-820E-4283-BDAC-7D88579E0EFF}" type="pres">
      <dgm:prSet presAssocID="{F391D4FC-241C-4300-B513-213D822A20D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CF27909-643B-4288-AA28-F3FB88F0AA6A}" type="presOf" srcId="{6F61B2FD-8D86-49EE-94FC-40F4478CB4D2}" destId="{B2FEF232-C73D-439D-A148-0D1A732251FB}" srcOrd="0" destOrd="0" presId="urn:microsoft.com/office/officeart/2005/8/layout/process1"/>
    <dgm:cxn modelId="{A75BD168-0CB2-44E6-89B7-CCD774195282}" type="presOf" srcId="{F391D4FC-241C-4300-B513-213D822A20DC}" destId="{207B9BB7-820E-4283-BDAC-7D88579E0EFF}" srcOrd="0" destOrd="0" presId="urn:microsoft.com/office/officeart/2005/8/layout/process1"/>
    <dgm:cxn modelId="{DD1991AA-0DB2-4920-B91F-F485755C8757}" type="presOf" srcId="{A86EB928-0879-4F06-A8B1-780F47CF739B}" destId="{53275564-8F8F-47E2-84CA-7B97D42EFEF5}" srcOrd="0" destOrd="0" presId="urn:microsoft.com/office/officeart/2005/8/layout/process1"/>
    <dgm:cxn modelId="{0E04819F-CA11-46D1-AA93-3EB0ABDFECD0}" type="presOf" srcId="{F2BB81FA-AA80-48EE-B0FD-F79D9F93920D}" destId="{D231C5A9-817E-4F1E-B80D-C1F67365AEF4}" srcOrd="0" destOrd="0" presId="urn:microsoft.com/office/officeart/2005/8/layout/process1"/>
    <dgm:cxn modelId="{CCAC56C0-1AF5-412A-9615-AA67E157E423}" type="presOf" srcId="{F2BB81FA-AA80-48EE-B0FD-F79D9F93920D}" destId="{7FE83C57-61F7-438F-8CF7-21E28FD19E69}" srcOrd="1" destOrd="0" presId="urn:microsoft.com/office/officeart/2005/8/layout/process1"/>
    <dgm:cxn modelId="{1E4EB0B0-FC50-4BC6-9302-5A267CD7A2CC}" srcId="{6F61B2FD-8D86-49EE-94FC-40F4478CB4D2}" destId="{F391D4FC-241C-4300-B513-213D822A20DC}" srcOrd="2" destOrd="0" parTransId="{0F3AC7D9-8CF1-4D43-8037-8055D9D517F4}" sibTransId="{77834D4A-BF66-4EFD-9AB0-56D84E4F41E0}"/>
    <dgm:cxn modelId="{3758FBBA-548A-485B-8485-CCF835B29CFD}" type="presOf" srcId="{438D1F7C-508C-492E-9ECA-52932C4209E7}" destId="{116CFC5B-7D06-4EEE-833B-2D30C89A8FFC}" srcOrd="1" destOrd="0" presId="urn:microsoft.com/office/officeart/2005/8/layout/process1"/>
    <dgm:cxn modelId="{2B917CA9-AC6E-49F9-A828-2A5310CBD88F}" type="presOf" srcId="{438D1F7C-508C-492E-9ECA-52932C4209E7}" destId="{9914E9E1-F397-44EA-8714-33DCAC6AB2CF}" srcOrd="0" destOrd="0" presId="urn:microsoft.com/office/officeart/2005/8/layout/process1"/>
    <dgm:cxn modelId="{B2C6AB16-943B-448E-9365-0C8A5AF904C2}" srcId="{6F61B2FD-8D86-49EE-94FC-40F4478CB4D2}" destId="{A86EB928-0879-4F06-A8B1-780F47CF739B}" srcOrd="0" destOrd="0" parTransId="{9F087AF8-49A0-495B-A0D9-B5A776159F76}" sibTransId="{438D1F7C-508C-492E-9ECA-52932C4209E7}"/>
    <dgm:cxn modelId="{E6FFCF9D-6A7D-4351-B112-D50BEAE95233}" type="presOf" srcId="{682AD85C-6D41-4973-BE17-44952EA4FD0E}" destId="{79A3F7C4-6DFB-4471-BA27-D7CC4D9EE812}" srcOrd="0" destOrd="0" presId="urn:microsoft.com/office/officeart/2005/8/layout/process1"/>
    <dgm:cxn modelId="{8F261E3E-4894-4604-8BA4-53E37FC5D62D}" srcId="{6F61B2FD-8D86-49EE-94FC-40F4478CB4D2}" destId="{682AD85C-6D41-4973-BE17-44952EA4FD0E}" srcOrd="1" destOrd="0" parTransId="{2DC7507C-058B-41F7-B241-385B8F7D97E2}" sibTransId="{F2BB81FA-AA80-48EE-B0FD-F79D9F93920D}"/>
    <dgm:cxn modelId="{4AFC82E7-392C-4CAB-82E9-53C1E0392D28}" type="presParOf" srcId="{B2FEF232-C73D-439D-A148-0D1A732251FB}" destId="{53275564-8F8F-47E2-84CA-7B97D42EFEF5}" srcOrd="0" destOrd="0" presId="urn:microsoft.com/office/officeart/2005/8/layout/process1"/>
    <dgm:cxn modelId="{4BC2C038-C954-4FA6-82B9-4BCFC25BDBAD}" type="presParOf" srcId="{B2FEF232-C73D-439D-A148-0D1A732251FB}" destId="{9914E9E1-F397-44EA-8714-33DCAC6AB2CF}" srcOrd="1" destOrd="0" presId="urn:microsoft.com/office/officeart/2005/8/layout/process1"/>
    <dgm:cxn modelId="{C9360554-B89F-4BBC-B602-C1817FDF6A68}" type="presParOf" srcId="{9914E9E1-F397-44EA-8714-33DCAC6AB2CF}" destId="{116CFC5B-7D06-4EEE-833B-2D30C89A8FFC}" srcOrd="0" destOrd="0" presId="urn:microsoft.com/office/officeart/2005/8/layout/process1"/>
    <dgm:cxn modelId="{234F9996-0D5E-4BAC-A51C-5877BF40F844}" type="presParOf" srcId="{B2FEF232-C73D-439D-A148-0D1A732251FB}" destId="{79A3F7C4-6DFB-4471-BA27-D7CC4D9EE812}" srcOrd="2" destOrd="0" presId="urn:microsoft.com/office/officeart/2005/8/layout/process1"/>
    <dgm:cxn modelId="{E4334BAF-5543-49C7-B13C-003D40E0920E}" type="presParOf" srcId="{B2FEF232-C73D-439D-A148-0D1A732251FB}" destId="{D231C5A9-817E-4F1E-B80D-C1F67365AEF4}" srcOrd="3" destOrd="0" presId="urn:microsoft.com/office/officeart/2005/8/layout/process1"/>
    <dgm:cxn modelId="{8EC42F6D-D121-481F-BF1A-E23C460272CD}" type="presParOf" srcId="{D231C5A9-817E-4F1E-B80D-C1F67365AEF4}" destId="{7FE83C57-61F7-438F-8CF7-21E28FD19E69}" srcOrd="0" destOrd="0" presId="urn:microsoft.com/office/officeart/2005/8/layout/process1"/>
    <dgm:cxn modelId="{9E430EEF-DEDC-44D8-8AD8-2D94686C99C8}" type="presParOf" srcId="{B2FEF232-C73D-439D-A148-0D1A732251FB}" destId="{207B9BB7-820E-4283-BDAC-7D88579E0EF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4D1122-B87E-4F74-9A5C-50A36940EA94}" type="doc">
      <dgm:prSet loTypeId="urn:microsoft.com/office/officeart/2005/8/layout/radial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5A655DDE-5F6F-4892-8116-B0EA0140C812}">
      <dgm:prSet phldrT="[文字]" custT="1"/>
      <dgm:spPr>
        <a:solidFill>
          <a:srgbClr val="FFFFFF"/>
        </a:solidFill>
        <a:ln w="38100">
          <a:solidFill>
            <a:srgbClr val="516482"/>
          </a:solidFill>
        </a:ln>
      </dgm:spPr>
      <dgm:t>
        <a:bodyPr anchor="b"/>
        <a:lstStyle/>
        <a:p>
          <a:pPr>
            <a:lnSpc>
              <a:spcPts val="2880"/>
            </a:lnSpc>
            <a:spcAft>
              <a:spcPts val="0"/>
            </a:spcAft>
          </a:pPr>
          <a:r>
            <a:rPr lang="zh-TW" altLang="en-US" sz="2400" b="1" dirty="0" smtClean="0">
              <a:solidFill>
                <a:srgbClr val="516482"/>
              </a:solidFill>
            </a:rPr>
            <a:t>核心價值</a:t>
          </a:r>
          <a:endParaRPr lang="zh-TW" altLang="en-US" sz="2400" b="1" dirty="0">
            <a:solidFill>
              <a:srgbClr val="516482"/>
            </a:solidFill>
          </a:endParaRPr>
        </a:p>
      </dgm:t>
    </dgm:pt>
    <dgm:pt modelId="{5D219F84-96B9-4106-A724-C061518A7559}" type="parTrans" cxnId="{8934217C-BDB4-4EA6-A47A-DFD064D54DFE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500"/>
        </a:p>
      </dgm:t>
    </dgm:pt>
    <dgm:pt modelId="{69FBF626-0DDE-432B-AAA1-ACC2994A5871}" type="sibTrans" cxnId="{8934217C-BDB4-4EA6-A47A-DFD064D54DFE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500"/>
        </a:p>
      </dgm:t>
    </dgm:pt>
    <dgm:pt modelId="{547EA0A4-6C7C-4F80-892E-25EA9DAED301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dirty="0" smtClean="0"/>
            <a:t>誠實</a:t>
          </a:r>
          <a:endParaRPr lang="en-US" altLang="zh-TW" sz="2000" dirty="0" smtClean="0"/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dirty="0" smtClean="0"/>
            <a:t>負責</a:t>
          </a:r>
          <a:endParaRPr lang="zh-TW" altLang="en-US" sz="2000" dirty="0"/>
        </a:p>
      </dgm:t>
    </dgm:pt>
    <dgm:pt modelId="{2794D458-2C33-43BB-909F-323619B7ED65}" type="parTrans" cxnId="{2CD296BC-8B8B-4315-BBAD-E32182AF1894}">
      <dgm:prSet custT="1"/>
      <dgm:spPr>
        <a:ln w="28575">
          <a:solidFill>
            <a:srgbClr val="516482"/>
          </a:solidFill>
        </a:ln>
      </dgm:spPr>
      <dgm:t>
        <a:bodyPr/>
        <a:lstStyle/>
        <a:p>
          <a:pPr>
            <a:lnSpc>
              <a:spcPct val="100000"/>
            </a:lnSpc>
          </a:pPr>
          <a:endParaRPr lang="zh-TW" altLang="en-US" sz="2500"/>
        </a:p>
      </dgm:t>
    </dgm:pt>
    <dgm:pt modelId="{0FF263D9-DEEB-41A5-8799-E93CA69F0C15}" type="sibTrans" cxnId="{2CD296BC-8B8B-4315-BBAD-E32182AF1894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500"/>
        </a:p>
      </dgm:t>
    </dgm:pt>
    <dgm:pt modelId="{7D103A52-2254-42A9-AAC4-A8957F9DBCF9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dirty="0" smtClean="0"/>
            <a:t>人客</a:t>
          </a:r>
          <a:endParaRPr lang="en-US" altLang="zh-TW" sz="2000" dirty="0" smtClean="0"/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dirty="0" smtClean="0"/>
            <a:t>至上</a:t>
          </a:r>
          <a:endParaRPr lang="zh-TW" altLang="en-US" sz="2000" dirty="0"/>
        </a:p>
      </dgm:t>
    </dgm:pt>
    <dgm:pt modelId="{AB9D9239-2074-4D14-84EF-AB0EA8CC09A3}" type="parTrans" cxnId="{AAAD98B6-FF5A-4827-B2FC-63CFA17BBAC9}">
      <dgm:prSet custT="1"/>
      <dgm:spPr>
        <a:ln w="28575">
          <a:solidFill>
            <a:srgbClr val="516482"/>
          </a:solidFill>
        </a:ln>
      </dgm:spPr>
      <dgm:t>
        <a:bodyPr/>
        <a:lstStyle/>
        <a:p>
          <a:pPr>
            <a:lnSpc>
              <a:spcPct val="100000"/>
            </a:lnSpc>
          </a:pPr>
          <a:endParaRPr lang="zh-TW" altLang="en-US" sz="2500"/>
        </a:p>
      </dgm:t>
    </dgm:pt>
    <dgm:pt modelId="{46767536-6100-4055-B4D1-C28062F49CA7}" type="sibTrans" cxnId="{AAAD98B6-FF5A-4827-B2FC-63CFA17BBAC9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500"/>
        </a:p>
      </dgm:t>
    </dgm:pt>
    <dgm:pt modelId="{CC84ABDA-BC6E-403B-9468-AF405195856A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dirty="0" smtClean="0"/>
            <a:t>努力</a:t>
          </a:r>
          <a:endParaRPr lang="en-US" altLang="zh-TW" sz="2000" dirty="0" smtClean="0"/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dirty="0" smtClean="0"/>
            <a:t>學習</a:t>
          </a:r>
          <a:endParaRPr lang="zh-TW" altLang="en-US" sz="2000" dirty="0"/>
        </a:p>
      </dgm:t>
    </dgm:pt>
    <dgm:pt modelId="{4AD334CE-0357-47F2-B37C-E5613ED77C6E}" type="parTrans" cxnId="{3CEF1D5D-2872-423F-BA48-3782B84F637F}">
      <dgm:prSet custT="1"/>
      <dgm:spPr>
        <a:ln w="28575">
          <a:solidFill>
            <a:srgbClr val="516482"/>
          </a:solidFill>
        </a:ln>
      </dgm:spPr>
      <dgm:t>
        <a:bodyPr/>
        <a:lstStyle/>
        <a:p>
          <a:pPr>
            <a:lnSpc>
              <a:spcPct val="100000"/>
            </a:lnSpc>
          </a:pPr>
          <a:endParaRPr lang="zh-TW" altLang="en-US" sz="2500"/>
        </a:p>
      </dgm:t>
    </dgm:pt>
    <dgm:pt modelId="{D100C3D9-0957-40D9-9C63-B66754EB105E}" type="sibTrans" cxnId="{3CEF1D5D-2872-423F-BA48-3782B84F637F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500"/>
        </a:p>
      </dgm:t>
    </dgm:pt>
    <dgm:pt modelId="{14D29078-5E76-457A-AC2F-F4F2A9165D99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dirty="0" smtClean="0"/>
            <a:t>勇敢</a:t>
          </a:r>
          <a:endParaRPr lang="en-US" altLang="zh-TW" sz="2000" dirty="0" smtClean="0"/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dirty="0" smtClean="0"/>
            <a:t>創新</a:t>
          </a:r>
          <a:endParaRPr lang="zh-TW" altLang="en-US" sz="2000" dirty="0"/>
        </a:p>
      </dgm:t>
    </dgm:pt>
    <dgm:pt modelId="{CFF8C170-3458-47DB-9660-C490B0C0CC2B}" type="parTrans" cxnId="{CB7FE5DA-D256-4137-BEEF-C4DFA28EDDD0}">
      <dgm:prSet custT="1"/>
      <dgm:spPr>
        <a:ln w="28575">
          <a:solidFill>
            <a:srgbClr val="516482"/>
          </a:solidFill>
        </a:ln>
      </dgm:spPr>
      <dgm:t>
        <a:bodyPr/>
        <a:lstStyle/>
        <a:p>
          <a:pPr>
            <a:lnSpc>
              <a:spcPct val="100000"/>
            </a:lnSpc>
          </a:pPr>
          <a:endParaRPr lang="zh-TW" altLang="en-US" sz="2500"/>
        </a:p>
      </dgm:t>
    </dgm:pt>
    <dgm:pt modelId="{0CCF2FF2-C508-472D-933C-F96308E387B4}" type="sibTrans" cxnId="{CB7FE5DA-D256-4137-BEEF-C4DFA28EDDD0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500"/>
        </a:p>
      </dgm:t>
    </dgm:pt>
    <dgm:pt modelId="{89D02823-D034-4BAA-88E2-24AACFC8ADD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dirty="0" smtClean="0"/>
            <a:t>腳踏</a:t>
          </a:r>
          <a:endParaRPr lang="en-US" altLang="zh-TW" sz="2000" dirty="0" smtClean="0"/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dirty="0" smtClean="0"/>
            <a:t>實地</a:t>
          </a:r>
          <a:endParaRPr lang="zh-TW" altLang="en-US" sz="2000" dirty="0"/>
        </a:p>
      </dgm:t>
    </dgm:pt>
    <dgm:pt modelId="{D1110DAB-90A0-4A8D-B455-77897F813BAF}" type="parTrans" cxnId="{BB0E39EE-5837-45C2-9229-C8B09BB7289A}">
      <dgm:prSet custT="1"/>
      <dgm:spPr>
        <a:ln w="28575">
          <a:solidFill>
            <a:srgbClr val="516482"/>
          </a:solidFill>
        </a:ln>
      </dgm:spPr>
      <dgm:t>
        <a:bodyPr/>
        <a:lstStyle/>
        <a:p>
          <a:pPr>
            <a:lnSpc>
              <a:spcPct val="100000"/>
            </a:lnSpc>
          </a:pPr>
          <a:endParaRPr lang="zh-TW" altLang="en-US" sz="2500"/>
        </a:p>
      </dgm:t>
    </dgm:pt>
    <dgm:pt modelId="{6F4B45D8-9CAE-439D-A19C-4DC60865C70F}" type="sibTrans" cxnId="{BB0E39EE-5837-45C2-9229-C8B09BB7289A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500"/>
        </a:p>
      </dgm:t>
    </dgm:pt>
    <dgm:pt modelId="{6519BC18-1012-4B70-AACB-B288367D6A2C}" type="pres">
      <dgm:prSet presAssocID="{914D1122-B87E-4F74-9A5C-50A36940EA9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93EA01C-8F12-4C9B-9D82-92E0CA890C80}" type="pres">
      <dgm:prSet presAssocID="{5A655DDE-5F6F-4892-8116-B0EA0140C812}" presName="centerShape" presStyleLbl="node0" presStyleIdx="0" presStyleCnt="1" custScaleX="124705" custScaleY="113289"/>
      <dgm:spPr/>
      <dgm:t>
        <a:bodyPr/>
        <a:lstStyle/>
        <a:p>
          <a:endParaRPr lang="zh-TW" altLang="en-US"/>
        </a:p>
      </dgm:t>
    </dgm:pt>
    <dgm:pt modelId="{385F341E-8DDC-40F0-958B-264B5441876C}" type="pres">
      <dgm:prSet presAssocID="{2794D458-2C33-43BB-909F-323619B7ED65}" presName="Name9" presStyleLbl="parChTrans1D2" presStyleIdx="0" presStyleCnt="5"/>
      <dgm:spPr/>
      <dgm:t>
        <a:bodyPr/>
        <a:lstStyle/>
        <a:p>
          <a:endParaRPr lang="zh-TW" altLang="en-US"/>
        </a:p>
      </dgm:t>
    </dgm:pt>
    <dgm:pt modelId="{66B9A2BD-C823-47F3-B143-7CC4495B7AA0}" type="pres">
      <dgm:prSet presAssocID="{2794D458-2C33-43BB-909F-323619B7ED65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3EE335A3-7DA5-4784-9CF8-08DF5716D504}" type="pres">
      <dgm:prSet presAssocID="{547EA0A4-6C7C-4F80-892E-25EA9DAED30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D37E68-74C4-4462-953B-FCE0B7129D11}" type="pres">
      <dgm:prSet presAssocID="{D1110DAB-90A0-4A8D-B455-77897F813BAF}" presName="Name9" presStyleLbl="parChTrans1D2" presStyleIdx="1" presStyleCnt="5"/>
      <dgm:spPr/>
      <dgm:t>
        <a:bodyPr/>
        <a:lstStyle/>
        <a:p>
          <a:endParaRPr lang="zh-TW" altLang="en-US"/>
        </a:p>
      </dgm:t>
    </dgm:pt>
    <dgm:pt modelId="{6D3CC559-E89D-49FD-86ED-875E49A06510}" type="pres">
      <dgm:prSet presAssocID="{D1110DAB-90A0-4A8D-B455-77897F813BAF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90576347-A769-4BAD-BFFB-65DEC293563B}" type="pres">
      <dgm:prSet presAssocID="{89D02823-D034-4BAA-88E2-24AACFC8ADD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3EE4C85-3F2D-4B10-87B2-128245C21110}" type="pres">
      <dgm:prSet presAssocID="{AB9D9239-2074-4D14-84EF-AB0EA8CC09A3}" presName="Name9" presStyleLbl="parChTrans1D2" presStyleIdx="2" presStyleCnt="5"/>
      <dgm:spPr/>
      <dgm:t>
        <a:bodyPr/>
        <a:lstStyle/>
        <a:p>
          <a:endParaRPr lang="zh-TW" altLang="en-US"/>
        </a:p>
      </dgm:t>
    </dgm:pt>
    <dgm:pt modelId="{6C44A682-20E6-4E76-9DE6-70B874A4B810}" type="pres">
      <dgm:prSet presAssocID="{AB9D9239-2074-4D14-84EF-AB0EA8CC09A3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FA61D513-A516-4382-BC19-E54F91E11EEA}" type="pres">
      <dgm:prSet presAssocID="{7D103A52-2254-42A9-AAC4-A8957F9DBCF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BF61909-4D27-47E3-AAC3-449E3BBD6A58}" type="pres">
      <dgm:prSet presAssocID="{4AD334CE-0357-47F2-B37C-E5613ED77C6E}" presName="Name9" presStyleLbl="parChTrans1D2" presStyleIdx="3" presStyleCnt="5"/>
      <dgm:spPr/>
      <dgm:t>
        <a:bodyPr/>
        <a:lstStyle/>
        <a:p>
          <a:endParaRPr lang="zh-TW" altLang="en-US"/>
        </a:p>
      </dgm:t>
    </dgm:pt>
    <dgm:pt modelId="{3BB84EF3-50F0-4077-B74F-59B82AEEBB47}" type="pres">
      <dgm:prSet presAssocID="{4AD334CE-0357-47F2-B37C-E5613ED77C6E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B5966DB9-552A-4FD4-8939-837BEF98ED15}" type="pres">
      <dgm:prSet presAssocID="{CC84ABDA-BC6E-403B-9468-AF405195856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CCF1630-2C4F-44C9-9115-681B61CA844A}" type="pres">
      <dgm:prSet presAssocID="{CFF8C170-3458-47DB-9660-C490B0C0CC2B}" presName="Name9" presStyleLbl="parChTrans1D2" presStyleIdx="4" presStyleCnt="5"/>
      <dgm:spPr/>
      <dgm:t>
        <a:bodyPr/>
        <a:lstStyle/>
        <a:p>
          <a:endParaRPr lang="zh-TW" altLang="en-US"/>
        </a:p>
      </dgm:t>
    </dgm:pt>
    <dgm:pt modelId="{9B9CF290-C5EA-405F-BE6D-605AFB27BFCD}" type="pres">
      <dgm:prSet presAssocID="{CFF8C170-3458-47DB-9660-C490B0C0CC2B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54183A59-55B2-4AE4-BBEB-BEF4C11CD2DB}" type="pres">
      <dgm:prSet presAssocID="{14D29078-5E76-457A-AC2F-F4F2A9165D9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72ECA9F-609C-46B7-9BDD-A8A1EBEF889B}" type="presOf" srcId="{4AD334CE-0357-47F2-B37C-E5613ED77C6E}" destId="{BBF61909-4D27-47E3-AAC3-449E3BBD6A58}" srcOrd="0" destOrd="0" presId="urn:microsoft.com/office/officeart/2005/8/layout/radial1"/>
    <dgm:cxn modelId="{002462E7-7FC8-465F-9072-86B97B5F121F}" type="presOf" srcId="{89D02823-D034-4BAA-88E2-24AACFC8ADD5}" destId="{90576347-A769-4BAD-BFFB-65DEC293563B}" srcOrd="0" destOrd="0" presId="urn:microsoft.com/office/officeart/2005/8/layout/radial1"/>
    <dgm:cxn modelId="{F07F92A7-2DDE-45A5-B576-DBAA691C202B}" type="presOf" srcId="{D1110DAB-90A0-4A8D-B455-77897F813BAF}" destId="{6D3CC559-E89D-49FD-86ED-875E49A06510}" srcOrd="1" destOrd="0" presId="urn:microsoft.com/office/officeart/2005/8/layout/radial1"/>
    <dgm:cxn modelId="{CABC60DD-7BB7-4CFE-9FE2-3ABE14741BB7}" type="presOf" srcId="{CFF8C170-3458-47DB-9660-C490B0C0CC2B}" destId="{9B9CF290-C5EA-405F-BE6D-605AFB27BFCD}" srcOrd="1" destOrd="0" presId="urn:microsoft.com/office/officeart/2005/8/layout/radial1"/>
    <dgm:cxn modelId="{C51657BD-815E-452C-A31A-67F9973A5A65}" type="presOf" srcId="{AB9D9239-2074-4D14-84EF-AB0EA8CC09A3}" destId="{6C44A682-20E6-4E76-9DE6-70B874A4B810}" srcOrd="1" destOrd="0" presId="urn:microsoft.com/office/officeart/2005/8/layout/radial1"/>
    <dgm:cxn modelId="{BB0E39EE-5837-45C2-9229-C8B09BB7289A}" srcId="{5A655DDE-5F6F-4892-8116-B0EA0140C812}" destId="{89D02823-D034-4BAA-88E2-24AACFC8ADD5}" srcOrd="1" destOrd="0" parTransId="{D1110DAB-90A0-4A8D-B455-77897F813BAF}" sibTransId="{6F4B45D8-9CAE-439D-A19C-4DC60865C70F}"/>
    <dgm:cxn modelId="{2CD296BC-8B8B-4315-BBAD-E32182AF1894}" srcId="{5A655DDE-5F6F-4892-8116-B0EA0140C812}" destId="{547EA0A4-6C7C-4F80-892E-25EA9DAED301}" srcOrd="0" destOrd="0" parTransId="{2794D458-2C33-43BB-909F-323619B7ED65}" sibTransId="{0FF263D9-DEEB-41A5-8799-E93CA69F0C15}"/>
    <dgm:cxn modelId="{4435D5FE-F07E-4F31-8CDB-40B07B261611}" type="presOf" srcId="{AB9D9239-2074-4D14-84EF-AB0EA8CC09A3}" destId="{13EE4C85-3F2D-4B10-87B2-128245C21110}" srcOrd="0" destOrd="0" presId="urn:microsoft.com/office/officeart/2005/8/layout/radial1"/>
    <dgm:cxn modelId="{3BBE9C78-A436-4AA9-A2E2-1A196EFBA4C7}" type="presOf" srcId="{2794D458-2C33-43BB-909F-323619B7ED65}" destId="{385F341E-8DDC-40F0-958B-264B5441876C}" srcOrd="0" destOrd="0" presId="urn:microsoft.com/office/officeart/2005/8/layout/radial1"/>
    <dgm:cxn modelId="{B8F528B8-2C44-4E37-8B05-403C332705AF}" type="presOf" srcId="{5A655DDE-5F6F-4892-8116-B0EA0140C812}" destId="{793EA01C-8F12-4C9B-9D82-92E0CA890C80}" srcOrd="0" destOrd="0" presId="urn:microsoft.com/office/officeart/2005/8/layout/radial1"/>
    <dgm:cxn modelId="{599FCFC0-B4AA-4705-B04B-28A8C08187F1}" type="presOf" srcId="{2794D458-2C33-43BB-909F-323619B7ED65}" destId="{66B9A2BD-C823-47F3-B143-7CC4495B7AA0}" srcOrd="1" destOrd="0" presId="urn:microsoft.com/office/officeart/2005/8/layout/radial1"/>
    <dgm:cxn modelId="{3F700868-CD7B-4B3B-B864-44DD9D4400F0}" type="presOf" srcId="{4AD334CE-0357-47F2-B37C-E5613ED77C6E}" destId="{3BB84EF3-50F0-4077-B74F-59B82AEEBB47}" srcOrd="1" destOrd="0" presId="urn:microsoft.com/office/officeart/2005/8/layout/radial1"/>
    <dgm:cxn modelId="{02376CE0-6B23-4C18-9CAC-2C15C9A61E5B}" type="presOf" srcId="{914D1122-B87E-4F74-9A5C-50A36940EA94}" destId="{6519BC18-1012-4B70-AACB-B288367D6A2C}" srcOrd="0" destOrd="0" presId="urn:microsoft.com/office/officeart/2005/8/layout/radial1"/>
    <dgm:cxn modelId="{EB20B33B-9C64-4423-AA21-914879FFC21A}" type="presOf" srcId="{CFF8C170-3458-47DB-9660-C490B0C0CC2B}" destId="{8CCF1630-2C4F-44C9-9115-681B61CA844A}" srcOrd="0" destOrd="0" presId="urn:microsoft.com/office/officeart/2005/8/layout/radial1"/>
    <dgm:cxn modelId="{2C5D0960-FCDD-4DB2-BA9E-9D8094301D2E}" type="presOf" srcId="{D1110DAB-90A0-4A8D-B455-77897F813BAF}" destId="{9CD37E68-74C4-4462-953B-FCE0B7129D11}" srcOrd="0" destOrd="0" presId="urn:microsoft.com/office/officeart/2005/8/layout/radial1"/>
    <dgm:cxn modelId="{5771BA13-0C16-4FC9-9AE3-674C1031E65B}" type="presOf" srcId="{547EA0A4-6C7C-4F80-892E-25EA9DAED301}" destId="{3EE335A3-7DA5-4784-9CF8-08DF5716D504}" srcOrd="0" destOrd="0" presId="urn:microsoft.com/office/officeart/2005/8/layout/radial1"/>
    <dgm:cxn modelId="{9C458E1D-59C2-49D6-9E03-9E3B281811B4}" type="presOf" srcId="{CC84ABDA-BC6E-403B-9468-AF405195856A}" destId="{B5966DB9-552A-4FD4-8939-837BEF98ED15}" srcOrd="0" destOrd="0" presId="urn:microsoft.com/office/officeart/2005/8/layout/radial1"/>
    <dgm:cxn modelId="{AAAD98B6-FF5A-4827-B2FC-63CFA17BBAC9}" srcId="{5A655DDE-5F6F-4892-8116-B0EA0140C812}" destId="{7D103A52-2254-42A9-AAC4-A8957F9DBCF9}" srcOrd="2" destOrd="0" parTransId="{AB9D9239-2074-4D14-84EF-AB0EA8CC09A3}" sibTransId="{46767536-6100-4055-B4D1-C28062F49CA7}"/>
    <dgm:cxn modelId="{8934217C-BDB4-4EA6-A47A-DFD064D54DFE}" srcId="{914D1122-B87E-4F74-9A5C-50A36940EA94}" destId="{5A655DDE-5F6F-4892-8116-B0EA0140C812}" srcOrd="0" destOrd="0" parTransId="{5D219F84-96B9-4106-A724-C061518A7559}" sibTransId="{69FBF626-0DDE-432B-AAA1-ACC2994A5871}"/>
    <dgm:cxn modelId="{53D7008C-ACAD-4A9E-BAED-F04104D21E0B}" type="presOf" srcId="{7D103A52-2254-42A9-AAC4-A8957F9DBCF9}" destId="{FA61D513-A516-4382-BC19-E54F91E11EEA}" srcOrd="0" destOrd="0" presId="urn:microsoft.com/office/officeart/2005/8/layout/radial1"/>
    <dgm:cxn modelId="{CB7FE5DA-D256-4137-BEEF-C4DFA28EDDD0}" srcId="{5A655DDE-5F6F-4892-8116-B0EA0140C812}" destId="{14D29078-5E76-457A-AC2F-F4F2A9165D99}" srcOrd="4" destOrd="0" parTransId="{CFF8C170-3458-47DB-9660-C490B0C0CC2B}" sibTransId="{0CCF2FF2-C508-472D-933C-F96308E387B4}"/>
    <dgm:cxn modelId="{4C9419B1-D04A-4181-96D2-9AB4623AD70A}" type="presOf" srcId="{14D29078-5E76-457A-AC2F-F4F2A9165D99}" destId="{54183A59-55B2-4AE4-BBEB-BEF4C11CD2DB}" srcOrd="0" destOrd="0" presId="urn:microsoft.com/office/officeart/2005/8/layout/radial1"/>
    <dgm:cxn modelId="{3CEF1D5D-2872-423F-BA48-3782B84F637F}" srcId="{5A655DDE-5F6F-4892-8116-B0EA0140C812}" destId="{CC84ABDA-BC6E-403B-9468-AF405195856A}" srcOrd="3" destOrd="0" parTransId="{4AD334CE-0357-47F2-B37C-E5613ED77C6E}" sibTransId="{D100C3D9-0957-40D9-9C63-B66754EB105E}"/>
    <dgm:cxn modelId="{30A4D2D7-F9B8-4DC3-B816-F61AD57AD65D}" type="presParOf" srcId="{6519BC18-1012-4B70-AACB-B288367D6A2C}" destId="{793EA01C-8F12-4C9B-9D82-92E0CA890C80}" srcOrd="0" destOrd="0" presId="urn:microsoft.com/office/officeart/2005/8/layout/radial1"/>
    <dgm:cxn modelId="{FF5EED24-FC12-4327-884D-2FA5741FEBD4}" type="presParOf" srcId="{6519BC18-1012-4B70-AACB-B288367D6A2C}" destId="{385F341E-8DDC-40F0-958B-264B5441876C}" srcOrd="1" destOrd="0" presId="urn:microsoft.com/office/officeart/2005/8/layout/radial1"/>
    <dgm:cxn modelId="{61741462-1845-400C-8A64-28DD8C6E7143}" type="presParOf" srcId="{385F341E-8DDC-40F0-958B-264B5441876C}" destId="{66B9A2BD-C823-47F3-B143-7CC4495B7AA0}" srcOrd="0" destOrd="0" presId="urn:microsoft.com/office/officeart/2005/8/layout/radial1"/>
    <dgm:cxn modelId="{5136152D-B474-4D6B-A5A9-0542F0A694B2}" type="presParOf" srcId="{6519BC18-1012-4B70-AACB-B288367D6A2C}" destId="{3EE335A3-7DA5-4784-9CF8-08DF5716D504}" srcOrd="2" destOrd="0" presId="urn:microsoft.com/office/officeart/2005/8/layout/radial1"/>
    <dgm:cxn modelId="{4989A4C1-B966-4621-9938-956AC66887BF}" type="presParOf" srcId="{6519BC18-1012-4B70-AACB-B288367D6A2C}" destId="{9CD37E68-74C4-4462-953B-FCE0B7129D11}" srcOrd="3" destOrd="0" presId="urn:microsoft.com/office/officeart/2005/8/layout/radial1"/>
    <dgm:cxn modelId="{C148EA00-6EC4-4B48-8E50-8D7B25AD5344}" type="presParOf" srcId="{9CD37E68-74C4-4462-953B-FCE0B7129D11}" destId="{6D3CC559-E89D-49FD-86ED-875E49A06510}" srcOrd="0" destOrd="0" presId="urn:microsoft.com/office/officeart/2005/8/layout/radial1"/>
    <dgm:cxn modelId="{1B38C444-611B-4080-8456-832EEEBF8861}" type="presParOf" srcId="{6519BC18-1012-4B70-AACB-B288367D6A2C}" destId="{90576347-A769-4BAD-BFFB-65DEC293563B}" srcOrd="4" destOrd="0" presId="urn:microsoft.com/office/officeart/2005/8/layout/radial1"/>
    <dgm:cxn modelId="{D1EE2212-F600-4A43-97AA-D8BA145B4135}" type="presParOf" srcId="{6519BC18-1012-4B70-AACB-B288367D6A2C}" destId="{13EE4C85-3F2D-4B10-87B2-128245C21110}" srcOrd="5" destOrd="0" presId="urn:microsoft.com/office/officeart/2005/8/layout/radial1"/>
    <dgm:cxn modelId="{DDEB9B5F-8E78-45B6-9A3D-16436F275FC5}" type="presParOf" srcId="{13EE4C85-3F2D-4B10-87B2-128245C21110}" destId="{6C44A682-20E6-4E76-9DE6-70B874A4B810}" srcOrd="0" destOrd="0" presId="urn:microsoft.com/office/officeart/2005/8/layout/radial1"/>
    <dgm:cxn modelId="{3B84F51F-FAD8-42B4-9253-6F81E95CFE95}" type="presParOf" srcId="{6519BC18-1012-4B70-AACB-B288367D6A2C}" destId="{FA61D513-A516-4382-BC19-E54F91E11EEA}" srcOrd="6" destOrd="0" presId="urn:microsoft.com/office/officeart/2005/8/layout/radial1"/>
    <dgm:cxn modelId="{3F7DDD15-F22F-4AF3-AAE9-54C9BDD0DE77}" type="presParOf" srcId="{6519BC18-1012-4B70-AACB-B288367D6A2C}" destId="{BBF61909-4D27-47E3-AAC3-449E3BBD6A58}" srcOrd="7" destOrd="0" presId="urn:microsoft.com/office/officeart/2005/8/layout/radial1"/>
    <dgm:cxn modelId="{18D5BA86-2870-4370-9577-8B7219311469}" type="presParOf" srcId="{BBF61909-4D27-47E3-AAC3-449E3BBD6A58}" destId="{3BB84EF3-50F0-4077-B74F-59B82AEEBB47}" srcOrd="0" destOrd="0" presId="urn:microsoft.com/office/officeart/2005/8/layout/radial1"/>
    <dgm:cxn modelId="{A8B49D86-42BB-4B1C-A862-44B12A7FA6AC}" type="presParOf" srcId="{6519BC18-1012-4B70-AACB-B288367D6A2C}" destId="{B5966DB9-552A-4FD4-8939-837BEF98ED15}" srcOrd="8" destOrd="0" presId="urn:microsoft.com/office/officeart/2005/8/layout/radial1"/>
    <dgm:cxn modelId="{19190A5E-A00C-4DE9-8271-27686457D936}" type="presParOf" srcId="{6519BC18-1012-4B70-AACB-B288367D6A2C}" destId="{8CCF1630-2C4F-44C9-9115-681B61CA844A}" srcOrd="9" destOrd="0" presId="urn:microsoft.com/office/officeart/2005/8/layout/radial1"/>
    <dgm:cxn modelId="{8A7DCB68-D63B-415D-B1FA-4DF0562A40FA}" type="presParOf" srcId="{8CCF1630-2C4F-44C9-9115-681B61CA844A}" destId="{9B9CF290-C5EA-405F-BE6D-605AFB27BFCD}" srcOrd="0" destOrd="0" presId="urn:microsoft.com/office/officeart/2005/8/layout/radial1"/>
    <dgm:cxn modelId="{F15229D0-A85A-42EF-8FA2-6EF367499096}" type="presParOf" srcId="{6519BC18-1012-4B70-AACB-B288367D6A2C}" destId="{54183A59-55B2-4AE4-BBEB-BEF4C11CD2DB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275564-8F8F-47E2-84CA-7B97D42EFEF5}">
      <dsp:nvSpPr>
        <dsp:cNvPr id="0" name=""/>
        <dsp:cNvSpPr/>
      </dsp:nvSpPr>
      <dsp:spPr>
        <a:xfrm>
          <a:off x="9604" y="21792"/>
          <a:ext cx="2870826" cy="17224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516482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700" kern="1200" dirty="0" smtClean="0"/>
            <a:t>公司介紹</a:t>
          </a:r>
          <a:endParaRPr lang="zh-TW" altLang="en-US" sz="4700" kern="1200" dirty="0"/>
        </a:p>
      </dsp:txBody>
      <dsp:txXfrm>
        <a:off x="60054" y="72242"/>
        <a:ext cx="2769926" cy="1621595"/>
      </dsp:txXfrm>
    </dsp:sp>
    <dsp:sp modelId="{9914E9E1-F397-44EA-8714-33DCAC6AB2CF}">
      <dsp:nvSpPr>
        <dsp:cNvPr id="0" name=""/>
        <dsp:cNvSpPr/>
      </dsp:nvSpPr>
      <dsp:spPr>
        <a:xfrm>
          <a:off x="3167513" y="527058"/>
          <a:ext cx="608615" cy="711964"/>
        </a:xfrm>
        <a:prstGeom prst="rightArrow">
          <a:avLst>
            <a:gd name="adj1" fmla="val 60000"/>
            <a:gd name="adj2" fmla="val 50000"/>
          </a:avLst>
        </a:prstGeom>
        <a:solidFill>
          <a:srgbClr val="51648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kern="1200"/>
        </a:p>
      </dsp:txBody>
      <dsp:txXfrm>
        <a:off x="3167513" y="669451"/>
        <a:ext cx="426031" cy="427178"/>
      </dsp:txXfrm>
    </dsp:sp>
    <dsp:sp modelId="{79A3F7C4-6DFB-4471-BA27-D7CC4D9EE812}">
      <dsp:nvSpPr>
        <dsp:cNvPr id="0" name=""/>
        <dsp:cNvSpPr/>
      </dsp:nvSpPr>
      <dsp:spPr>
        <a:xfrm>
          <a:off x="4028761" y="21792"/>
          <a:ext cx="2870826" cy="17224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516482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700" kern="1200" dirty="0" smtClean="0"/>
            <a:t>專案介紹</a:t>
          </a:r>
          <a:endParaRPr lang="zh-TW" altLang="en-US" sz="4700" kern="1200" dirty="0"/>
        </a:p>
      </dsp:txBody>
      <dsp:txXfrm>
        <a:off x="4079211" y="72242"/>
        <a:ext cx="2769926" cy="1621595"/>
      </dsp:txXfrm>
    </dsp:sp>
    <dsp:sp modelId="{D231C5A9-817E-4F1E-B80D-C1F67365AEF4}">
      <dsp:nvSpPr>
        <dsp:cNvPr id="0" name=""/>
        <dsp:cNvSpPr/>
      </dsp:nvSpPr>
      <dsp:spPr>
        <a:xfrm>
          <a:off x="7186670" y="527058"/>
          <a:ext cx="608615" cy="711964"/>
        </a:xfrm>
        <a:prstGeom prst="rightArrow">
          <a:avLst>
            <a:gd name="adj1" fmla="val 60000"/>
            <a:gd name="adj2" fmla="val 50000"/>
          </a:avLst>
        </a:prstGeom>
        <a:solidFill>
          <a:srgbClr val="51648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kern="1200"/>
        </a:p>
      </dsp:txBody>
      <dsp:txXfrm>
        <a:off x="7186670" y="669451"/>
        <a:ext cx="426031" cy="427178"/>
      </dsp:txXfrm>
    </dsp:sp>
    <dsp:sp modelId="{207B9BB7-820E-4283-BDAC-7D88579E0EFF}">
      <dsp:nvSpPr>
        <dsp:cNvPr id="0" name=""/>
        <dsp:cNvSpPr/>
      </dsp:nvSpPr>
      <dsp:spPr>
        <a:xfrm>
          <a:off x="8047918" y="21792"/>
          <a:ext cx="2870826" cy="17224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516482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700" kern="1200" dirty="0" smtClean="0"/>
            <a:t>心得分享</a:t>
          </a:r>
          <a:endParaRPr lang="zh-TW" altLang="en-US" sz="4700" kern="1200" dirty="0"/>
        </a:p>
      </dsp:txBody>
      <dsp:txXfrm>
        <a:off x="8098368" y="72242"/>
        <a:ext cx="2769926" cy="16215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3EA01C-8F12-4C9B-9D82-92E0CA890C80}">
      <dsp:nvSpPr>
        <dsp:cNvPr id="0" name=""/>
        <dsp:cNvSpPr/>
      </dsp:nvSpPr>
      <dsp:spPr>
        <a:xfrm>
          <a:off x="1609436" y="1200061"/>
          <a:ext cx="1198197" cy="1088509"/>
        </a:xfrm>
        <a:prstGeom prst="ellipse">
          <a:avLst/>
        </a:prstGeom>
        <a:solidFill>
          <a:srgbClr val="FFFFFF"/>
        </a:solidFill>
        <a:ln w="38100" cap="flat" cmpd="sng" algn="ctr">
          <a:solidFill>
            <a:srgbClr val="51648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b" anchorCtr="0">
          <a:noAutofit/>
        </a:bodyPr>
        <a:lstStyle/>
        <a:p>
          <a:pPr lvl="0" algn="ctr" defTabSz="1066800">
            <a:lnSpc>
              <a:spcPts val="288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1" kern="1200" dirty="0" smtClean="0">
              <a:solidFill>
                <a:srgbClr val="516482"/>
              </a:solidFill>
            </a:rPr>
            <a:t>核心價值</a:t>
          </a:r>
          <a:endParaRPr lang="zh-TW" altLang="en-US" sz="2400" b="1" kern="1200" dirty="0">
            <a:solidFill>
              <a:srgbClr val="516482"/>
            </a:solidFill>
          </a:endParaRPr>
        </a:p>
      </dsp:txBody>
      <dsp:txXfrm>
        <a:off x="1784908" y="1359469"/>
        <a:ext cx="847253" cy="769693"/>
      </dsp:txXfrm>
    </dsp:sp>
    <dsp:sp modelId="{385F341E-8DDC-40F0-958B-264B5441876C}">
      <dsp:nvSpPr>
        <dsp:cNvPr id="0" name=""/>
        <dsp:cNvSpPr/>
      </dsp:nvSpPr>
      <dsp:spPr>
        <a:xfrm rot="16200000">
          <a:off x="2095640" y="1067590"/>
          <a:ext cx="225788" cy="39154"/>
        </a:xfrm>
        <a:custGeom>
          <a:avLst/>
          <a:gdLst/>
          <a:ahLst/>
          <a:cxnLst/>
          <a:rect l="0" t="0" r="0" b="0"/>
          <a:pathLst>
            <a:path>
              <a:moveTo>
                <a:pt x="0" y="19577"/>
              </a:moveTo>
              <a:lnTo>
                <a:pt x="225788" y="19577"/>
              </a:lnTo>
            </a:path>
          </a:pathLst>
        </a:custGeom>
        <a:noFill/>
        <a:ln w="28575" cap="flat" cmpd="sng" algn="ctr">
          <a:solidFill>
            <a:srgbClr val="51648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2202890" y="1081522"/>
        <a:ext cx="11289" cy="11289"/>
      </dsp:txXfrm>
    </dsp:sp>
    <dsp:sp modelId="{3EE335A3-7DA5-4784-9CF8-08DF5716D504}">
      <dsp:nvSpPr>
        <dsp:cNvPr id="0" name=""/>
        <dsp:cNvSpPr/>
      </dsp:nvSpPr>
      <dsp:spPr>
        <a:xfrm>
          <a:off x="1728122" y="13447"/>
          <a:ext cx="960825" cy="9608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kern="1200" dirty="0" smtClean="0"/>
            <a:t>誠實</a:t>
          </a:r>
          <a:endParaRPr lang="en-US" altLang="zh-TW" sz="2000" kern="1200" dirty="0" smtClean="0"/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kern="1200" dirty="0" smtClean="0"/>
            <a:t>負責</a:t>
          </a:r>
          <a:endParaRPr lang="zh-TW" altLang="en-US" sz="2000" kern="1200" dirty="0"/>
        </a:p>
      </dsp:txBody>
      <dsp:txXfrm>
        <a:off x="1868832" y="154157"/>
        <a:ext cx="679405" cy="679405"/>
      </dsp:txXfrm>
    </dsp:sp>
    <dsp:sp modelId="{9CD37E68-74C4-4462-953B-FCE0B7129D11}">
      <dsp:nvSpPr>
        <dsp:cNvPr id="0" name=""/>
        <dsp:cNvSpPr/>
      </dsp:nvSpPr>
      <dsp:spPr>
        <a:xfrm rot="20520000">
          <a:off x="2768309" y="1514116"/>
          <a:ext cx="176909" cy="39154"/>
        </a:xfrm>
        <a:custGeom>
          <a:avLst/>
          <a:gdLst/>
          <a:ahLst/>
          <a:cxnLst/>
          <a:rect l="0" t="0" r="0" b="0"/>
          <a:pathLst>
            <a:path>
              <a:moveTo>
                <a:pt x="0" y="19577"/>
              </a:moveTo>
              <a:lnTo>
                <a:pt x="176909" y="19577"/>
              </a:lnTo>
            </a:path>
          </a:pathLst>
        </a:custGeom>
        <a:noFill/>
        <a:ln w="28575" cap="flat" cmpd="sng" algn="ctr">
          <a:solidFill>
            <a:srgbClr val="51648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2852341" y="1529271"/>
        <a:ext cx="8845" cy="8845"/>
      </dsp:txXfrm>
    </dsp:sp>
    <dsp:sp modelId="{90576347-A769-4BAD-BFFB-65DEC293563B}">
      <dsp:nvSpPr>
        <dsp:cNvPr id="0" name=""/>
        <dsp:cNvSpPr/>
      </dsp:nvSpPr>
      <dsp:spPr>
        <a:xfrm>
          <a:off x="2917376" y="877491"/>
          <a:ext cx="960825" cy="96082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kern="1200" dirty="0" smtClean="0"/>
            <a:t>腳踏</a:t>
          </a:r>
          <a:endParaRPr lang="en-US" altLang="zh-TW" sz="2000" kern="1200" dirty="0" smtClean="0"/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kern="1200" dirty="0" smtClean="0"/>
            <a:t>實地</a:t>
          </a:r>
          <a:endParaRPr lang="zh-TW" altLang="en-US" sz="2000" kern="1200" dirty="0"/>
        </a:p>
      </dsp:txBody>
      <dsp:txXfrm>
        <a:off x="3058086" y="1018201"/>
        <a:ext cx="679405" cy="679405"/>
      </dsp:txXfrm>
    </dsp:sp>
    <dsp:sp modelId="{13EE4C85-3F2D-4B10-87B2-128245C21110}">
      <dsp:nvSpPr>
        <dsp:cNvPr id="0" name=""/>
        <dsp:cNvSpPr/>
      </dsp:nvSpPr>
      <dsp:spPr>
        <a:xfrm rot="3240000">
          <a:off x="2495565" y="2263344"/>
          <a:ext cx="208579" cy="39154"/>
        </a:xfrm>
        <a:custGeom>
          <a:avLst/>
          <a:gdLst/>
          <a:ahLst/>
          <a:cxnLst/>
          <a:rect l="0" t="0" r="0" b="0"/>
          <a:pathLst>
            <a:path>
              <a:moveTo>
                <a:pt x="0" y="19577"/>
              </a:moveTo>
              <a:lnTo>
                <a:pt x="208579" y="19577"/>
              </a:lnTo>
            </a:path>
          </a:pathLst>
        </a:custGeom>
        <a:noFill/>
        <a:ln w="28575" cap="flat" cmpd="sng" algn="ctr">
          <a:solidFill>
            <a:srgbClr val="51648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2594640" y="2277707"/>
        <a:ext cx="10428" cy="10428"/>
      </dsp:txXfrm>
    </dsp:sp>
    <dsp:sp modelId="{FA61D513-A516-4382-BC19-E54F91E11EEA}">
      <dsp:nvSpPr>
        <dsp:cNvPr id="0" name=""/>
        <dsp:cNvSpPr/>
      </dsp:nvSpPr>
      <dsp:spPr>
        <a:xfrm>
          <a:off x="2463121" y="2275543"/>
          <a:ext cx="960825" cy="96082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kern="1200" dirty="0" smtClean="0"/>
            <a:t>人客</a:t>
          </a:r>
          <a:endParaRPr lang="en-US" altLang="zh-TW" sz="2000" kern="1200" dirty="0" smtClean="0"/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kern="1200" dirty="0" smtClean="0"/>
            <a:t>至上</a:t>
          </a:r>
          <a:endParaRPr lang="zh-TW" altLang="en-US" sz="2000" kern="1200" dirty="0"/>
        </a:p>
      </dsp:txBody>
      <dsp:txXfrm>
        <a:off x="2603831" y="2416253"/>
        <a:ext cx="679405" cy="679405"/>
      </dsp:txXfrm>
    </dsp:sp>
    <dsp:sp modelId="{BBF61909-4D27-47E3-AAC3-449E3BBD6A58}">
      <dsp:nvSpPr>
        <dsp:cNvPr id="0" name=""/>
        <dsp:cNvSpPr/>
      </dsp:nvSpPr>
      <dsp:spPr>
        <a:xfrm rot="7560000">
          <a:off x="1712925" y="2263344"/>
          <a:ext cx="208579" cy="39154"/>
        </a:xfrm>
        <a:custGeom>
          <a:avLst/>
          <a:gdLst/>
          <a:ahLst/>
          <a:cxnLst/>
          <a:rect l="0" t="0" r="0" b="0"/>
          <a:pathLst>
            <a:path>
              <a:moveTo>
                <a:pt x="0" y="19577"/>
              </a:moveTo>
              <a:lnTo>
                <a:pt x="208579" y="19577"/>
              </a:lnTo>
            </a:path>
          </a:pathLst>
        </a:custGeom>
        <a:noFill/>
        <a:ln w="28575" cap="flat" cmpd="sng" algn="ctr">
          <a:solidFill>
            <a:srgbClr val="51648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 rot="10800000">
        <a:off x="1812000" y="2277707"/>
        <a:ext cx="10428" cy="10428"/>
      </dsp:txXfrm>
    </dsp:sp>
    <dsp:sp modelId="{B5966DB9-552A-4FD4-8939-837BEF98ED15}">
      <dsp:nvSpPr>
        <dsp:cNvPr id="0" name=""/>
        <dsp:cNvSpPr/>
      </dsp:nvSpPr>
      <dsp:spPr>
        <a:xfrm>
          <a:off x="993122" y="2275543"/>
          <a:ext cx="960825" cy="96082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kern="1200" dirty="0" smtClean="0"/>
            <a:t>努力</a:t>
          </a:r>
          <a:endParaRPr lang="en-US" altLang="zh-TW" sz="2000" kern="1200" dirty="0" smtClean="0"/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kern="1200" dirty="0" smtClean="0"/>
            <a:t>學習</a:t>
          </a:r>
          <a:endParaRPr lang="zh-TW" altLang="en-US" sz="2000" kern="1200" dirty="0"/>
        </a:p>
      </dsp:txBody>
      <dsp:txXfrm>
        <a:off x="1133832" y="2416253"/>
        <a:ext cx="679405" cy="679405"/>
      </dsp:txXfrm>
    </dsp:sp>
    <dsp:sp modelId="{8CCF1630-2C4F-44C9-9115-681B61CA844A}">
      <dsp:nvSpPr>
        <dsp:cNvPr id="0" name=""/>
        <dsp:cNvSpPr/>
      </dsp:nvSpPr>
      <dsp:spPr>
        <a:xfrm rot="11880000">
          <a:off x="1471851" y="1514116"/>
          <a:ext cx="176909" cy="39154"/>
        </a:xfrm>
        <a:custGeom>
          <a:avLst/>
          <a:gdLst/>
          <a:ahLst/>
          <a:cxnLst/>
          <a:rect l="0" t="0" r="0" b="0"/>
          <a:pathLst>
            <a:path>
              <a:moveTo>
                <a:pt x="0" y="19577"/>
              </a:moveTo>
              <a:lnTo>
                <a:pt x="176909" y="19577"/>
              </a:lnTo>
            </a:path>
          </a:pathLst>
        </a:custGeom>
        <a:noFill/>
        <a:ln w="28575" cap="flat" cmpd="sng" algn="ctr">
          <a:solidFill>
            <a:srgbClr val="51648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 rot="10800000">
        <a:off x="1555883" y="1529271"/>
        <a:ext cx="8845" cy="8845"/>
      </dsp:txXfrm>
    </dsp:sp>
    <dsp:sp modelId="{54183A59-55B2-4AE4-BBEB-BEF4C11CD2DB}">
      <dsp:nvSpPr>
        <dsp:cNvPr id="0" name=""/>
        <dsp:cNvSpPr/>
      </dsp:nvSpPr>
      <dsp:spPr>
        <a:xfrm>
          <a:off x="538868" y="877491"/>
          <a:ext cx="960825" cy="96082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kern="1200" dirty="0" smtClean="0"/>
            <a:t>勇敢</a:t>
          </a:r>
          <a:endParaRPr lang="en-US" altLang="zh-TW" sz="2000" kern="1200" dirty="0" smtClean="0"/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kern="1200" dirty="0" smtClean="0"/>
            <a:t>創新</a:t>
          </a:r>
          <a:endParaRPr lang="zh-TW" altLang="en-US" sz="2000" kern="1200" dirty="0"/>
        </a:p>
      </dsp:txBody>
      <dsp:txXfrm>
        <a:off x="679578" y="1018201"/>
        <a:ext cx="679405" cy="6794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5F4679-339D-4F13-898B-470A82EA3405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1F211-4A96-4DFE-B31A-1EAA84C468F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4230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E77C0-01F7-48E1-944E-5E40753E1775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21C75-BBAE-45E3-9043-FB29C39627D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1384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solidFill>
          <a:srgbClr val="5164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橢圓 26"/>
          <p:cNvSpPr/>
          <p:nvPr userDrawn="1"/>
        </p:nvSpPr>
        <p:spPr>
          <a:xfrm>
            <a:off x="565400" y="0"/>
            <a:ext cx="7404100" cy="6858000"/>
          </a:xfrm>
          <a:prstGeom prst="ellipse">
            <a:avLst/>
          </a:prstGeom>
          <a:solidFill>
            <a:srgbClr val="FFFFFF">
              <a:alpha val="1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/>
          <p:cNvSpPr/>
          <p:nvPr userDrawn="1"/>
        </p:nvSpPr>
        <p:spPr>
          <a:xfrm>
            <a:off x="-83834" y="0"/>
            <a:ext cx="7404100" cy="6858000"/>
          </a:xfrm>
          <a:prstGeom prst="ellipse">
            <a:avLst/>
          </a:prstGeom>
          <a:solidFill>
            <a:srgbClr val="FFFFF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/>
          <p:cNvGrpSpPr/>
          <p:nvPr userDrawn="1"/>
        </p:nvGrpSpPr>
        <p:grpSpPr>
          <a:xfrm flipH="1">
            <a:off x="9036884" y="311835"/>
            <a:ext cx="2466275" cy="2590220"/>
            <a:chOff x="828075" y="356593"/>
            <a:chExt cx="2466275" cy="2590220"/>
          </a:xfrm>
        </p:grpSpPr>
        <p:pic>
          <p:nvPicPr>
            <p:cNvPr id="15" name="Picture 2" descr="「人」的圖片搜尋結果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53333" r="90794">
                          <a14:foregroundMark x1="72540" y1="13521" x2="77937" y2="12113"/>
                          <a14:foregroundMark x1="70794" y1="12394" x2="73492" y2="9859"/>
                          <a14:foregroundMark x1="73492" y1="9577" x2="75714" y2="10986"/>
                          <a14:foregroundMark x1="75714" y1="9859" x2="77143" y2="10704"/>
                          <a14:foregroundMark x1="77143" y1="10141" x2="78889" y2="12113"/>
                          <a14:foregroundMark x1="79206" y1="12113" x2="80317" y2="13521"/>
                          <a14:foregroundMark x1="80476" y1="14085" x2="80952" y2="163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23230">
              <a:off x="828075" y="1594490"/>
              <a:ext cx="2399897" cy="1352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群組 15"/>
            <p:cNvGrpSpPr/>
            <p:nvPr userDrawn="1"/>
          </p:nvGrpSpPr>
          <p:grpSpPr>
            <a:xfrm rot="19685241" flipH="1">
              <a:off x="911385" y="356593"/>
              <a:ext cx="2382965" cy="1636137"/>
              <a:chOff x="2735335" y="627682"/>
              <a:chExt cx="1541292" cy="1208318"/>
            </a:xfrm>
          </p:grpSpPr>
          <p:sp>
            <p:nvSpPr>
              <p:cNvPr id="17" name="橢圓 16"/>
              <p:cNvSpPr/>
              <p:nvPr userDrawn="1"/>
            </p:nvSpPr>
            <p:spPr>
              <a:xfrm>
                <a:off x="3117130" y="631596"/>
                <a:ext cx="1159497" cy="1204404"/>
              </a:xfrm>
              <a:prstGeom prst="ellipse">
                <a:avLst/>
              </a:prstGeom>
              <a:solidFill>
                <a:srgbClr val="DCAE3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橢圓 17"/>
              <p:cNvSpPr/>
              <p:nvPr userDrawn="1"/>
            </p:nvSpPr>
            <p:spPr>
              <a:xfrm>
                <a:off x="2735335" y="627682"/>
                <a:ext cx="1159497" cy="1204404"/>
              </a:xfrm>
              <a:prstGeom prst="ellipse">
                <a:avLst/>
              </a:prstGeom>
              <a:solidFill>
                <a:srgbClr val="5164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602837" y="4306095"/>
            <a:ext cx="4191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20191515/10/24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3" name="橢圓 12"/>
          <p:cNvSpPr/>
          <p:nvPr userDrawn="1"/>
        </p:nvSpPr>
        <p:spPr>
          <a:xfrm>
            <a:off x="247650" y="0"/>
            <a:ext cx="7404100" cy="6858000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47144" y="2436006"/>
            <a:ext cx="5054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9" name="標題 1"/>
          <p:cNvSpPr txBox="1">
            <a:spLocks/>
          </p:cNvSpPr>
          <p:nvPr userDrawn="1"/>
        </p:nvSpPr>
        <p:spPr>
          <a:xfrm>
            <a:off x="845966" y="1036886"/>
            <a:ext cx="6056956" cy="8001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</a:t>
            </a:r>
            <a:r>
              <a:rPr lang="zh-TW" altLang="en-US" sz="40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年暑期實習報告</a:t>
            </a:r>
            <a:endParaRPr lang="zh-TW" altLang="en-US" sz="4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四角星形 20"/>
          <p:cNvSpPr/>
          <p:nvPr userDrawn="1"/>
        </p:nvSpPr>
        <p:spPr>
          <a:xfrm>
            <a:off x="7982954" y="632633"/>
            <a:ext cx="386346" cy="404254"/>
          </a:xfrm>
          <a:prstGeom prst="star4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四角星形 21"/>
          <p:cNvSpPr/>
          <p:nvPr userDrawn="1"/>
        </p:nvSpPr>
        <p:spPr>
          <a:xfrm>
            <a:off x="8968559" y="347987"/>
            <a:ext cx="317028" cy="279621"/>
          </a:xfrm>
          <a:prstGeom prst="star4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四角星形 22"/>
          <p:cNvSpPr/>
          <p:nvPr userDrawn="1"/>
        </p:nvSpPr>
        <p:spPr>
          <a:xfrm>
            <a:off x="8370928" y="1748794"/>
            <a:ext cx="239672" cy="255764"/>
          </a:xfrm>
          <a:prstGeom prst="star4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四角星形 23"/>
          <p:cNvSpPr/>
          <p:nvPr userDrawn="1"/>
        </p:nvSpPr>
        <p:spPr>
          <a:xfrm>
            <a:off x="9363285" y="1327587"/>
            <a:ext cx="239672" cy="255764"/>
          </a:xfrm>
          <a:prstGeom prst="star4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四角星形 24"/>
          <p:cNvSpPr/>
          <p:nvPr userDrawn="1"/>
        </p:nvSpPr>
        <p:spPr>
          <a:xfrm>
            <a:off x="11629293" y="1820138"/>
            <a:ext cx="239672" cy="255764"/>
          </a:xfrm>
          <a:prstGeom prst="star4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四角星形 25"/>
          <p:cNvSpPr/>
          <p:nvPr userDrawn="1"/>
        </p:nvSpPr>
        <p:spPr>
          <a:xfrm>
            <a:off x="11161687" y="2432215"/>
            <a:ext cx="239672" cy="255764"/>
          </a:xfrm>
          <a:prstGeom prst="star4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292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20191515/10/24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4457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20191515/10/24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4109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42474"/>
            <a:ext cx="10515600" cy="4634490"/>
          </a:xfrm>
        </p:spPr>
        <p:txBody>
          <a:bodyPr/>
          <a:lstStyle>
            <a:lvl1pPr marL="228600" indent="-228600">
              <a:buClr>
                <a:srgbClr val="DCAE3C"/>
              </a:buClr>
              <a:buFont typeface="Wingdings" panose="05000000000000000000" pitchFamily="2" charset="2"/>
              <a:buChar char="n"/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marL="685800" indent="-228600">
              <a:buClr>
                <a:srgbClr val="DCAE3C"/>
              </a:buClr>
              <a:buFont typeface="Wingdings" panose="05000000000000000000" pitchFamily="2" charset="2"/>
              <a:buChar char="n"/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 marL="1143000" indent="-228600">
              <a:buClr>
                <a:srgbClr val="DCAE3C"/>
              </a:buClr>
              <a:buFont typeface="Wingdings" panose="05000000000000000000" pitchFamily="2" charset="2"/>
              <a:buChar char="n"/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 marL="1600200" indent="-228600">
              <a:buClr>
                <a:srgbClr val="DCAE3C"/>
              </a:buClr>
              <a:buFont typeface="Wingdings" panose="05000000000000000000" pitchFamily="2" charset="2"/>
              <a:buChar char="n"/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 marL="2057400" indent="-228600">
              <a:buClr>
                <a:srgbClr val="DCAE3C"/>
              </a:buClr>
              <a:buFont typeface="Wingdings" panose="05000000000000000000" pitchFamily="2" charset="2"/>
              <a:buChar char="n"/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182419" y="6375106"/>
            <a:ext cx="2743200" cy="365125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 altLang="zh-TW" smtClean="0"/>
              <a:t>20191515/10/24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60337"/>
            <a:ext cx="10515600" cy="1325563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9" name="四角星形 8"/>
          <p:cNvSpPr/>
          <p:nvPr userDrawn="1"/>
        </p:nvSpPr>
        <p:spPr>
          <a:xfrm>
            <a:off x="70854" y="357099"/>
            <a:ext cx="767346" cy="730455"/>
          </a:xfrm>
          <a:prstGeom prst="star4">
            <a:avLst/>
          </a:prstGeom>
          <a:solidFill>
            <a:srgbClr val="5164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610110" y="6307854"/>
            <a:ext cx="842817" cy="432377"/>
          </a:xfrm>
          <a:prstGeom prst="roundRect">
            <a:avLst/>
          </a:prstGeom>
          <a:noFill/>
        </p:spPr>
        <p:txBody>
          <a:bodyPr/>
          <a:lstStyle>
            <a:lvl1pPr algn="l">
              <a:defRPr sz="1800">
                <a:solidFill>
                  <a:srgbClr val="516482"/>
                </a:solidFill>
              </a:defRPr>
            </a:lvl1pPr>
          </a:lstStyle>
          <a:p>
            <a:fld id="{1F47A749-3349-451E-A51F-AFCE33E0806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23266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Pr>
        <a:solidFill>
          <a:srgbClr val="5164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橢圓 29"/>
          <p:cNvSpPr/>
          <p:nvPr userDrawn="1"/>
        </p:nvSpPr>
        <p:spPr>
          <a:xfrm>
            <a:off x="-622628" y="1800000"/>
            <a:ext cx="7797800" cy="7124100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4" name="直線單箭頭接點 33"/>
          <p:cNvCxnSpPr/>
          <p:nvPr userDrawn="1"/>
        </p:nvCxnSpPr>
        <p:spPr>
          <a:xfrm>
            <a:off x="9610759" y="3837839"/>
            <a:ext cx="9426" cy="576000"/>
          </a:xfrm>
          <a:prstGeom prst="straightConnector1">
            <a:avLst/>
          </a:prstGeom>
          <a:ln w="1587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橢圓 32"/>
          <p:cNvSpPr/>
          <p:nvPr userDrawn="1"/>
        </p:nvSpPr>
        <p:spPr>
          <a:xfrm>
            <a:off x="8958604" y="3818486"/>
            <a:ext cx="1309190" cy="1221514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7" name="群組 26"/>
          <p:cNvGrpSpPr/>
          <p:nvPr userDrawn="1"/>
        </p:nvGrpSpPr>
        <p:grpSpPr>
          <a:xfrm rot="19685241" flipH="1">
            <a:off x="623433" y="96419"/>
            <a:ext cx="2454796" cy="1734818"/>
            <a:chOff x="2688875" y="631596"/>
            <a:chExt cx="1587752" cy="1281196"/>
          </a:xfrm>
        </p:grpSpPr>
        <p:sp>
          <p:nvSpPr>
            <p:cNvPr id="26" name="橢圓 25"/>
            <p:cNvSpPr/>
            <p:nvPr userDrawn="1"/>
          </p:nvSpPr>
          <p:spPr>
            <a:xfrm>
              <a:off x="3117130" y="631596"/>
              <a:ext cx="1159497" cy="1204404"/>
            </a:xfrm>
            <a:prstGeom prst="ellipse">
              <a:avLst/>
            </a:prstGeom>
            <a:solidFill>
              <a:srgbClr val="DCAE3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橢圓 24"/>
            <p:cNvSpPr/>
            <p:nvPr userDrawn="1"/>
          </p:nvSpPr>
          <p:spPr>
            <a:xfrm>
              <a:off x="2688875" y="708388"/>
              <a:ext cx="1159497" cy="1204404"/>
            </a:xfrm>
            <a:prstGeom prst="ellipse">
              <a:avLst/>
            </a:prstGeom>
            <a:solidFill>
              <a:srgbClr val="5164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4285" y="3341527"/>
            <a:ext cx="6117636" cy="1951250"/>
          </a:xfrm>
        </p:spPr>
        <p:txBody>
          <a:bodyPr anchor="b"/>
          <a:lstStyle>
            <a:lvl1pPr>
              <a:defRPr sz="6000" b="1" i="0" u="non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24285" y="5409987"/>
            <a:ext cx="6117636" cy="102611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0" name="矩形 9"/>
          <p:cNvSpPr/>
          <p:nvPr userDrawn="1"/>
        </p:nvSpPr>
        <p:spPr>
          <a:xfrm>
            <a:off x="7541444" y="0"/>
            <a:ext cx="122548" cy="3960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8316013" y="0"/>
            <a:ext cx="122548" cy="5040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9552496" y="0"/>
            <a:ext cx="122548" cy="3600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10958660" y="0"/>
            <a:ext cx="122548" cy="5760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 userDrawn="1"/>
        </p:nvSpPr>
        <p:spPr>
          <a:xfrm>
            <a:off x="7343481" y="3874366"/>
            <a:ext cx="518474" cy="48076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等腰三角形 14"/>
          <p:cNvSpPr/>
          <p:nvPr userDrawn="1"/>
        </p:nvSpPr>
        <p:spPr>
          <a:xfrm>
            <a:off x="9360948" y="3393599"/>
            <a:ext cx="518474" cy="48076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菱形 15"/>
          <p:cNvSpPr/>
          <p:nvPr userDrawn="1"/>
        </p:nvSpPr>
        <p:spPr>
          <a:xfrm>
            <a:off x="8118050" y="4799616"/>
            <a:ext cx="518474" cy="480767"/>
          </a:xfrm>
          <a:prstGeom prst="diamond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菱形 16"/>
          <p:cNvSpPr/>
          <p:nvPr userDrawn="1"/>
        </p:nvSpPr>
        <p:spPr>
          <a:xfrm>
            <a:off x="10766588" y="5492269"/>
            <a:ext cx="506691" cy="535462"/>
          </a:xfrm>
          <a:prstGeom prst="diamond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9" name="直線單箭頭接點 18"/>
          <p:cNvCxnSpPr/>
          <p:nvPr userDrawn="1"/>
        </p:nvCxnSpPr>
        <p:spPr>
          <a:xfrm>
            <a:off x="8875730" y="0"/>
            <a:ext cx="9426" cy="2714920"/>
          </a:xfrm>
          <a:prstGeom prst="straightConnector1">
            <a:avLst/>
          </a:prstGeom>
          <a:ln w="44450">
            <a:solidFill>
              <a:schemeClr val="bg2">
                <a:lumMod val="40000"/>
                <a:lumOff val="60000"/>
              </a:schemeClr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/>
          <p:cNvCxnSpPr/>
          <p:nvPr userDrawn="1"/>
        </p:nvCxnSpPr>
        <p:spPr>
          <a:xfrm>
            <a:off x="10112213" y="0"/>
            <a:ext cx="9426" cy="2664000"/>
          </a:xfrm>
          <a:prstGeom prst="straightConnector1">
            <a:avLst/>
          </a:prstGeom>
          <a:ln w="44450">
            <a:solidFill>
              <a:schemeClr val="bg2">
                <a:lumMod val="40000"/>
                <a:lumOff val="60000"/>
              </a:schemeClr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/>
          <p:cNvCxnSpPr/>
          <p:nvPr userDrawn="1"/>
        </p:nvCxnSpPr>
        <p:spPr>
          <a:xfrm>
            <a:off x="10367247" y="0"/>
            <a:ext cx="9426" cy="3672000"/>
          </a:xfrm>
          <a:prstGeom prst="straightConnector1">
            <a:avLst/>
          </a:prstGeom>
          <a:ln w="44450">
            <a:solidFill>
              <a:schemeClr val="bg2">
                <a:lumMod val="40000"/>
                <a:lumOff val="60000"/>
              </a:schemeClr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/>
          <p:nvPr userDrawn="1"/>
        </p:nvCxnSpPr>
        <p:spPr>
          <a:xfrm>
            <a:off x="11922011" y="12655"/>
            <a:ext cx="9426" cy="2592000"/>
          </a:xfrm>
          <a:prstGeom prst="straightConnector1">
            <a:avLst/>
          </a:prstGeom>
          <a:ln w="44450">
            <a:solidFill>
              <a:schemeClr val="bg2">
                <a:lumMod val="40000"/>
                <a:lumOff val="60000"/>
              </a:schemeClr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/>
          <p:nvPr userDrawn="1"/>
        </p:nvCxnSpPr>
        <p:spPr>
          <a:xfrm>
            <a:off x="11447480" y="0"/>
            <a:ext cx="9426" cy="3132000"/>
          </a:xfrm>
          <a:prstGeom prst="straightConnector1">
            <a:avLst/>
          </a:prstGeom>
          <a:ln w="44450">
            <a:solidFill>
              <a:schemeClr val="bg2">
                <a:lumMod val="40000"/>
                <a:lumOff val="60000"/>
              </a:schemeClr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/>
          <p:nvPr userDrawn="1"/>
        </p:nvCxnSpPr>
        <p:spPr>
          <a:xfrm>
            <a:off x="8085268" y="0"/>
            <a:ext cx="9426" cy="3492000"/>
          </a:xfrm>
          <a:prstGeom prst="straightConnector1">
            <a:avLst/>
          </a:prstGeom>
          <a:ln w="44450">
            <a:solidFill>
              <a:schemeClr val="bg2">
                <a:lumMod val="40000"/>
                <a:lumOff val="60000"/>
              </a:schemeClr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四角星形 27"/>
          <p:cNvSpPr/>
          <p:nvPr userDrawn="1"/>
        </p:nvSpPr>
        <p:spPr>
          <a:xfrm>
            <a:off x="6633919" y="174504"/>
            <a:ext cx="386346" cy="404254"/>
          </a:xfrm>
          <a:prstGeom prst="star4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四角星形 30"/>
          <p:cNvSpPr/>
          <p:nvPr userDrawn="1"/>
        </p:nvSpPr>
        <p:spPr>
          <a:xfrm>
            <a:off x="6084222" y="987252"/>
            <a:ext cx="288298" cy="342784"/>
          </a:xfrm>
          <a:prstGeom prst="star4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四角星形 34"/>
          <p:cNvSpPr/>
          <p:nvPr userDrawn="1"/>
        </p:nvSpPr>
        <p:spPr>
          <a:xfrm>
            <a:off x="4807496" y="246599"/>
            <a:ext cx="493592" cy="529256"/>
          </a:xfrm>
          <a:prstGeom prst="star4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四角星形 35"/>
          <p:cNvSpPr/>
          <p:nvPr userDrawn="1"/>
        </p:nvSpPr>
        <p:spPr>
          <a:xfrm>
            <a:off x="5301088" y="1545243"/>
            <a:ext cx="370039" cy="320502"/>
          </a:xfrm>
          <a:prstGeom prst="star4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四角星形 36"/>
          <p:cNvSpPr/>
          <p:nvPr userDrawn="1"/>
        </p:nvSpPr>
        <p:spPr>
          <a:xfrm>
            <a:off x="6848748" y="2261327"/>
            <a:ext cx="386346" cy="404254"/>
          </a:xfrm>
          <a:prstGeom prst="star4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橢圓 37"/>
          <p:cNvSpPr/>
          <p:nvPr userDrawn="1"/>
        </p:nvSpPr>
        <p:spPr>
          <a:xfrm>
            <a:off x="-312721" y="1730727"/>
            <a:ext cx="7797800" cy="7124100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四角星形 38"/>
          <p:cNvSpPr/>
          <p:nvPr userDrawn="1"/>
        </p:nvSpPr>
        <p:spPr>
          <a:xfrm>
            <a:off x="1253311" y="2769717"/>
            <a:ext cx="370039" cy="320502"/>
          </a:xfrm>
          <a:prstGeom prst="star4">
            <a:avLst/>
          </a:prstGeom>
          <a:solidFill>
            <a:srgbClr val="DEB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四角星形 39"/>
          <p:cNvSpPr/>
          <p:nvPr userDrawn="1"/>
        </p:nvSpPr>
        <p:spPr>
          <a:xfrm>
            <a:off x="3567239" y="2394418"/>
            <a:ext cx="370039" cy="320502"/>
          </a:xfrm>
          <a:prstGeom prst="star4">
            <a:avLst/>
          </a:prstGeom>
          <a:solidFill>
            <a:srgbClr val="DEB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四角星形 40"/>
          <p:cNvSpPr/>
          <p:nvPr userDrawn="1"/>
        </p:nvSpPr>
        <p:spPr>
          <a:xfrm>
            <a:off x="5671127" y="4772300"/>
            <a:ext cx="370039" cy="320502"/>
          </a:xfrm>
          <a:prstGeom prst="star4">
            <a:avLst/>
          </a:prstGeom>
          <a:solidFill>
            <a:srgbClr val="DEB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四角星形 41"/>
          <p:cNvSpPr/>
          <p:nvPr userDrawn="1"/>
        </p:nvSpPr>
        <p:spPr>
          <a:xfrm>
            <a:off x="1809021" y="6017386"/>
            <a:ext cx="370039" cy="320502"/>
          </a:xfrm>
          <a:prstGeom prst="star4">
            <a:avLst/>
          </a:prstGeom>
          <a:solidFill>
            <a:srgbClr val="DEB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四角星形 42"/>
          <p:cNvSpPr/>
          <p:nvPr userDrawn="1"/>
        </p:nvSpPr>
        <p:spPr>
          <a:xfrm>
            <a:off x="5486107" y="6453098"/>
            <a:ext cx="258911" cy="168490"/>
          </a:xfrm>
          <a:prstGeom prst="star4">
            <a:avLst/>
          </a:prstGeom>
          <a:solidFill>
            <a:srgbClr val="DEB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四角星形 43"/>
          <p:cNvSpPr/>
          <p:nvPr userDrawn="1"/>
        </p:nvSpPr>
        <p:spPr>
          <a:xfrm>
            <a:off x="994400" y="4232907"/>
            <a:ext cx="258911" cy="168490"/>
          </a:xfrm>
          <a:prstGeom prst="star4">
            <a:avLst/>
          </a:prstGeom>
          <a:solidFill>
            <a:srgbClr val="DEB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四角星形 44"/>
          <p:cNvSpPr/>
          <p:nvPr userDrawn="1"/>
        </p:nvSpPr>
        <p:spPr>
          <a:xfrm>
            <a:off x="4120909" y="3587755"/>
            <a:ext cx="258911" cy="168490"/>
          </a:xfrm>
          <a:prstGeom prst="star4">
            <a:avLst/>
          </a:prstGeom>
          <a:solidFill>
            <a:srgbClr val="DEB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8007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20191515/10/24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7247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20191515/10/24</a:t>
            </a: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518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20191515/10/24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7691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20191515/10/24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0283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20191515/10/24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0507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20191515/10/24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747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smtClean="0"/>
              <a:t>20191515/10/24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7A749-3349-451E-A51F-AFCE33E080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12568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7.jpg"/><Relationship Id="rId7" Type="http://schemas.openxmlformats.org/officeDocument/2006/relationships/diagramLayout" Target="../diagrams/layout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openxmlformats.org/officeDocument/2006/relationships/image" Target="../media/image9.jpg"/><Relationship Id="rId5" Type="http://schemas.microsoft.com/office/2007/relationships/hdphoto" Target="../media/hdphoto3.wdp"/><Relationship Id="rId10" Type="http://schemas.microsoft.com/office/2007/relationships/diagramDrawing" Target="../diagrams/drawing2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12666" y="4501196"/>
            <a:ext cx="5523556" cy="862805"/>
          </a:xfrm>
        </p:spPr>
        <p:txBody>
          <a:bodyPr anchor="t">
            <a:normAutofit/>
          </a:bodyPr>
          <a:lstStyle/>
          <a:p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提升安全大鉤產能</a:t>
            </a:r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401161" y="5144293"/>
            <a:ext cx="4786852" cy="1561306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指導老師：黃博滄 老師</a:t>
            </a:r>
            <a:endParaRPr lang="en-US" altLang="zh-TW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報  告  人：工業四甲 林邑潔</a:t>
            </a:r>
            <a:endParaRPr lang="en-US" altLang="zh-TW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報告日期：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2019/10/24</a:t>
            </a:r>
            <a:endParaRPr lang="zh-TW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347727" y="2261395"/>
            <a:ext cx="7053434" cy="876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8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振鋒企業股份有限公司</a:t>
            </a:r>
            <a:endParaRPr lang="zh-TW" altLang="en-US" sz="4800" b="1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Picture 2" descr="ãæ¯é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000" y1="18939" x2="14667" y2="39394"/>
                        <a14:foregroundMark x1="29000" y1="20455" x2="31667" y2="46970"/>
                        <a14:foregroundMark x1="33667" y1="59091" x2="35000" y2="59091"/>
                        <a14:foregroundMark x1="76667" y1="29545" x2="78000" y2="55303"/>
                        <a14:foregroundMark x1="6000" y1="84848" x2="7333" y2="87879"/>
                        <a14:backgroundMark x1="3000" y1="73485" x2="13333" y2="93182"/>
                        <a14:backgroundMark x1="6000" y1="71970" x2="5667" y2="9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4196"/>
          <a:stretch/>
        </p:blipFill>
        <p:spPr bwMode="auto">
          <a:xfrm>
            <a:off x="2060087" y="3112295"/>
            <a:ext cx="3628714" cy="121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31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提升安全大鉤產能</a:t>
            </a:r>
            <a:endParaRPr lang="zh-TW" altLang="en-US" dirty="0"/>
          </a:p>
        </p:txBody>
      </p:sp>
      <p:sp>
        <p:nvSpPr>
          <p:cNvPr id="5" name="向右箭號 4"/>
          <p:cNvSpPr/>
          <p:nvPr/>
        </p:nvSpPr>
        <p:spPr>
          <a:xfrm>
            <a:off x="293254" y="1268645"/>
            <a:ext cx="11605492" cy="270593"/>
          </a:xfrm>
          <a:prstGeom prst="rightArrow">
            <a:avLst>
              <a:gd name="adj1" fmla="val 50000"/>
              <a:gd name="adj2" fmla="val 189024"/>
            </a:avLst>
          </a:prstGeom>
          <a:solidFill>
            <a:srgbClr val="DCAE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5740804" y="1149961"/>
            <a:ext cx="508000" cy="508000"/>
            <a:chOff x="1052945" y="1537854"/>
            <a:chExt cx="508000" cy="508000"/>
          </a:xfrm>
        </p:grpSpPr>
        <p:sp>
          <p:nvSpPr>
            <p:cNvPr id="15" name="橢圓 14"/>
            <p:cNvSpPr/>
            <p:nvPr/>
          </p:nvSpPr>
          <p:spPr>
            <a:xfrm>
              <a:off x="1052945" y="1537854"/>
              <a:ext cx="508000" cy="508000"/>
            </a:xfrm>
            <a:prstGeom prst="ellipse">
              <a:avLst/>
            </a:prstGeom>
            <a:solidFill>
              <a:srgbClr val="DCAE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橢圓 15"/>
            <p:cNvSpPr/>
            <p:nvPr/>
          </p:nvSpPr>
          <p:spPr>
            <a:xfrm>
              <a:off x="1101435" y="1579418"/>
              <a:ext cx="411019" cy="411019"/>
            </a:xfrm>
            <a:prstGeom prst="ellipse">
              <a:avLst/>
            </a:prstGeom>
            <a:solidFill>
              <a:srgbClr val="51648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 dirty="0" smtClean="0"/>
                <a:t>7</a:t>
              </a:r>
              <a:endParaRPr lang="zh-TW" altLang="en-US" sz="2000" b="1" dirty="0"/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4327370" y="1644108"/>
            <a:ext cx="3334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對策實施與檢討</a:t>
            </a:r>
            <a:r>
              <a:rPr lang="en-US" altLang="zh-TW" sz="2800" dirty="0" smtClean="0"/>
              <a:t>(2/2)</a:t>
            </a:r>
            <a:endParaRPr lang="zh-TW" altLang="en-US" sz="2800" dirty="0"/>
          </a:p>
        </p:txBody>
      </p:sp>
      <p:grpSp>
        <p:nvGrpSpPr>
          <p:cNvPr id="56" name="群組 55"/>
          <p:cNvGrpSpPr/>
          <p:nvPr/>
        </p:nvGrpSpPr>
        <p:grpSpPr>
          <a:xfrm>
            <a:off x="207049" y="2283011"/>
            <a:ext cx="3003083" cy="4086342"/>
            <a:chOff x="142577" y="2667561"/>
            <a:chExt cx="3003083" cy="4086342"/>
          </a:xfrm>
        </p:grpSpPr>
        <p:grpSp>
          <p:nvGrpSpPr>
            <p:cNvPr id="6" name="群組 5"/>
            <p:cNvGrpSpPr/>
            <p:nvPr/>
          </p:nvGrpSpPr>
          <p:grpSpPr>
            <a:xfrm>
              <a:off x="289482" y="3922867"/>
              <a:ext cx="2709274" cy="1114637"/>
              <a:chOff x="689548" y="3309523"/>
              <a:chExt cx="3972394" cy="1963711"/>
            </a:xfrm>
          </p:grpSpPr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7AA420A2-7400-4450-984E-8531EAA0F88F}"/>
                  </a:ext>
                </a:extLst>
              </p:cNvPr>
              <p:cNvSpPr/>
              <p:nvPr/>
            </p:nvSpPr>
            <p:spPr>
              <a:xfrm>
                <a:off x="1875794" y="3642096"/>
                <a:ext cx="622862" cy="649282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軟正黑體"/>
                </a:endParaRPr>
              </a:p>
            </p:txBody>
          </p:sp>
          <p:pic>
            <p:nvPicPr>
              <p:cNvPr id="2" name="圖片 1"/>
              <p:cNvPicPr>
                <a:picLocks noChangeAspect="1"/>
              </p:cNvPicPr>
              <p:nvPr/>
            </p:nvPicPr>
            <p:blipFill rotWithShape="1">
              <a:blip r:embed="rId2"/>
              <a:srcRect l="2068" t="2319" r="3087" b="3222"/>
              <a:stretch/>
            </p:blipFill>
            <p:spPr>
              <a:xfrm>
                <a:off x="689548" y="3309523"/>
                <a:ext cx="3972394" cy="1963711"/>
              </a:xfrm>
              <a:prstGeom prst="rect">
                <a:avLst/>
              </a:prstGeom>
            </p:spPr>
          </p:pic>
        </p:grpSp>
        <p:pic>
          <p:nvPicPr>
            <p:cNvPr id="7" name="圖片 6"/>
            <p:cNvPicPr>
              <a:picLocks noChangeAspect="1"/>
            </p:cNvPicPr>
            <p:nvPr/>
          </p:nvPicPr>
          <p:blipFill rotWithShape="1">
            <a:blip r:embed="rId3"/>
            <a:srcRect l="17144" t="10383"/>
            <a:stretch/>
          </p:blipFill>
          <p:spPr>
            <a:xfrm>
              <a:off x="261393" y="5305956"/>
              <a:ext cx="2758452" cy="1124700"/>
            </a:xfrm>
            <a:prstGeom prst="rect">
              <a:avLst/>
            </a:prstGeom>
          </p:spPr>
        </p:pic>
        <p:sp>
          <p:nvSpPr>
            <p:cNvPr id="38" name="圓角矩形 37"/>
            <p:cNvSpPr/>
            <p:nvPr/>
          </p:nvSpPr>
          <p:spPr>
            <a:xfrm>
              <a:off x="142577" y="3117196"/>
              <a:ext cx="3003083" cy="3636707"/>
            </a:xfrm>
            <a:prstGeom prst="rect">
              <a:avLst/>
            </a:prstGeom>
            <a:noFill/>
            <a:ln w="28575">
              <a:solidFill>
                <a:srgbClr val="516482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FF49A10B-CDD1-4D8F-A22B-A5E27E35E5DA}"/>
                </a:ext>
              </a:extLst>
            </p:cNvPr>
            <p:cNvSpPr txBox="1"/>
            <p:nvPr/>
          </p:nvSpPr>
          <p:spPr>
            <a:xfrm>
              <a:off x="1098917" y="2667561"/>
              <a:ext cx="11980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dirty="0" smtClean="0">
                  <a:latin typeface="+mn-ea"/>
                </a:rPr>
                <a:t>改善前</a:t>
              </a:r>
              <a:endParaRPr lang="zh-TW" altLang="en-US" sz="2400" dirty="0">
                <a:latin typeface="+mn-ea"/>
              </a:endParaRPr>
            </a:p>
          </p:txBody>
        </p:sp>
      </p:grpSp>
      <p:grpSp>
        <p:nvGrpSpPr>
          <p:cNvPr id="55" name="群組 54"/>
          <p:cNvGrpSpPr/>
          <p:nvPr/>
        </p:nvGrpSpPr>
        <p:grpSpPr>
          <a:xfrm>
            <a:off x="3643039" y="2306589"/>
            <a:ext cx="3003083" cy="4062764"/>
            <a:chOff x="3680163" y="2691139"/>
            <a:chExt cx="3003083" cy="4062764"/>
          </a:xfrm>
        </p:grpSpPr>
        <p:grpSp>
          <p:nvGrpSpPr>
            <p:cNvPr id="13" name="群組 12"/>
            <p:cNvGrpSpPr/>
            <p:nvPr/>
          </p:nvGrpSpPr>
          <p:grpSpPr>
            <a:xfrm>
              <a:off x="3768326" y="3591724"/>
              <a:ext cx="2868076" cy="1060108"/>
              <a:chOff x="5183832" y="3126000"/>
              <a:chExt cx="3942413" cy="1663908"/>
            </a:xfrm>
          </p:grpSpPr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7AA420A2-7400-4450-984E-8531EAA0F88F}"/>
                  </a:ext>
                </a:extLst>
              </p:cNvPr>
              <p:cNvSpPr/>
              <p:nvPr/>
            </p:nvSpPr>
            <p:spPr>
              <a:xfrm>
                <a:off x="7388261" y="3329891"/>
                <a:ext cx="660213" cy="628063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軟正黑體"/>
                </a:endParaRPr>
              </a:p>
            </p:txBody>
          </p:sp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7AA420A2-7400-4450-984E-8531EAA0F88F}"/>
                  </a:ext>
                </a:extLst>
              </p:cNvPr>
              <p:cNvSpPr/>
              <p:nvPr/>
            </p:nvSpPr>
            <p:spPr>
              <a:xfrm>
                <a:off x="6380083" y="3329891"/>
                <a:ext cx="660213" cy="628063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軟正黑體"/>
                </a:endParaRPr>
              </a:p>
            </p:txBody>
          </p:sp>
          <p:pic>
            <p:nvPicPr>
              <p:cNvPr id="12" name="圖片 11"/>
              <p:cNvPicPr>
                <a:picLocks noChangeAspect="1"/>
              </p:cNvPicPr>
              <p:nvPr/>
            </p:nvPicPr>
            <p:blipFill rotWithShape="1">
              <a:blip r:embed="rId4"/>
              <a:srcRect l="2960" t="5882" r="2360" b="6642"/>
              <a:stretch/>
            </p:blipFill>
            <p:spPr>
              <a:xfrm>
                <a:off x="5183832" y="3126000"/>
                <a:ext cx="3942413" cy="1663908"/>
              </a:xfrm>
              <a:prstGeom prst="rect">
                <a:avLst/>
              </a:prstGeom>
            </p:spPr>
          </p:pic>
        </p:grpSp>
        <p:pic>
          <p:nvPicPr>
            <p:cNvPr id="19" name="圖片 18"/>
            <p:cNvPicPr>
              <a:picLocks noChangeAspect="1"/>
            </p:cNvPicPr>
            <p:nvPr/>
          </p:nvPicPr>
          <p:blipFill rotWithShape="1">
            <a:blip r:embed="rId5"/>
            <a:srcRect l="17279" t="10460"/>
            <a:stretch/>
          </p:blipFill>
          <p:spPr>
            <a:xfrm>
              <a:off x="3847052" y="4712412"/>
              <a:ext cx="2669267" cy="842120"/>
            </a:xfrm>
            <a:prstGeom prst="rect">
              <a:avLst/>
            </a:prstGeom>
          </p:spPr>
        </p:pic>
        <p:pic>
          <p:nvPicPr>
            <p:cNvPr id="21" name="圖片 20"/>
            <p:cNvPicPr>
              <a:picLocks noChangeAspect="1"/>
            </p:cNvPicPr>
            <p:nvPr/>
          </p:nvPicPr>
          <p:blipFill rotWithShape="1">
            <a:blip r:embed="rId6"/>
            <a:srcRect l="17001" t="11617"/>
            <a:stretch/>
          </p:blipFill>
          <p:spPr>
            <a:xfrm>
              <a:off x="3847052" y="5663526"/>
              <a:ext cx="2678255" cy="879847"/>
            </a:xfrm>
            <a:prstGeom prst="rect">
              <a:avLst/>
            </a:prstGeom>
          </p:spPr>
        </p:pic>
        <p:sp>
          <p:nvSpPr>
            <p:cNvPr id="39" name="矩形 38"/>
            <p:cNvSpPr/>
            <p:nvPr/>
          </p:nvSpPr>
          <p:spPr>
            <a:xfrm>
              <a:off x="3680163" y="3117196"/>
              <a:ext cx="3003083" cy="3636707"/>
            </a:xfrm>
            <a:prstGeom prst="rect">
              <a:avLst/>
            </a:prstGeom>
            <a:noFill/>
            <a:ln w="28575">
              <a:solidFill>
                <a:srgbClr val="516482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FF49A10B-CDD1-4D8F-A22B-A5E27E35E5DA}"/>
                </a:ext>
              </a:extLst>
            </p:cNvPr>
            <p:cNvSpPr txBox="1"/>
            <p:nvPr/>
          </p:nvSpPr>
          <p:spPr>
            <a:xfrm>
              <a:off x="4582681" y="2691139"/>
              <a:ext cx="11980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dirty="0" smtClean="0">
                  <a:latin typeface="+mn-ea"/>
                </a:rPr>
                <a:t>改善後</a:t>
              </a:r>
              <a:endParaRPr lang="zh-TW" altLang="en-US" sz="2400" dirty="0">
                <a:latin typeface="+mn-ea"/>
              </a:endParaRPr>
            </a:p>
          </p:txBody>
        </p:sp>
      </p:grpSp>
      <p:grpSp>
        <p:nvGrpSpPr>
          <p:cNvPr id="47" name="群組 46"/>
          <p:cNvGrpSpPr/>
          <p:nvPr/>
        </p:nvGrpSpPr>
        <p:grpSpPr>
          <a:xfrm>
            <a:off x="6747860" y="2513882"/>
            <a:ext cx="5689658" cy="2883619"/>
            <a:chOff x="6403865" y="4166348"/>
            <a:chExt cx="5689658" cy="2883619"/>
          </a:xfrm>
        </p:grpSpPr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FF49A10B-CDD1-4D8F-A22B-A5E27E35E5DA}"/>
                </a:ext>
              </a:extLst>
            </p:cNvPr>
            <p:cNvSpPr txBox="1"/>
            <p:nvPr/>
          </p:nvSpPr>
          <p:spPr>
            <a:xfrm>
              <a:off x="7568042" y="4166348"/>
              <a:ext cx="8639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dirty="0">
                  <a:latin typeface="+mn-ea"/>
                </a:rPr>
                <a:t>優點</a:t>
              </a: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CBC92126-2474-4C56-95D0-41928A277A94}"/>
                </a:ext>
              </a:extLst>
            </p:cNvPr>
            <p:cNvSpPr txBox="1"/>
            <p:nvPr/>
          </p:nvSpPr>
          <p:spPr>
            <a:xfrm>
              <a:off x="10121277" y="4187645"/>
              <a:ext cx="866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dirty="0">
                  <a:latin typeface="+mn-ea"/>
                </a:rPr>
                <a:t>缺點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AACA1E74-764F-4B53-887B-7F6C631D5195}"/>
                </a:ext>
              </a:extLst>
            </p:cNvPr>
            <p:cNvSpPr txBox="1"/>
            <p:nvPr/>
          </p:nvSpPr>
          <p:spPr>
            <a:xfrm>
              <a:off x="6403865" y="4649310"/>
              <a:ext cx="3070396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TW" sz="2000" b="1" dirty="0">
                  <a:solidFill>
                    <a:srgbClr val="DCAE3C"/>
                  </a:solidFill>
                </a:rPr>
                <a:t>1.</a:t>
              </a:r>
              <a:r>
                <a:rPr lang="zh-TW" altLang="en-US" sz="2000" dirty="0"/>
                <a:t>單站工序細項減少，</a:t>
              </a:r>
              <a:r>
                <a:rPr lang="zh-TW" altLang="en-US" sz="2000" dirty="0" smtClean="0"/>
                <a:t>易於人員</a:t>
              </a:r>
              <a:r>
                <a:rPr lang="zh-TW" altLang="en-US" sz="2000" dirty="0"/>
                <a:t>訓練</a:t>
              </a:r>
              <a:r>
                <a:rPr lang="en-US" altLang="zh-TW" sz="2000" b="1" dirty="0">
                  <a:solidFill>
                    <a:srgbClr val="0070C0"/>
                  </a:solidFill>
                </a:rPr>
                <a:t>(6</a:t>
              </a:r>
              <a:r>
                <a:rPr lang="zh-TW" altLang="en-US" sz="2000" b="1" dirty="0">
                  <a:solidFill>
                    <a:srgbClr val="0070C0"/>
                  </a:solidFill>
                </a:rPr>
                <a:t>個→</a:t>
              </a:r>
              <a:r>
                <a:rPr lang="en-US" altLang="zh-TW" sz="2000" b="1" dirty="0">
                  <a:solidFill>
                    <a:srgbClr val="0070C0"/>
                  </a:solidFill>
                </a:rPr>
                <a:t>5</a:t>
              </a:r>
              <a:r>
                <a:rPr lang="zh-TW" altLang="en-US" sz="2000" b="1" dirty="0">
                  <a:solidFill>
                    <a:srgbClr val="0070C0"/>
                  </a:solidFill>
                </a:rPr>
                <a:t>個</a:t>
              </a:r>
              <a:r>
                <a:rPr lang="en-US" altLang="zh-TW" sz="2000" b="1" dirty="0">
                  <a:solidFill>
                    <a:srgbClr val="0070C0"/>
                  </a:solidFill>
                </a:rPr>
                <a:t>)</a:t>
              </a:r>
            </a:p>
            <a:p>
              <a:pPr>
                <a:lnSpc>
                  <a:spcPct val="150000"/>
                </a:lnSpc>
              </a:pPr>
              <a:r>
                <a:rPr lang="en-US" altLang="zh-TW" sz="2000" b="1" dirty="0">
                  <a:solidFill>
                    <a:srgbClr val="DCAE3C"/>
                  </a:solidFill>
                </a:rPr>
                <a:t>2.</a:t>
              </a:r>
              <a:r>
                <a:rPr lang="zh-TW" altLang="en-US" sz="2000" dirty="0"/>
                <a:t>承裝容器減少，作業員作業空間增加</a:t>
              </a:r>
              <a:r>
                <a:rPr lang="en-US" altLang="zh-TW" sz="2000" b="1" dirty="0">
                  <a:solidFill>
                    <a:srgbClr val="0070C0"/>
                  </a:solidFill>
                </a:rPr>
                <a:t>(6</a:t>
              </a:r>
              <a:r>
                <a:rPr lang="zh-TW" altLang="en-US" sz="2000" b="1" dirty="0">
                  <a:solidFill>
                    <a:srgbClr val="0070C0"/>
                  </a:solidFill>
                </a:rPr>
                <a:t>個→</a:t>
              </a:r>
              <a:r>
                <a:rPr lang="en-US" altLang="zh-TW" sz="2000" b="1" dirty="0">
                  <a:solidFill>
                    <a:srgbClr val="0070C0"/>
                  </a:solidFill>
                </a:rPr>
                <a:t>3</a:t>
              </a:r>
              <a:r>
                <a:rPr lang="zh-TW" altLang="en-US" sz="2000" b="1" dirty="0">
                  <a:solidFill>
                    <a:srgbClr val="0070C0"/>
                  </a:solidFill>
                </a:rPr>
                <a:t>個</a:t>
              </a:r>
              <a:r>
                <a:rPr lang="en-US" altLang="zh-TW" sz="2000" b="1" dirty="0">
                  <a:solidFill>
                    <a:srgbClr val="0070C0"/>
                  </a:solidFill>
                </a:rPr>
                <a:t>)</a:t>
              </a:r>
            </a:p>
            <a:p>
              <a:pPr>
                <a:lnSpc>
                  <a:spcPct val="150000"/>
                </a:lnSpc>
              </a:pPr>
              <a:r>
                <a:rPr lang="en-US" altLang="zh-TW" sz="2000" b="1" dirty="0">
                  <a:solidFill>
                    <a:srgbClr val="DCAE3C"/>
                  </a:solidFill>
                </a:rPr>
                <a:t>3.</a:t>
              </a:r>
              <a:r>
                <a:rPr lang="zh-TW" altLang="en-US" sz="2000" dirty="0"/>
                <a:t>平衡率提升</a:t>
              </a:r>
              <a:r>
                <a:rPr lang="en-US" altLang="zh-TW" sz="2000" b="1" dirty="0">
                  <a:solidFill>
                    <a:srgbClr val="0070C0"/>
                  </a:solidFill>
                </a:rPr>
                <a:t>(</a:t>
              </a:r>
              <a:r>
                <a:rPr lang="en-US" altLang="zh-TW" sz="2000" b="1" dirty="0" smtClean="0">
                  <a:solidFill>
                    <a:srgbClr val="0070C0"/>
                  </a:solidFill>
                </a:rPr>
                <a:t>82%</a:t>
              </a:r>
              <a:r>
                <a:rPr lang="zh-TW" altLang="en-US" sz="2000" b="1" dirty="0" smtClean="0">
                  <a:solidFill>
                    <a:srgbClr val="0070C0"/>
                  </a:solidFill>
                </a:rPr>
                <a:t>→</a:t>
              </a:r>
              <a:r>
                <a:rPr lang="en-US" altLang="zh-TW" sz="2000" b="1" dirty="0" smtClean="0">
                  <a:solidFill>
                    <a:srgbClr val="0070C0"/>
                  </a:solidFill>
                </a:rPr>
                <a:t>83%)</a:t>
              </a:r>
              <a:endParaRPr lang="en-US" altLang="zh-TW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304AB5E0-6261-4463-A1F0-9841B420E794}"/>
                </a:ext>
              </a:extLst>
            </p:cNvPr>
            <p:cNvSpPr txBox="1"/>
            <p:nvPr/>
          </p:nvSpPr>
          <p:spPr>
            <a:xfrm>
              <a:off x="9408442" y="4802648"/>
              <a:ext cx="2685081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TW" sz="2000" dirty="0">
                <a:latin typeface="+mn-ea"/>
              </a:endParaRPr>
            </a:p>
            <a:p>
              <a:endParaRPr lang="en-US" altLang="zh-TW" sz="2000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TW" sz="2000" b="1" dirty="0">
                  <a:solidFill>
                    <a:srgbClr val="DCAE3C"/>
                  </a:solidFill>
                </a:rPr>
                <a:t>1.</a:t>
              </a:r>
              <a:r>
                <a:rPr lang="zh-TW" altLang="en-US" sz="2000" dirty="0">
                  <a:latin typeface="+mn-ea"/>
                </a:rPr>
                <a:t>增加拿取放下動作</a:t>
              </a:r>
              <a:endParaRPr lang="en-US" altLang="zh-TW" sz="2000" dirty="0">
                <a:latin typeface="+mn-ea"/>
              </a:endParaRPr>
            </a:p>
          </p:txBody>
        </p:sp>
        <p:grpSp>
          <p:nvGrpSpPr>
            <p:cNvPr id="46" name="群組 45"/>
            <p:cNvGrpSpPr/>
            <p:nvPr/>
          </p:nvGrpSpPr>
          <p:grpSpPr>
            <a:xfrm>
              <a:off x="6479844" y="4177304"/>
              <a:ext cx="5184000" cy="2772000"/>
              <a:chOff x="6479844" y="4177304"/>
              <a:chExt cx="5184000" cy="2772000"/>
            </a:xfrm>
          </p:grpSpPr>
          <p:cxnSp>
            <p:nvCxnSpPr>
              <p:cNvPr id="43" name="直線接點 42"/>
              <p:cNvCxnSpPr/>
              <p:nvPr/>
            </p:nvCxnSpPr>
            <p:spPr>
              <a:xfrm>
                <a:off x="6479844" y="4651831"/>
                <a:ext cx="5184000" cy="0"/>
              </a:xfrm>
              <a:prstGeom prst="line">
                <a:avLst/>
              </a:prstGeom>
              <a:ln w="28575">
                <a:solidFill>
                  <a:srgbClr val="51648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接點 43"/>
              <p:cNvCxnSpPr/>
              <p:nvPr/>
            </p:nvCxnSpPr>
            <p:spPr>
              <a:xfrm rot="5400000">
                <a:off x="8040914" y="5563304"/>
                <a:ext cx="2772000" cy="0"/>
              </a:xfrm>
              <a:prstGeom prst="line">
                <a:avLst/>
              </a:prstGeom>
              <a:ln w="28575">
                <a:solidFill>
                  <a:srgbClr val="51648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8" name="向右箭號 47"/>
          <p:cNvSpPr/>
          <p:nvPr/>
        </p:nvSpPr>
        <p:spPr>
          <a:xfrm>
            <a:off x="3290743" y="4267282"/>
            <a:ext cx="305974" cy="327921"/>
          </a:xfrm>
          <a:prstGeom prst="rightArrow">
            <a:avLst/>
          </a:prstGeom>
          <a:solidFill>
            <a:srgbClr val="516482"/>
          </a:solidFill>
          <a:ln>
            <a:solidFill>
              <a:srgbClr val="5164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圓角矩形 50"/>
          <p:cNvSpPr/>
          <p:nvPr/>
        </p:nvSpPr>
        <p:spPr>
          <a:xfrm>
            <a:off x="293254" y="1989984"/>
            <a:ext cx="433137" cy="4118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zh-TW" altLang="en-US" sz="2400" b="1" i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圓角矩形 51"/>
          <p:cNvSpPr/>
          <p:nvPr/>
        </p:nvSpPr>
        <p:spPr>
          <a:xfrm>
            <a:off x="6907836" y="2221633"/>
            <a:ext cx="433137" cy="4118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zh-TW" altLang="en-US" sz="2400" b="1" i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圓角矩形 52"/>
          <p:cNvSpPr/>
          <p:nvPr/>
        </p:nvSpPr>
        <p:spPr>
          <a:xfrm>
            <a:off x="6907836" y="5329073"/>
            <a:ext cx="433137" cy="4118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zh-TW" altLang="en-US" sz="2400" b="1" i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6965545" y="5768844"/>
            <a:ext cx="5042294" cy="579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DCAE3C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修改</a:t>
            </a:r>
            <a:r>
              <a:rPr lang="en-US" altLang="zh-TW" sz="2400" dirty="0" smtClean="0"/>
              <a:t>WI</a:t>
            </a:r>
            <a:r>
              <a:rPr lang="zh-TW" altLang="en-US" sz="2400" dirty="0" smtClean="0"/>
              <a:t>、更新標準工時</a:t>
            </a:r>
            <a:endParaRPr lang="zh-TW" altLang="en-US" sz="2400" dirty="0"/>
          </a:p>
        </p:txBody>
      </p:sp>
      <p:sp>
        <p:nvSpPr>
          <p:cNvPr id="58" name="投影片編號版面配置區 5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FF49A10B-CDD1-4D8F-A22B-A5E27E35E5DA}"/>
              </a:ext>
            </a:extLst>
          </p:cNvPr>
          <p:cNvSpPr txBox="1"/>
          <p:nvPr/>
        </p:nvSpPr>
        <p:spPr>
          <a:xfrm>
            <a:off x="2659334" y="2573506"/>
            <a:ext cx="1588285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DCAE3C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ECRS</a:t>
            </a:r>
            <a:r>
              <a:rPr lang="zh-TW" altLang="en-US" sz="2400" dirty="0" smtClean="0"/>
              <a:t>手法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1642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1" grpId="0"/>
      <p:bldP spid="52" grpId="0"/>
      <p:bldP spid="53" grpId="0"/>
      <p:bldP spid="54" grpId="0"/>
      <p:bldP spid="5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提升安全大鉤產能</a:t>
            </a:r>
            <a:endParaRPr lang="zh-TW" altLang="en-US" dirty="0"/>
          </a:p>
        </p:txBody>
      </p:sp>
      <p:sp>
        <p:nvSpPr>
          <p:cNvPr id="5" name="向右箭號 4"/>
          <p:cNvSpPr/>
          <p:nvPr/>
        </p:nvSpPr>
        <p:spPr>
          <a:xfrm>
            <a:off x="293254" y="1268645"/>
            <a:ext cx="11605492" cy="270593"/>
          </a:xfrm>
          <a:prstGeom prst="rightArrow">
            <a:avLst>
              <a:gd name="adj1" fmla="val 50000"/>
              <a:gd name="adj2" fmla="val 189024"/>
            </a:avLst>
          </a:prstGeom>
          <a:solidFill>
            <a:srgbClr val="DCAE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2297527" y="1129161"/>
            <a:ext cx="508000" cy="508000"/>
            <a:chOff x="1052945" y="1537854"/>
            <a:chExt cx="508000" cy="508000"/>
          </a:xfrm>
        </p:grpSpPr>
        <p:sp>
          <p:nvSpPr>
            <p:cNvPr id="8" name="橢圓 7"/>
            <p:cNvSpPr/>
            <p:nvPr/>
          </p:nvSpPr>
          <p:spPr>
            <a:xfrm>
              <a:off x="1052945" y="1537854"/>
              <a:ext cx="508000" cy="508000"/>
            </a:xfrm>
            <a:prstGeom prst="ellipse">
              <a:avLst/>
            </a:prstGeom>
            <a:solidFill>
              <a:srgbClr val="DCAE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橢圓 8"/>
            <p:cNvSpPr/>
            <p:nvPr/>
          </p:nvSpPr>
          <p:spPr>
            <a:xfrm>
              <a:off x="1101435" y="1579418"/>
              <a:ext cx="411019" cy="411019"/>
            </a:xfrm>
            <a:prstGeom prst="ellipse">
              <a:avLst/>
            </a:prstGeom>
            <a:solidFill>
              <a:srgbClr val="51648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 dirty="0"/>
                <a:t>8</a:t>
              </a:r>
              <a:endParaRPr lang="zh-TW" altLang="en-US" sz="2000" b="1" dirty="0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8588938" y="1149961"/>
            <a:ext cx="508000" cy="508000"/>
            <a:chOff x="1052945" y="1537854"/>
            <a:chExt cx="508000" cy="508000"/>
          </a:xfrm>
        </p:grpSpPr>
        <p:sp>
          <p:nvSpPr>
            <p:cNvPr id="15" name="橢圓 14"/>
            <p:cNvSpPr/>
            <p:nvPr/>
          </p:nvSpPr>
          <p:spPr>
            <a:xfrm>
              <a:off x="1052945" y="1537854"/>
              <a:ext cx="508000" cy="508000"/>
            </a:xfrm>
            <a:prstGeom prst="ellipse">
              <a:avLst/>
            </a:prstGeom>
            <a:solidFill>
              <a:srgbClr val="DCAE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橢圓 15"/>
            <p:cNvSpPr/>
            <p:nvPr/>
          </p:nvSpPr>
          <p:spPr>
            <a:xfrm>
              <a:off x="1101435" y="1579418"/>
              <a:ext cx="411019" cy="411019"/>
            </a:xfrm>
            <a:prstGeom prst="ellipse">
              <a:avLst/>
            </a:prstGeom>
            <a:solidFill>
              <a:srgbClr val="51648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 dirty="0"/>
                <a:t>9</a:t>
              </a:r>
              <a:endParaRPr lang="zh-TW" altLang="en-US" sz="2000" b="1" dirty="0"/>
            </a:p>
          </p:txBody>
        </p:sp>
      </p:grpSp>
      <p:sp>
        <p:nvSpPr>
          <p:cNvPr id="22" name="文字方塊 21"/>
          <p:cNvSpPr txBox="1"/>
          <p:nvPr/>
        </p:nvSpPr>
        <p:spPr>
          <a:xfrm>
            <a:off x="1718472" y="1639487"/>
            <a:ext cx="1701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效果確認</a:t>
            </a:r>
            <a:endParaRPr lang="zh-TW" altLang="en-US" sz="2800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8211784" y="1686578"/>
            <a:ext cx="1321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標準化</a:t>
            </a:r>
            <a:endParaRPr lang="zh-TW" altLang="en-US" sz="2800" dirty="0"/>
          </a:p>
        </p:txBody>
      </p:sp>
      <p:sp>
        <p:nvSpPr>
          <p:cNvPr id="34" name="文字方塊 33"/>
          <p:cNvSpPr txBox="1"/>
          <p:nvPr/>
        </p:nvSpPr>
        <p:spPr>
          <a:xfrm>
            <a:off x="6547393" y="2088699"/>
            <a:ext cx="5099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DCAE3C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以</a:t>
            </a:r>
            <a:r>
              <a:rPr lang="en-US" altLang="zh-TW" sz="2400" b="1" u="sng" dirty="0"/>
              <a:t>3</a:t>
            </a:r>
            <a:r>
              <a:rPr lang="en-US" altLang="zh-TW" sz="2400" b="1" u="sng" dirty="0" smtClean="0"/>
              <a:t>W1H</a:t>
            </a:r>
            <a:r>
              <a:rPr lang="zh-TW" altLang="en-US" sz="2400" dirty="0" smtClean="0"/>
              <a:t>作擬定項目</a:t>
            </a:r>
            <a:endParaRPr lang="en-US" altLang="zh-TW" sz="2400" dirty="0" smtClean="0"/>
          </a:p>
          <a:p>
            <a:pPr>
              <a:lnSpc>
                <a:spcPct val="150000"/>
              </a:lnSpc>
              <a:buClr>
                <a:srgbClr val="DCAE3C"/>
              </a:buClr>
            </a:pPr>
            <a:r>
              <a:rPr lang="zh-TW" altLang="en-US" sz="2400" dirty="0" smtClean="0"/>
              <a:t>　</a:t>
            </a:r>
            <a:r>
              <a:rPr lang="en-US" altLang="zh-TW" sz="2400" b="1" dirty="0" smtClean="0">
                <a:solidFill>
                  <a:srgbClr val="DCAE3C"/>
                </a:solidFill>
              </a:rPr>
              <a:t>1.</a:t>
            </a:r>
            <a:r>
              <a:rPr lang="en-US" altLang="zh-TW" sz="2400" b="1" u="sng" dirty="0" smtClean="0"/>
              <a:t>Who</a:t>
            </a:r>
            <a:r>
              <a:rPr lang="zh-TW" altLang="en-US" sz="2400" b="1" dirty="0" smtClean="0"/>
              <a:t>　</a:t>
            </a:r>
            <a:r>
              <a:rPr lang="en-US" altLang="zh-TW" sz="2400" b="1" dirty="0" smtClean="0">
                <a:solidFill>
                  <a:srgbClr val="DCAE3C"/>
                </a:solidFill>
              </a:rPr>
              <a:t>2.</a:t>
            </a:r>
            <a:r>
              <a:rPr lang="en-US" altLang="zh-TW" sz="2400" b="1" u="sng" dirty="0" smtClean="0"/>
              <a:t>What</a:t>
            </a:r>
            <a:r>
              <a:rPr lang="zh-TW" altLang="en-US" sz="2400" b="1" dirty="0" smtClean="0">
                <a:solidFill>
                  <a:srgbClr val="DCAE3C"/>
                </a:solidFill>
              </a:rPr>
              <a:t>　</a:t>
            </a:r>
            <a:r>
              <a:rPr lang="en-US" altLang="zh-TW" sz="2400" b="1" dirty="0" smtClean="0">
                <a:solidFill>
                  <a:srgbClr val="DCAE3C"/>
                </a:solidFill>
              </a:rPr>
              <a:t>3.</a:t>
            </a:r>
            <a:r>
              <a:rPr lang="en-US" altLang="zh-TW" sz="2400" b="1" u="sng" dirty="0" smtClean="0"/>
              <a:t>When</a:t>
            </a:r>
            <a:r>
              <a:rPr lang="zh-TW" altLang="en-US" sz="2400" b="1" dirty="0" smtClean="0"/>
              <a:t>　</a:t>
            </a:r>
            <a:r>
              <a:rPr lang="en-US" altLang="zh-TW" sz="2400" b="1" dirty="0" smtClean="0">
                <a:solidFill>
                  <a:srgbClr val="DCAE3C"/>
                </a:solidFill>
              </a:rPr>
              <a:t>4.</a:t>
            </a:r>
            <a:r>
              <a:rPr lang="en-US" altLang="zh-TW" sz="2400" b="1" u="sng" dirty="0" smtClean="0"/>
              <a:t>How</a:t>
            </a:r>
            <a:endParaRPr lang="zh-TW" altLang="en-US" sz="2400" b="1" u="sng" dirty="0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08DC2DE7-D650-4997-8CD9-BBFC1248921B}"/>
              </a:ext>
            </a:extLst>
          </p:cNvPr>
          <p:cNvSpPr txBox="1"/>
          <p:nvPr/>
        </p:nvSpPr>
        <p:spPr>
          <a:xfrm>
            <a:off x="6658801" y="5450882"/>
            <a:ext cx="51694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/>
              <a:t>以上對策於</a:t>
            </a:r>
            <a:r>
              <a:rPr lang="en-US" altLang="zh-TW" sz="2000" dirty="0"/>
              <a:t>2019/8/2(</a:t>
            </a:r>
            <a:r>
              <a:rPr lang="zh-TW" altLang="en-US" sz="2000" dirty="0"/>
              <a:t>五</a:t>
            </a:r>
            <a:r>
              <a:rPr lang="en-US" altLang="zh-TW" sz="2000" dirty="0"/>
              <a:t>)</a:t>
            </a:r>
            <a:r>
              <a:rPr lang="zh-TW" altLang="en-US" sz="2000" dirty="0"/>
              <a:t>與裝配二副</a:t>
            </a:r>
            <a:r>
              <a:rPr lang="zh-TW" altLang="en-US" sz="2000" dirty="0" smtClean="0"/>
              <a:t>課長報告，</a:t>
            </a:r>
            <a:endParaRPr lang="en-US" altLang="zh-TW" sz="2000" dirty="0" smtClean="0"/>
          </a:p>
          <a:p>
            <a:pPr>
              <a:lnSpc>
                <a:spcPct val="150000"/>
              </a:lnSpc>
            </a:pPr>
            <a:r>
              <a:rPr lang="zh-TW" altLang="en-US" sz="2000" dirty="0" smtClean="0"/>
              <a:t>於</a:t>
            </a:r>
            <a:r>
              <a:rPr lang="en-US" altLang="zh-TW" sz="2000" dirty="0"/>
              <a:t>2019/8/3(</a:t>
            </a:r>
            <a:r>
              <a:rPr lang="zh-TW" altLang="en-US" sz="2000" dirty="0"/>
              <a:t>六</a:t>
            </a:r>
            <a:r>
              <a:rPr lang="en-US" altLang="zh-TW" sz="2000" dirty="0"/>
              <a:t>)</a:t>
            </a:r>
            <a:r>
              <a:rPr lang="zh-TW" altLang="en-US" sz="2000" dirty="0"/>
              <a:t>進行上線驗證</a:t>
            </a:r>
          </a:p>
        </p:txBody>
      </p:sp>
      <p:sp>
        <p:nvSpPr>
          <p:cNvPr id="52" name="文字方塊 51"/>
          <p:cNvSpPr txBox="1"/>
          <p:nvPr/>
        </p:nvSpPr>
        <p:spPr>
          <a:xfrm>
            <a:off x="154953" y="2001820"/>
            <a:ext cx="3127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DCAE3C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影響產能原因</a:t>
            </a:r>
            <a:endParaRPr lang="en-US" altLang="zh-TW" sz="2400" dirty="0"/>
          </a:p>
          <a:p>
            <a:pPr>
              <a:lnSpc>
                <a:spcPct val="150000"/>
              </a:lnSpc>
              <a:buClr>
                <a:srgbClr val="DCAE3C"/>
              </a:buClr>
            </a:pPr>
            <a:r>
              <a:rPr lang="zh-TW" altLang="en-US" sz="2400" dirty="0"/>
              <a:t>　</a:t>
            </a:r>
            <a:r>
              <a:rPr lang="en-US" altLang="zh-TW" sz="2400" b="1" dirty="0" smtClean="0">
                <a:solidFill>
                  <a:srgbClr val="DCAE3C"/>
                </a:solidFill>
              </a:rPr>
              <a:t>1.</a:t>
            </a:r>
            <a:r>
              <a:rPr lang="zh-TW" altLang="en-US" sz="2400" b="1" u="sng" dirty="0" smtClean="0"/>
              <a:t>平衡率</a:t>
            </a:r>
            <a:r>
              <a:rPr lang="zh-TW" altLang="en-US" sz="2400" dirty="0" smtClean="0"/>
              <a:t>　</a:t>
            </a:r>
            <a:r>
              <a:rPr lang="en-US" altLang="zh-TW" sz="2400" b="1" dirty="0" smtClean="0">
                <a:solidFill>
                  <a:srgbClr val="DCAE3C"/>
                </a:solidFill>
              </a:rPr>
              <a:t>2.</a:t>
            </a:r>
            <a:r>
              <a:rPr lang="zh-TW" altLang="en-US" sz="2400" b="1" u="sng" dirty="0" smtClean="0"/>
              <a:t>效率</a:t>
            </a:r>
            <a:endParaRPr lang="zh-TW" altLang="en-US" sz="2400" b="1" u="sng" dirty="0"/>
          </a:p>
        </p:txBody>
      </p:sp>
      <p:sp>
        <p:nvSpPr>
          <p:cNvPr id="17" name="投影片編號版面配置區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pPr/>
              <a:t>11</a:t>
            </a:fld>
            <a:endParaRPr lang="zh-TW" altLang="en-US"/>
          </a:p>
        </p:txBody>
      </p:sp>
      <p:grpSp>
        <p:nvGrpSpPr>
          <p:cNvPr id="18" name="群組 17"/>
          <p:cNvGrpSpPr/>
          <p:nvPr/>
        </p:nvGrpSpPr>
        <p:grpSpPr>
          <a:xfrm>
            <a:off x="393427" y="3233586"/>
            <a:ext cx="2425142" cy="1575904"/>
            <a:chOff x="393427" y="3233586"/>
            <a:chExt cx="2425142" cy="1575904"/>
          </a:xfrm>
        </p:grpSpPr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3427" y="3233586"/>
              <a:ext cx="2425142" cy="1575904"/>
            </a:xfrm>
            <a:prstGeom prst="rect">
              <a:avLst/>
            </a:prstGeom>
          </p:spPr>
        </p:pic>
        <p:sp>
          <p:nvSpPr>
            <p:cNvPr id="53" name="矩形 52"/>
            <p:cNvSpPr/>
            <p:nvPr/>
          </p:nvSpPr>
          <p:spPr>
            <a:xfrm>
              <a:off x="1180641" y="3362746"/>
              <a:ext cx="733000" cy="134000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93427" y="4955017"/>
            <a:ext cx="2422448" cy="1575904"/>
            <a:chOff x="393427" y="4955017"/>
            <a:chExt cx="2422448" cy="1575904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3427" y="4955017"/>
              <a:ext cx="2422448" cy="1575904"/>
            </a:xfrm>
            <a:prstGeom prst="rect">
              <a:avLst/>
            </a:prstGeom>
          </p:spPr>
        </p:pic>
        <p:sp>
          <p:nvSpPr>
            <p:cNvPr id="54" name="矩形 53"/>
            <p:cNvSpPr/>
            <p:nvPr/>
          </p:nvSpPr>
          <p:spPr>
            <a:xfrm>
              <a:off x="1082386" y="5098849"/>
              <a:ext cx="733000" cy="134000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2936890" y="3229231"/>
            <a:ext cx="3513570" cy="3309757"/>
            <a:chOff x="2936890" y="3229231"/>
            <a:chExt cx="3513570" cy="3309757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36890" y="3229231"/>
              <a:ext cx="3513570" cy="3309757"/>
            </a:xfrm>
            <a:prstGeom prst="rect">
              <a:avLst/>
            </a:prstGeom>
          </p:spPr>
        </p:pic>
        <p:sp>
          <p:nvSpPr>
            <p:cNvPr id="55" name="矩形 54"/>
            <p:cNvSpPr/>
            <p:nvPr/>
          </p:nvSpPr>
          <p:spPr>
            <a:xfrm>
              <a:off x="4214143" y="3354586"/>
              <a:ext cx="691754" cy="123306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6995962" y="3326402"/>
            <a:ext cx="4495116" cy="2090500"/>
            <a:chOff x="6995962" y="3326402"/>
            <a:chExt cx="4495116" cy="2090500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95962" y="3326402"/>
              <a:ext cx="4495116" cy="2090500"/>
            </a:xfrm>
            <a:prstGeom prst="rect">
              <a:avLst/>
            </a:prstGeom>
          </p:spPr>
        </p:pic>
        <p:sp>
          <p:nvSpPr>
            <p:cNvPr id="56" name="矩形 55"/>
            <p:cNvSpPr/>
            <p:nvPr/>
          </p:nvSpPr>
          <p:spPr>
            <a:xfrm>
              <a:off x="9464512" y="3959885"/>
              <a:ext cx="490194" cy="93641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矩形 56"/>
            <p:cNvSpPr/>
            <p:nvPr/>
          </p:nvSpPr>
          <p:spPr>
            <a:xfrm>
              <a:off x="9464512" y="4229493"/>
              <a:ext cx="490194" cy="93641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8" name="矩形 57"/>
            <p:cNvSpPr/>
            <p:nvPr/>
          </p:nvSpPr>
          <p:spPr>
            <a:xfrm>
              <a:off x="9533734" y="4773026"/>
              <a:ext cx="732055" cy="110059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1" name="爆炸 1 40"/>
          <p:cNvSpPr/>
          <p:nvPr/>
        </p:nvSpPr>
        <p:spPr>
          <a:xfrm>
            <a:off x="3124911" y="2375909"/>
            <a:ext cx="3137527" cy="2203966"/>
          </a:xfrm>
          <a:prstGeom prst="irregularSeal1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/>
              <a:t>產能</a:t>
            </a:r>
            <a:r>
              <a:rPr lang="zh-TW" altLang="en-US" sz="2800" b="1" dirty="0" smtClean="0"/>
              <a:t>提升</a:t>
            </a:r>
            <a:endParaRPr lang="en-US" altLang="zh-TW" sz="2800" b="1" dirty="0"/>
          </a:p>
        </p:txBody>
      </p:sp>
      <p:sp>
        <p:nvSpPr>
          <p:cNvPr id="49" name="爆炸 1 21">
            <a:extLst>
              <a:ext uri="{FF2B5EF4-FFF2-40B4-BE49-F238E27FC236}">
                <a16:creationId xmlns:a16="http://schemas.microsoft.com/office/drawing/2014/main" id="{92BD3052-DE5F-4C0A-96ED-2325CA3D8B25}"/>
              </a:ext>
            </a:extLst>
          </p:cNvPr>
          <p:cNvSpPr/>
          <p:nvPr/>
        </p:nvSpPr>
        <p:spPr>
          <a:xfrm>
            <a:off x="1111416" y="4407704"/>
            <a:ext cx="4786836" cy="1960884"/>
          </a:xfrm>
          <a:prstGeom prst="irregularSeal1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/>
              <a:t>預估年降低成本</a:t>
            </a:r>
            <a:r>
              <a:rPr lang="en-US" altLang="zh-TW" b="1" dirty="0"/>
              <a:t>:</a:t>
            </a:r>
            <a:r>
              <a:rPr lang="en-US" altLang="zh-TW" b="1" dirty="0" smtClean="0"/>
              <a:t>9x</a:t>
            </a:r>
            <a:r>
              <a:rPr lang="zh-TW" altLang="en-US" b="1" dirty="0" smtClean="0"/>
              <a:t>萬</a:t>
            </a:r>
            <a:r>
              <a:rPr lang="zh-TW" altLang="en-US" b="1" dirty="0"/>
              <a:t>元</a:t>
            </a:r>
          </a:p>
        </p:txBody>
      </p:sp>
    </p:spTree>
    <p:extLst>
      <p:ext uri="{BB962C8B-B14F-4D97-AF65-F5344CB8AC3E}">
        <p14:creationId xmlns:p14="http://schemas.microsoft.com/office/powerpoint/2010/main" val="303300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50" grpId="0"/>
      <p:bldP spid="41" grpId="0" animBg="1"/>
      <p:bldP spid="49" grpId="0" animBg="1"/>
      <p:bldP spid="4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提升安全大鉤產能</a:t>
            </a:r>
            <a:endParaRPr lang="zh-TW" altLang="en-US" dirty="0"/>
          </a:p>
        </p:txBody>
      </p:sp>
      <p:sp>
        <p:nvSpPr>
          <p:cNvPr id="5" name="向右箭號 4"/>
          <p:cNvSpPr/>
          <p:nvPr/>
        </p:nvSpPr>
        <p:spPr>
          <a:xfrm>
            <a:off x="293254" y="1268645"/>
            <a:ext cx="11605492" cy="270593"/>
          </a:xfrm>
          <a:prstGeom prst="rightArrow">
            <a:avLst>
              <a:gd name="adj1" fmla="val 50000"/>
              <a:gd name="adj2" fmla="val 189024"/>
            </a:avLst>
          </a:prstGeom>
          <a:solidFill>
            <a:srgbClr val="DCAE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5317818" y="1065687"/>
            <a:ext cx="778182" cy="662694"/>
            <a:chOff x="1052945" y="1537854"/>
            <a:chExt cx="508000" cy="508000"/>
          </a:xfrm>
        </p:grpSpPr>
        <p:sp>
          <p:nvSpPr>
            <p:cNvPr id="8" name="橢圓 7"/>
            <p:cNvSpPr/>
            <p:nvPr/>
          </p:nvSpPr>
          <p:spPr>
            <a:xfrm>
              <a:off x="1052945" y="1537854"/>
              <a:ext cx="508000" cy="508000"/>
            </a:xfrm>
            <a:prstGeom prst="ellipse">
              <a:avLst/>
            </a:prstGeom>
            <a:solidFill>
              <a:srgbClr val="DCAE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橢圓 8"/>
            <p:cNvSpPr/>
            <p:nvPr/>
          </p:nvSpPr>
          <p:spPr>
            <a:xfrm>
              <a:off x="1101435" y="1579418"/>
              <a:ext cx="411019" cy="411019"/>
            </a:xfrm>
            <a:prstGeom prst="ellipse">
              <a:avLst/>
            </a:prstGeom>
            <a:solidFill>
              <a:srgbClr val="51648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 dirty="0" smtClean="0"/>
                <a:t>10</a:t>
              </a:r>
              <a:endParaRPr lang="zh-TW" altLang="en-US" sz="2000" b="1" dirty="0"/>
            </a:p>
          </p:txBody>
        </p:sp>
      </p:grpSp>
      <p:sp>
        <p:nvSpPr>
          <p:cNvPr id="22" name="文字方塊 21"/>
          <p:cNvSpPr txBox="1"/>
          <p:nvPr/>
        </p:nvSpPr>
        <p:spPr>
          <a:xfrm>
            <a:off x="4692162" y="1808516"/>
            <a:ext cx="2029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檢討與改進</a:t>
            </a:r>
            <a:endParaRPr lang="zh-TW" altLang="en-US" sz="28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3686" y="2594208"/>
            <a:ext cx="6770114" cy="3159069"/>
          </a:xfrm>
          <a:prstGeom prst="rect">
            <a:avLst/>
          </a:prstGeom>
        </p:spPr>
      </p:pic>
      <p:sp>
        <p:nvSpPr>
          <p:cNvPr id="25" name="文字方塊 24"/>
          <p:cNvSpPr txBox="1"/>
          <p:nvPr/>
        </p:nvSpPr>
        <p:spPr>
          <a:xfrm>
            <a:off x="838200" y="2594208"/>
            <a:ext cx="32991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DCAE3C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以</a:t>
            </a:r>
            <a:r>
              <a:rPr lang="en-US" altLang="zh-TW" sz="2400" b="1" u="sng" dirty="0"/>
              <a:t>3</a:t>
            </a:r>
            <a:r>
              <a:rPr lang="en-US" altLang="zh-TW" sz="2400" b="1" u="sng" dirty="0" smtClean="0"/>
              <a:t>W1H</a:t>
            </a:r>
            <a:r>
              <a:rPr lang="zh-TW" altLang="en-US" sz="2400" dirty="0" smtClean="0"/>
              <a:t>作擬定項目</a:t>
            </a:r>
            <a:endParaRPr lang="en-US" altLang="zh-TW" sz="2400" dirty="0" smtClean="0"/>
          </a:p>
          <a:p>
            <a:pPr>
              <a:lnSpc>
                <a:spcPct val="150000"/>
              </a:lnSpc>
              <a:buClr>
                <a:srgbClr val="DCAE3C"/>
              </a:buClr>
            </a:pPr>
            <a:r>
              <a:rPr lang="zh-TW" altLang="en-US" sz="2400" dirty="0" smtClean="0"/>
              <a:t>　</a:t>
            </a:r>
            <a:r>
              <a:rPr lang="en-US" altLang="zh-TW" sz="2400" b="1" dirty="0" smtClean="0">
                <a:solidFill>
                  <a:srgbClr val="DCAE3C"/>
                </a:solidFill>
              </a:rPr>
              <a:t>1.</a:t>
            </a:r>
            <a:r>
              <a:rPr lang="en-US" altLang="zh-TW" sz="2400" b="1" u="sng" dirty="0" smtClean="0"/>
              <a:t>Who</a:t>
            </a:r>
            <a:r>
              <a:rPr lang="zh-TW" altLang="en-US" sz="2400" b="1" dirty="0" smtClean="0"/>
              <a:t>　</a:t>
            </a:r>
            <a:endParaRPr lang="en-US" altLang="zh-TW" sz="2400" b="1" dirty="0" smtClean="0"/>
          </a:p>
          <a:p>
            <a:pPr>
              <a:lnSpc>
                <a:spcPct val="150000"/>
              </a:lnSpc>
              <a:buClr>
                <a:srgbClr val="DCAE3C"/>
              </a:buClr>
            </a:pPr>
            <a:r>
              <a:rPr lang="zh-TW" altLang="en-US" sz="2400" b="1" dirty="0" smtClean="0">
                <a:solidFill>
                  <a:srgbClr val="DCAE3C"/>
                </a:solidFill>
              </a:rPr>
              <a:t>　</a:t>
            </a:r>
            <a:r>
              <a:rPr lang="en-US" altLang="zh-TW" sz="2400" b="1" dirty="0" smtClean="0">
                <a:solidFill>
                  <a:srgbClr val="DCAE3C"/>
                </a:solidFill>
              </a:rPr>
              <a:t>2.</a:t>
            </a:r>
            <a:r>
              <a:rPr lang="en-US" altLang="zh-TW" sz="2400" b="1" u="sng" dirty="0" smtClean="0"/>
              <a:t>What</a:t>
            </a:r>
            <a:endParaRPr lang="en-US" altLang="zh-TW" sz="2400" b="1" dirty="0">
              <a:solidFill>
                <a:srgbClr val="DCAE3C"/>
              </a:solidFill>
            </a:endParaRPr>
          </a:p>
          <a:p>
            <a:pPr>
              <a:lnSpc>
                <a:spcPct val="150000"/>
              </a:lnSpc>
              <a:buClr>
                <a:srgbClr val="DCAE3C"/>
              </a:buClr>
            </a:pPr>
            <a:r>
              <a:rPr lang="zh-TW" altLang="en-US" sz="2400" b="1" dirty="0" smtClean="0">
                <a:solidFill>
                  <a:srgbClr val="DCAE3C"/>
                </a:solidFill>
              </a:rPr>
              <a:t>　</a:t>
            </a:r>
            <a:r>
              <a:rPr lang="en-US" altLang="zh-TW" sz="2400" b="1" dirty="0" smtClean="0">
                <a:solidFill>
                  <a:srgbClr val="DCAE3C"/>
                </a:solidFill>
              </a:rPr>
              <a:t>3.</a:t>
            </a:r>
            <a:r>
              <a:rPr lang="en-US" altLang="zh-TW" sz="2400" b="1" u="sng" dirty="0" smtClean="0"/>
              <a:t>When</a:t>
            </a:r>
            <a:r>
              <a:rPr lang="zh-TW" altLang="en-US" sz="2400" b="1" dirty="0" smtClean="0"/>
              <a:t>　</a:t>
            </a:r>
            <a:endParaRPr lang="en-US" altLang="zh-TW" sz="2400" b="1" dirty="0" smtClean="0"/>
          </a:p>
          <a:p>
            <a:pPr>
              <a:lnSpc>
                <a:spcPct val="150000"/>
              </a:lnSpc>
              <a:buClr>
                <a:srgbClr val="DCAE3C"/>
              </a:buClr>
            </a:pPr>
            <a:r>
              <a:rPr lang="zh-TW" altLang="en-US" sz="2400" b="1" dirty="0">
                <a:solidFill>
                  <a:srgbClr val="DCAE3C"/>
                </a:solidFill>
              </a:rPr>
              <a:t>　</a:t>
            </a:r>
            <a:r>
              <a:rPr lang="en-US" altLang="zh-TW" sz="2400" b="1" dirty="0" smtClean="0">
                <a:solidFill>
                  <a:srgbClr val="DCAE3C"/>
                </a:solidFill>
              </a:rPr>
              <a:t>4.</a:t>
            </a:r>
            <a:r>
              <a:rPr lang="en-US" altLang="zh-TW" sz="2400" b="1" u="sng" dirty="0" smtClean="0"/>
              <a:t>How</a:t>
            </a:r>
            <a:endParaRPr lang="zh-TW" altLang="en-US" sz="2400" b="1" u="sng" dirty="0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51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心得</a:t>
            </a:r>
            <a:r>
              <a:rPr lang="zh-TW" altLang="en-US" dirty="0"/>
              <a:t>分享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8266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心得分享</a:t>
            </a:r>
            <a:endParaRPr lang="zh-TW" altLang="en-US" dirty="0"/>
          </a:p>
        </p:txBody>
      </p:sp>
      <p:pic>
        <p:nvPicPr>
          <p:cNvPr id="1032" name="Picture 8" descr="short-coated black and brown dog lying down on brown surfa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5" y="1117600"/>
            <a:ext cx="8487606" cy="56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8116307" y="1363781"/>
            <a:ext cx="1362402" cy="523220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茫然</a:t>
            </a:r>
            <a:r>
              <a:rPr lang="en-US" altLang="zh-TW" sz="2800" dirty="0" smtClean="0"/>
              <a:t>…</a:t>
            </a:r>
          </a:p>
        </p:txBody>
      </p:sp>
      <p:sp>
        <p:nvSpPr>
          <p:cNvPr id="29" name="文字方塊 28"/>
          <p:cNvSpPr txBox="1"/>
          <p:nvPr/>
        </p:nvSpPr>
        <p:spPr>
          <a:xfrm>
            <a:off x="7776265" y="2116129"/>
            <a:ext cx="3004029" cy="523220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製造程序是什麼</a:t>
            </a:r>
            <a:r>
              <a:rPr lang="en-US" altLang="zh-TW" sz="2800" dirty="0" smtClean="0"/>
              <a:t>??</a:t>
            </a:r>
          </a:p>
        </p:txBody>
      </p:sp>
      <p:sp>
        <p:nvSpPr>
          <p:cNvPr id="30" name="文字方塊 29"/>
          <p:cNvSpPr txBox="1"/>
          <p:nvPr/>
        </p:nvSpPr>
        <p:spPr>
          <a:xfrm>
            <a:off x="6797272" y="2882675"/>
            <a:ext cx="4812838" cy="954107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其他實習生都是大家說的國立好大學</a:t>
            </a:r>
            <a:r>
              <a:rPr lang="en-US" altLang="zh-TW" sz="2800" dirty="0" smtClean="0"/>
              <a:t>…</a:t>
            </a:r>
            <a:r>
              <a:rPr lang="zh-TW" altLang="en-US" sz="2800" dirty="0" smtClean="0"/>
              <a:t>一起學習壓力好大</a:t>
            </a:r>
            <a:endParaRPr lang="en-US" altLang="zh-TW" sz="2800" dirty="0" smtClean="0"/>
          </a:p>
        </p:txBody>
      </p:sp>
      <p:sp>
        <p:nvSpPr>
          <p:cNvPr id="31" name="文字方塊 30"/>
          <p:cNvSpPr txBox="1"/>
          <p:nvPr/>
        </p:nvSpPr>
        <p:spPr>
          <a:xfrm>
            <a:off x="7057593" y="4154234"/>
            <a:ext cx="4552517" cy="1384995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果然</a:t>
            </a:r>
            <a:r>
              <a:rPr lang="en-US" altLang="zh-TW" sz="2800" dirty="0" smtClean="0"/>
              <a:t>…</a:t>
            </a:r>
            <a:r>
              <a:rPr lang="zh-TW" altLang="en-US" sz="2800" dirty="0" smtClean="0"/>
              <a:t> 課程測驗不盡理想，還被其他組主管笑說是死亡之組</a:t>
            </a:r>
            <a:endParaRPr lang="en-US" altLang="zh-TW" sz="2800" dirty="0" smtClean="0"/>
          </a:p>
        </p:txBody>
      </p:sp>
      <p:sp>
        <p:nvSpPr>
          <p:cNvPr id="14" name="圓角矩形 13"/>
          <p:cNvSpPr/>
          <p:nvPr/>
        </p:nvSpPr>
        <p:spPr>
          <a:xfrm>
            <a:off x="3621505" y="4408136"/>
            <a:ext cx="240632" cy="12538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圓角矩形 31"/>
          <p:cNvSpPr/>
          <p:nvPr/>
        </p:nvSpPr>
        <p:spPr>
          <a:xfrm>
            <a:off x="5339523" y="4285391"/>
            <a:ext cx="240632" cy="12538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6" name="群組 15"/>
          <p:cNvGrpSpPr/>
          <p:nvPr/>
        </p:nvGrpSpPr>
        <p:grpSpPr>
          <a:xfrm>
            <a:off x="586814" y="428536"/>
            <a:ext cx="11605186" cy="6307860"/>
            <a:chOff x="356483" y="428535"/>
            <a:chExt cx="11605186" cy="6307860"/>
          </a:xfrm>
        </p:grpSpPr>
        <p:sp>
          <p:nvSpPr>
            <p:cNvPr id="15" name="圓角矩形 14"/>
            <p:cNvSpPr/>
            <p:nvPr/>
          </p:nvSpPr>
          <p:spPr>
            <a:xfrm>
              <a:off x="9781674" y="428535"/>
              <a:ext cx="2179995" cy="563538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0" name="群組 9"/>
            <p:cNvGrpSpPr/>
            <p:nvPr/>
          </p:nvGrpSpPr>
          <p:grpSpPr>
            <a:xfrm>
              <a:off x="356483" y="1117600"/>
              <a:ext cx="9533047" cy="5618795"/>
              <a:chOff x="533978" y="1117598"/>
              <a:chExt cx="9533047" cy="5618795"/>
            </a:xfrm>
          </p:grpSpPr>
          <p:pic>
            <p:nvPicPr>
              <p:cNvPr id="20" name="Picture 2" descr="gray mini figure under white sneaker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79419" y="1117598"/>
                <a:ext cx="8487606" cy="56187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向右箭號 8"/>
              <p:cNvSpPr/>
              <p:nvPr/>
            </p:nvSpPr>
            <p:spPr>
              <a:xfrm>
                <a:off x="533978" y="3552390"/>
                <a:ext cx="693882" cy="387927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sp>
        <p:nvSpPr>
          <p:cNvPr id="35" name="文字方塊 34"/>
          <p:cNvSpPr txBox="1"/>
          <p:nvPr/>
        </p:nvSpPr>
        <p:spPr>
          <a:xfrm>
            <a:off x="6984240" y="2534551"/>
            <a:ext cx="4095681" cy="95410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bg1"/>
                </a:solidFill>
              </a:rPr>
              <a:t>在學校學了三年，去實習三個禮拜就不夠用了</a:t>
            </a:r>
            <a:r>
              <a:rPr lang="en-US" altLang="zh-TW" sz="2800" dirty="0" smtClean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36" name="文字方塊 35"/>
          <p:cNvSpPr txBox="1"/>
          <p:nvPr/>
        </p:nvSpPr>
        <p:spPr>
          <a:xfrm>
            <a:off x="6761655" y="3700669"/>
            <a:ext cx="4699077" cy="95410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bg1"/>
                </a:solidFill>
              </a:rPr>
              <a:t>到成果發表前心情就像被巨人們踩在腳下的草，好扁</a:t>
            </a:r>
            <a:r>
              <a:rPr lang="en-US" altLang="zh-TW" sz="2800" dirty="0" smtClean="0">
                <a:solidFill>
                  <a:schemeClr val="bg1"/>
                </a:solidFill>
              </a:rPr>
              <a:t>..</a:t>
            </a:r>
          </a:p>
        </p:txBody>
      </p:sp>
      <p:sp>
        <p:nvSpPr>
          <p:cNvPr id="37" name="文字方塊 36"/>
          <p:cNvSpPr txBox="1"/>
          <p:nvPr/>
        </p:nvSpPr>
        <p:spPr>
          <a:xfrm>
            <a:off x="6397499" y="4872065"/>
            <a:ext cx="5180478" cy="95410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bg1"/>
                </a:solidFill>
              </a:rPr>
              <a:t>成果發表當天心情很崩潰，評審有</a:t>
            </a:r>
            <a:r>
              <a:rPr lang="en-US" altLang="zh-TW" sz="2800" dirty="0" smtClean="0">
                <a:solidFill>
                  <a:schemeClr val="bg1"/>
                </a:solidFill>
              </a:rPr>
              <a:t>4/5</a:t>
            </a:r>
            <a:r>
              <a:rPr lang="zh-TW" altLang="en-US" sz="2800" dirty="0" smtClean="0">
                <a:solidFill>
                  <a:schemeClr val="bg1"/>
                </a:solidFill>
              </a:rPr>
              <a:t>都是國立大學的教授們</a:t>
            </a:r>
            <a:endParaRPr lang="en-US" altLang="zh-TW" sz="2800" dirty="0" smtClean="0">
              <a:solidFill>
                <a:schemeClr val="bg1"/>
              </a:solidFill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8146592" y="1771692"/>
            <a:ext cx="2283429" cy="5232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bg1"/>
                </a:solidFill>
              </a:rPr>
              <a:t>整合是什麼</a:t>
            </a:r>
            <a:r>
              <a:rPr lang="en-US" altLang="zh-TW" sz="2800" dirty="0" smtClean="0">
                <a:solidFill>
                  <a:schemeClr val="bg1"/>
                </a:solidFill>
              </a:rPr>
              <a:t>??</a:t>
            </a:r>
          </a:p>
        </p:txBody>
      </p:sp>
      <p:grpSp>
        <p:nvGrpSpPr>
          <p:cNvPr id="11" name="群組 10"/>
          <p:cNvGrpSpPr/>
          <p:nvPr/>
        </p:nvGrpSpPr>
        <p:grpSpPr>
          <a:xfrm>
            <a:off x="2077062" y="1117599"/>
            <a:ext cx="9533048" cy="5618796"/>
            <a:chOff x="2077062" y="1117597"/>
            <a:chExt cx="9533048" cy="5618796"/>
          </a:xfrm>
        </p:grpSpPr>
        <p:sp>
          <p:nvSpPr>
            <p:cNvPr id="25" name="向右箭號 24"/>
            <p:cNvSpPr/>
            <p:nvPr/>
          </p:nvSpPr>
          <p:spPr>
            <a:xfrm>
              <a:off x="2077062" y="3552389"/>
              <a:ext cx="693882" cy="387927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3" name="Picture 2" descr="https://images.unsplash.com/photo-1489710437720-ebb67ec84dd2?ixlib=rb-1.2.1&amp;ixid=eyJhcHBfaWQiOjEyMDd9&amp;auto=format&amp;fit=crop&amp;w=1000&amp;q=8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2503" y="1117597"/>
              <a:ext cx="8487607" cy="5618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8" name="文字方塊 37"/>
          <p:cNvSpPr txBox="1"/>
          <p:nvPr/>
        </p:nvSpPr>
        <p:spPr>
          <a:xfrm>
            <a:off x="6994934" y="1544040"/>
            <a:ext cx="4967549" cy="523220"/>
          </a:xfrm>
          <a:prstGeom prst="rect">
            <a:avLst/>
          </a:prstGeom>
          <a:solidFill>
            <a:schemeClr val="bg1"/>
          </a:solidFill>
          <a:ln>
            <a:solidFill>
              <a:srgbClr val="DCAE3C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516482"/>
                </a:solidFill>
              </a:rPr>
              <a:t>成果發表完得知結果後超開心</a:t>
            </a:r>
            <a:endParaRPr lang="en-US" altLang="zh-TW" sz="2800" dirty="0" smtClean="0">
              <a:solidFill>
                <a:srgbClr val="516482"/>
              </a:solidFill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6994934" y="2401501"/>
            <a:ext cx="4967549" cy="523220"/>
          </a:xfrm>
          <a:prstGeom prst="rect">
            <a:avLst/>
          </a:prstGeom>
          <a:solidFill>
            <a:schemeClr val="bg1"/>
          </a:solidFill>
          <a:ln>
            <a:solidFill>
              <a:srgbClr val="DCAE3C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516482"/>
                </a:solidFill>
              </a:rPr>
              <a:t>連台大教授都肯定我們的努力</a:t>
            </a:r>
            <a:endParaRPr lang="en-US" altLang="zh-TW" sz="2800" dirty="0" smtClean="0">
              <a:solidFill>
                <a:srgbClr val="5164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40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9" grpId="0" animBg="1"/>
      <p:bldP spid="30" grpId="0" animBg="1"/>
      <p:bldP spid="31" grpId="0" animBg="1"/>
      <p:bldP spid="14" grpId="0" animBg="1"/>
      <p:bldP spid="32" grpId="0" animBg="1"/>
      <p:bldP spid="35" grpId="0" animBg="1"/>
      <p:bldP spid="36" grpId="0" animBg="1"/>
      <p:bldP spid="37" grpId="0" animBg="1"/>
      <p:bldP spid="41" grpId="0" animBg="1"/>
      <p:bldP spid="38" grpId="0" animBg="1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心得分享</a:t>
            </a:r>
            <a:endParaRPr lang="zh-TW" altLang="en-US" dirty="0"/>
          </a:p>
        </p:txBody>
      </p:sp>
      <p:pic>
        <p:nvPicPr>
          <p:cNvPr id="4" name="Picture 2" descr="highway road photo during daytim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「running gif no background」的圖片搜尋結果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448" y="5237162"/>
            <a:ext cx="1695450" cy="20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2316740" y="1674675"/>
            <a:ext cx="7558520" cy="1754326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en-US" altLang="zh-TW" sz="5400" dirty="0" smtClean="0">
                <a:ln>
                  <a:solidFill>
                    <a:srgbClr val="DEBB64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Thanks for your attention!</a:t>
            </a:r>
          </a:p>
          <a:p>
            <a:pPr algn="ctr"/>
            <a:r>
              <a:rPr lang="en-US" altLang="zh-TW" sz="5400" dirty="0" smtClean="0">
                <a:ln>
                  <a:solidFill>
                    <a:srgbClr val="DEBB64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 Question??</a:t>
            </a:r>
            <a:endParaRPr lang="zh-TW" altLang="en-US" sz="5400" dirty="0">
              <a:ln>
                <a:solidFill>
                  <a:srgbClr val="DEBB64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2667296" y="653197"/>
            <a:ext cx="6857407" cy="707886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zh-TW" sz="4000" dirty="0"/>
              <a:t>凡事重重地提起，輕輕地放下</a:t>
            </a:r>
            <a:endParaRPr lang="en-US" altLang="zh-TW" sz="5400" dirty="0" smtClean="0">
              <a:solidFill>
                <a:srgbClr val="5164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51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96296E-6 L 1.66667E-6 0.00046 C 0.0013 -0.00209 0.00273 -0.00417 0.00456 -0.00625 C 0.00521 -0.00741 0.00625 -0.0081 0.0069 -0.00926 C 0.0082 -0.01111 0.00924 -0.01412 0.01081 -0.01551 C 0.01172 -0.01644 0.01302 -0.01667 0.01393 -0.01736 C 0.0151 -0.01829 0.01601 -0.01922 0.01719 -0.02014 C 0.0181 -0.02107 0.01862 -0.02223 0.01953 -0.02292 C 0.02018 -0.02361 0.02109 -0.02408 0.02174 -0.02477 C 0.02786 -0.03079 0.0207 -0.02477 0.02643 -0.0294 C 0.02943 -0.03473 0.0263 -0.03033 0.03047 -0.0331 C 0.03542 -0.03635 0.03164 -0.03519 0.03672 -0.03773 C 0.03906 -0.03889 0.04153 -0.03935 0.04388 -0.04051 C 0.04518 -0.04098 0.04661 -0.04167 0.04778 -0.04236 C 0.04948 -0.04306 0.05104 -0.04352 0.05247 -0.04422 C 0.05469 -0.04537 0.05677 -0.04653 0.05885 -0.04792 C 0.05989 -0.04838 0.06081 -0.04931 0.06198 -0.04977 L 0.06445 -0.05047 C 0.0651 -0.05116 0.06588 -0.05185 0.06667 -0.05255 C 0.0681 -0.05324 0.07148 -0.0544 0.07148 -0.05417 C 0.07252 -0.05394 0.07357 -0.05394 0.07461 -0.05348 C 0.0776 -0.05185 0.07656 -0.05139 0.07838 -0.04885 C 0.08359 -0.04167 0.07851 -0.05 0.08255 -0.04329 C 0.08229 -0.04167 0.08294 -0.03797 0.08164 -0.03866 C 0.08021 -0.03935 0.08086 -0.04236 0.08086 -0.04422 C 0.08086 -0.05602 0.07969 -0.05741 0.08398 -0.06459 C 0.09062 -0.07523 0.08971 -0.07292 0.09987 -0.08287 C 0.10312 -0.08611 0.1138 -0.09723 0.1164 -0.09769 L 0.12331 -0.09861 C 0.13268 -0.10116 0.11927 -0.09699 0.13047 -0.10232 C 0.13177 -0.10278 0.13307 -0.10278 0.1345 -0.10301 C 0.1375 -0.10556 0.13607 -0.10556 0.13828 -0.10301 L 0.1345 -0.10116 C 0.1362 -0.10394 0.13815 -0.10672 0.13984 -0.10973 C 0.14075 -0.11088 0.14114 -0.11273 0.14232 -0.11412 C 0.14323 -0.11528 0.14453 -0.11574 0.14544 -0.1169 C 0.14635 -0.11806 0.14687 -0.11968 0.14792 -0.1206 C 0.14857 -0.12176 0.14987 -0.12246 0.15104 -0.12338 C 0.15169 -0.12408 0.15247 -0.12523 0.15325 -0.12616 C 0.15443 -0.12709 0.15586 -0.12801 0.15716 -0.12894 C 0.15846 -0.12963 0.16172 -0.13056 0.16276 -0.13056 C 0.16354 -0.13125 0.16419 -0.13218 0.1651 -0.13241 C 0.16953 -0.13473 0.17357 -0.13241 0.17851 -0.13172 C 0.1793 -0.13102 0.18021 -0.13056 0.18086 -0.12986 C 0.18268 -0.12778 0.18646 -0.12338 0.18646 -0.12315 C 0.18672 -0.12246 0.18685 -0.12153 0.18724 -0.1206 C 0.1875 -0.11968 0.18841 -0.11875 0.18867 -0.11783 C 0.18945 -0.11574 0.18984 -0.11343 0.19023 -0.11135 C 0.19049 -0.11042 0.19088 -0.10973 0.19114 -0.10857 C 0.19388 -0.11852 0.18828 -0.09815 0.19271 -0.12616 C 0.19297 -0.12801 0.19401 -0.1301 0.19505 -0.13172 C 0.19713 -0.13473 0.20495 -0.14306 0.20768 -0.14445 C 0.21081 -0.1463 0.21354 -0.14931 0.21706 -0.15023 C 0.22812 -0.15232 0.21667 -0.14977 0.225 -0.15185 C 0.22747 -0.15255 0.23281 -0.15371 0.23281 -0.15348 C 0.23359 -0.1544 0.23437 -0.1551 0.23515 -0.15556 C 0.23594 -0.15602 0.23672 -0.15625 0.2375 -0.15648 C 0.24114 -0.15764 0.24388 -0.15764 0.24778 -0.15834 L 0.26185 -0.15741 C 0.26406 -0.15648 0.26549 -0.15394 0.26667 -0.15185 L 0.26992 -0.1463 C 0.27031 -0.14468 0.27044 -0.14121 0.27305 -0.14445 C 0.27487 -0.14699 0.27539 -0.1507 0.27773 -0.15278 C 0.27995 -0.1551 0.28294 -0.15648 0.28476 -0.15926 C 0.28776 -0.16389 0.28581 -0.16273 0.29023 -0.16389 C 0.2931 -0.16598 0.29583 -0.16852 0.29896 -0.17014 C 0.3 -0.17084 0.30117 -0.17153 0.30208 -0.17223 C 0.30742 -0.17616 0.30299 -0.17408 0.30755 -0.1757 C 0.3095 -0.17547 0.31146 -0.1757 0.31315 -0.175 C 0.31393 -0.17454 0.31419 -0.17315 0.31471 -0.17223 C 0.31549 -0.17037 0.31614 -0.16852 0.31706 -0.16667 C 0.31862 -0.16297 0.31836 -0.16389 0.32187 -0.16204 C 0.32239 -0.1632 0.32278 -0.16459 0.32331 -0.16551 C 0.32422 -0.1676 0.32734 -0.17292 0.32877 -0.175 C 0.33398 -0.18195 0.32812 -0.17315 0.33437 -0.18033 C 0.33542 -0.18148 0.33594 -0.18287 0.33672 -0.18426 C 0.33841 -0.1838 0.3401 -0.18403 0.3414 -0.18334 C 0.34219 -0.18264 0.34232 -0.18125 0.3431 -0.18033 C 0.34896 -0.17361 0.34388 -0.18148 0.34778 -0.175 C 0.3487 -0.17547 0.34935 -0.17593 0.35013 -0.17685 C 0.35078 -0.17755 0.35117 -0.17871 0.35156 -0.17963 C 0.3582 -0.19167 0.35065 -0.17755 0.3556 -0.18773 C 0.35612 -0.18866 0.35677 -0.18959 0.35703 -0.19051 C 0.35937 -0.19422 0.35872 -0.19329 0.36028 -0.19491 L 0.36211 -0.19422 " pathEditMode="relative" rAng="0" ptsTypes="AAAAAAAAAAAAAAAAAAAAAAAAAAAAAAAAAAAAAAAAAAAAAAAAAAAAAAAAAAAAAAAAAAAAAAAAAAAAAAAAAAAAA">
                                      <p:cBhvr>
                                        <p:cTn id="11" dur="2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99" y="-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大綱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99817805"/>
              </p:ext>
            </p:extLst>
          </p:nvPr>
        </p:nvGraphicFramePr>
        <p:xfrm>
          <a:off x="631825" y="1345419"/>
          <a:ext cx="10928350" cy="1766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4" name="Picture 6" descr="person holding pencil near laptop compute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432" y="3441701"/>
            <a:ext cx="3827136" cy="2552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gray monkey in bokeh photograph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441701"/>
            <a:ext cx="3827137" cy="2552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landscape photo of white and brown castl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63" y="3441701"/>
            <a:ext cx="3827137" cy="2552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583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公司介紹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7292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圖片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571" y="5352457"/>
            <a:ext cx="1463269" cy="1463269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振鋒企業股份有限公司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319" y="2446165"/>
            <a:ext cx="3853295" cy="16954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8" name="弧形接點 7"/>
          <p:cNvCxnSpPr/>
          <p:nvPr/>
        </p:nvCxnSpPr>
        <p:spPr>
          <a:xfrm rot="10800000">
            <a:off x="4300321" y="1872895"/>
            <a:ext cx="1121424" cy="480749"/>
          </a:xfrm>
          <a:prstGeom prst="curvedConnector3">
            <a:avLst>
              <a:gd name="adj1" fmla="val 2230"/>
            </a:avLst>
          </a:prstGeom>
          <a:ln w="38100">
            <a:solidFill>
              <a:srgbClr val="51648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1310434" y="1654422"/>
            <a:ext cx="27771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DCAE3C"/>
              </a:buClr>
              <a:buFont typeface="Wingdings" panose="05000000000000000000" pitchFamily="2" charset="2"/>
              <a:buChar char="ü"/>
            </a:pPr>
            <a:r>
              <a:rPr lang="zh-TW" altLang="en-US" sz="28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台中市西屯區</a:t>
            </a:r>
            <a:endParaRPr lang="zh-TW" altLang="en-US" sz="2800" dirty="0"/>
          </a:p>
        </p:txBody>
      </p:sp>
      <p:pic>
        <p:nvPicPr>
          <p:cNvPr id="5122" name="Picture 2" descr="「台灣地圖」的圖片搜尋結果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06" b="89817" l="9906" r="89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3493" y="1946871"/>
            <a:ext cx="5319803" cy="349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群組 21"/>
          <p:cNvGrpSpPr/>
          <p:nvPr/>
        </p:nvGrpSpPr>
        <p:grpSpPr>
          <a:xfrm>
            <a:off x="261933" y="3207960"/>
            <a:ext cx="3308764" cy="2528045"/>
            <a:chOff x="1026043" y="3627042"/>
            <a:chExt cx="3308764" cy="2528045"/>
          </a:xfrm>
        </p:grpSpPr>
        <p:pic>
          <p:nvPicPr>
            <p:cNvPr id="19" name="Picture 2" descr="「台灣地圖」的圖片搜尋結果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906" b="89817" l="9906" r="8996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2" t="21907" r="42222" b="53395"/>
            <a:stretch/>
          </p:blipFill>
          <p:spPr bwMode="auto">
            <a:xfrm>
              <a:off x="1026043" y="3627042"/>
              <a:ext cx="3308764" cy="2528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橢圓 20"/>
            <p:cNvSpPr/>
            <p:nvPr/>
          </p:nvSpPr>
          <p:spPr>
            <a:xfrm>
              <a:off x="2782583" y="4760047"/>
              <a:ext cx="447157" cy="42012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24" name="直線接點 23"/>
          <p:cNvCxnSpPr/>
          <p:nvPr/>
        </p:nvCxnSpPr>
        <p:spPr>
          <a:xfrm>
            <a:off x="997527" y="3186545"/>
            <a:ext cx="1251265" cy="13837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pPr/>
              <a:t>4</a:t>
            </a:fld>
            <a:endParaRPr lang="zh-TW" altLang="en-US"/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325428790"/>
              </p:ext>
            </p:extLst>
          </p:nvPr>
        </p:nvGraphicFramePr>
        <p:xfrm>
          <a:off x="8035857" y="445396"/>
          <a:ext cx="4417070" cy="3249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cxnSp>
        <p:nvCxnSpPr>
          <p:cNvPr id="23" name="弧形接點 22"/>
          <p:cNvCxnSpPr/>
          <p:nvPr/>
        </p:nvCxnSpPr>
        <p:spPr>
          <a:xfrm rot="16200000" flipH="1">
            <a:off x="4728033" y="4388132"/>
            <a:ext cx="900871" cy="806536"/>
          </a:xfrm>
          <a:prstGeom prst="curvedConnector3">
            <a:avLst>
              <a:gd name="adj1" fmla="val 99213"/>
            </a:avLst>
          </a:prstGeom>
          <a:ln w="38100">
            <a:solidFill>
              <a:srgbClr val="51648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5671468" y="4708160"/>
            <a:ext cx="38746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DCAE3C"/>
              </a:buClr>
              <a:buFont typeface="Wingdings" panose="05000000000000000000" pitchFamily="2" charset="2"/>
              <a:buChar char="ü"/>
            </a:pPr>
            <a:r>
              <a:rPr lang="zh-TW" altLang="en-US" sz="2800" dirty="0">
                <a:solidFill>
                  <a:srgbClr val="000000"/>
                </a:solidFill>
              </a:rPr>
              <a:t>專業製造工業起重用安全鉤具</a:t>
            </a:r>
            <a:r>
              <a:rPr lang="zh-TW" altLang="en-US" sz="2800" dirty="0" smtClean="0">
                <a:solidFill>
                  <a:srgbClr val="000000"/>
                </a:solidFill>
              </a:rPr>
              <a:t>製造商</a:t>
            </a:r>
            <a:endParaRPr lang="en-US" altLang="zh-TW" sz="2800" dirty="0" smtClean="0">
              <a:solidFill>
                <a:srgbClr val="000000"/>
              </a:solidFill>
            </a:endParaRPr>
          </a:p>
          <a:p>
            <a:pPr marL="914400" lvl="1" indent="-457200">
              <a:buClr>
                <a:srgbClr val="DCAE3C"/>
              </a:buClr>
              <a:buFont typeface="Wingdings" panose="05000000000000000000" pitchFamily="2" charset="2"/>
              <a:buChar char="Ø"/>
            </a:pPr>
            <a:r>
              <a:rPr lang="en-US" altLang="zh-TW" sz="2800" dirty="0" smtClean="0">
                <a:solidFill>
                  <a:srgbClr val="000000"/>
                </a:solidFill>
              </a:rPr>
              <a:t>8</a:t>
            </a:r>
            <a:r>
              <a:rPr lang="zh-TW" altLang="en-US" sz="2800" dirty="0" smtClean="0">
                <a:solidFill>
                  <a:srgbClr val="000000"/>
                </a:solidFill>
              </a:rPr>
              <a:t>系列</a:t>
            </a:r>
            <a:endParaRPr lang="en-US" altLang="zh-TW" sz="2800" dirty="0" smtClean="0">
              <a:solidFill>
                <a:srgbClr val="000000"/>
              </a:solidFill>
            </a:endParaRPr>
          </a:p>
          <a:p>
            <a:pPr marL="914400" lvl="1" indent="-457200">
              <a:buClr>
                <a:srgbClr val="DCAE3C"/>
              </a:buClr>
              <a:buFont typeface="Wingdings" panose="05000000000000000000" pitchFamily="2" charset="2"/>
              <a:buChar char="Ø"/>
            </a:pPr>
            <a:r>
              <a:rPr lang="en-US" altLang="zh-TW" sz="2800" dirty="0" smtClean="0">
                <a:solidFill>
                  <a:srgbClr val="000000"/>
                </a:solidFill>
              </a:rPr>
              <a:t>N</a:t>
            </a:r>
            <a:r>
              <a:rPr lang="zh-TW" altLang="en-US" sz="2800" dirty="0" smtClean="0">
                <a:solidFill>
                  <a:srgbClr val="000000"/>
                </a:solidFill>
              </a:rPr>
              <a:t>系列</a:t>
            </a:r>
            <a:endParaRPr lang="zh-TW" altLang="en-US" sz="2800" dirty="0"/>
          </a:p>
        </p:txBody>
      </p:sp>
      <p:cxnSp>
        <p:nvCxnSpPr>
          <p:cNvPr id="38" name="弧形接點 37"/>
          <p:cNvCxnSpPr/>
          <p:nvPr/>
        </p:nvCxnSpPr>
        <p:spPr>
          <a:xfrm rot="10800000" flipH="1">
            <a:off x="7411611" y="1823086"/>
            <a:ext cx="1121424" cy="480749"/>
          </a:xfrm>
          <a:prstGeom prst="curvedConnector3">
            <a:avLst>
              <a:gd name="adj1" fmla="val 2230"/>
            </a:avLst>
          </a:prstGeom>
          <a:ln w="38100">
            <a:solidFill>
              <a:srgbClr val="51648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圖片 3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6" t="12201" r="38490" b="12756"/>
          <a:stretch/>
        </p:blipFill>
        <p:spPr>
          <a:xfrm>
            <a:off x="10130737" y="5375288"/>
            <a:ext cx="1108363" cy="118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63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Graphic spid="9" grpId="0">
        <p:bldAsOne/>
      </p:bldGraphic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專案介紹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6810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提升安全大鉤產能</a:t>
            </a:r>
            <a:endParaRPr lang="zh-TW" altLang="en-US" dirty="0"/>
          </a:p>
        </p:txBody>
      </p:sp>
      <p:sp>
        <p:nvSpPr>
          <p:cNvPr id="5" name="向右箭號 4"/>
          <p:cNvSpPr/>
          <p:nvPr/>
        </p:nvSpPr>
        <p:spPr>
          <a:xfrm>
            <a:off x="293254" y="1268645"/>
            <a:ext cx="11605492" cy="270593"/>
          </a:xfrm>
          <a:prstGeom prst="rightArrow">
            <a:avLst>
              <a:gd name="adj1" fmla="val 50000"/>
              <a:gd name="adj2" fmla="val 189024"/>
            </a:avLst>
          </a:prstGeom>
          <a:solidFill>
            <a:srgbClr val="DCAE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2297527" y="1129161"/>
            <a:ext cx="508000" cy="508000"/>
            <a:chOff x="1052945" y="1537854"/>
            <a:chExt cx="508000" cy="508000"/>
          </a:xfrm>
        </p:grpSpPr>
        <p:sp>
          <p:nvSpPr>
            <p:cNvPr id="8" name="橢圓 7"/>
            <p:cNvSpPr/>
            <p:nvPr/>
          </p:nvSpPr>
          <p:spPr>
            <a:xfrm>
              <a:off x="1052945" y="1537854"/>
              <a:ext cx="508000" cy="508000"/>
            </a:xfrm>
            <a:prstGeom prst="ellipse">
              <a:avLst/>
            </a:prstGeom>
            <a:solidFill>
              <a:srgbClr val="DCAE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橢圓 8"/>
            <p:cNvSpPr/>
            <p:nvPr/>
          </p:nvSpPr>
          <p:spPr>
            <a:xfrm>
              <a:off x="1101435" y="1579418"/>
              <a:ext cx="411019" cy="411019"/>
            </a:xfrm>
            <a:prstGeom prst="ellipse">
              <a:avLst/>
            </a:prstGeom>
            <a:solidFill>
              <a:srgbClr val="51648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 dirty="0" smtClean="0"/>
                <a:t>1</a:t>
              </a:r>
              <a:endParaRPr lang="zh-TW" altLang="en-US" sz="2000" b="1" dirty="0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7997813" y="1149961"/>
            <a:ext cx="508000" cy="508000"/>
            <a:chOff x="1052945" y="1537854"/>
            <a:chExt cx="508000" cy="508000"/>
          </a:xfrm>
        </p:grpSpPr>
        <p:sp>
          <p:nvSpPr>
            <p:cNvPr id="15" name="橢圓 14"/>
            <p:cNvSpPr/>
            <p:nvPr/>
          </p:nvSpPr>
          <p:spPr>
            <a:xfrm>
              <a:off x="1052945" y="1537854"/>
              <a:ext cx="508000" cy="508000"/>
            </a:xfrm>
            <a:prstGeom prst="ellipse">
              <a:avLst/>
            </a:prstGeom>
            <a:solidFill>
              <a:srgbClr val="DCAE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橢圓 15"/>
            <p:cNvSpPr/>
            <p:nvPr/>
          </p:nvSpPr>
          <p:spPr>
            <a:xfrm>
              <a:off x="1101435" y="1579418"/>
              <a:ext cx="411019" cy="411019"/>
            </a:xfrm>
            <a:prstGeom prst="ellipse">
              <a:avLst/>
            </a:prstGeom>
            <a:solidFill>
              <a:srgbClr val="51648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 dirty="0" smtClean="0"/>
                <a:t>2</a:t>
              </a:r>
              <a:endParaRPr lang="zh-TW" altLang="en-US" sz="2000" b="1" dirty="0"/>
            </a:p>
          </p:txBody>
        </p:sp>
      </p:grpSp>
      <p:sp>
        <p:nvSpPr>
          <p:cNvPr id="22" name="文字方塊 21"/>
          <p:cNvSpPr txBox="1"/>
          <p:nvPr/>
        </p:nvSpPr>
        <p:spPr>
          <a:xfrm>
            <a:off x="782763" y="1630215"/>
            <a:ext cx="3537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主題選定、專案組織</a:t>
            </a:r>
            <a:endParaRPr lang="zh-TW" altLang="en-US" sz="2800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7066093" y="1637161"/>
            <a:ext cx="2371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活動計畫擬定</a:t>
            </a:r>
            <a:endParaRPr lang="zh-TW" altLang="en-US" sz="2800" dirty="0"/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7707" y="2562734"/>
            <a:ext cx="2972901" cy="162264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1986" y="2562734"/>
            <a:ext cx="2975161" cy="1598246"/>
          </a:xfrm>
          <a:prstGeom prst="rect">
            <a:avLst/>
          </a:prstGeom>
        </p:spPr>
      </p:pic>
      <p:sp>
        <p:nvSpPr>
          <p:cNvPr id="25" name="文字方塊 24"/>
          <p:cNvSpPr txBox="1"/>
          <p:nvPr/>
        </p:nvSpPr>
        <p:spPr>
          <a:xfrm>
            <a:off x="5716306" y="1976827"/>
            <a:ext cx="6882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DCAE3C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以</a:t>
            </a:r>
            <a:r>
              <a:rPr lang="en-US" altLang="zh-TW" sz="2400" u="sng" dirty="0" smtClean="0"/>
              <a:t>WBS(</a:t>
            </a:r>
            <a:r>
              <a:rPr lang="zh-TW" altLang="en-US" sz="2400" u="sng" dirty="0" smtClean="0"/>
              <a:t>工作分解</a:t>
            </a:r>
            <a:r>
              <a:rPr lang="en-US" altLang="zh-TW" sz="2400" u="sng" dirty="0" smtClean="0"/>
              <a:t>)</a:t>
            </a:r>
            <a:r>
              <a:rPr lang="en-US" altLang="zh-TW" sz="2400" dirty="0" smtClean="0"/>
              <a:t>+</a:t>
            </a:r>
            <a:r>
              <a:rPr lang="en-US" altLang="zh-TW" sz="2400" u="sng" dirty="0" smtClean="0"/>
              <a:t>ARCI(</a:t>
            </a:r>
            <a:r>
              <a:rPr lang="zh-TW" altLang="en-US" sz="2400" u="sng" dirty="0" smtClean="0"/>
              <a:t>權責分配</a:t>
            </a:r>
            <a:r>
              <a:rPr lang="en-US" altLang="zh-TW" sz="2400" u="sng" dirty="0" smtClean="0"/>
              <a:t>)</a:t>
            </a:r>
            <a:r>
              <a:rPr lang="zh-TW" altLang="en-US" sz="2400" dirty="0" smtClean="0"/>
              <a:t>分配工作</a:t>
            </a:r>
            <a:endParaRPr lang="zh-TW" altLang="en-US" sz="2400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6636175" y="4138745"/>
            <a:ext cx="526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DCAE3C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以</a:t>
            </a:r>
            <a:r>
              <a:rPr lang="zh-TW" altLang="en-US" sz="2400" u="sng" dirty="0" smtClean="0"/>
              <a:t>甘特圖</a:t>
            </a:r>
            <a:r>
              <a:rPr lang="zh-TW" altLang="en-US" sz="2400" dirty="0" smtClean="0"/>
              <a:t>控制專案時程</a:t>
            </a:r>
            <a:endParaRPr lang="zh-TW" altLang="en-US" sz="2400" dirty="0"/>
          </a:p>
        </p:txBody>
      </p:sp>
      <p:sp>
        <p:nvSpPr>
          <p:cNvPr id="28" name="文字方塊 27"/>
          <p:cNvSpPr txBox="1"/>
          <p:nvPr/>
        </p:nvSpPr>
        <p:spPr>
          <a:xfrm>
            <a:off x="409373" y="1986769"/>
            <a:ext cx="5822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DCAE3C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以</a:t>
            </a:r>
            <a:r>
              <a:rPr lang="zh-TW" altLang="en-US" sz="2400" u="sng" dirty="0" smtClean="0"/>
              <a:t>柏拉圖</a:t>
            </a:r>
            <a:r>
              <a:rPr lang="zh-TW" altLang="en-US" sz="2400" dirty="0" smtClean="0"/>
              <a:t>選定安全大鉤料號</a:t>
            </a:r>
            <a:endParaRPr lang="zh-TW" altLang="en-US" sz="2400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409373" y="4461910"/>
            <a:ext cx="3744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DCAE3C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施測</a:t>
            </a:r>
            <a:r>
              <a:rPr lang="en-US" altLang="zh-TW" sz="2400" u="sng" dirty="0" smtClean="0"/>
              <a:t>PDP</a:t>
            </a:r>
            <a:r>
              <a:rPr lang="zh-TW" altLang="en-US" sz="2400" u="sng" dirty="0"/>
              <a:t>人格</a:t>
            </a:r>
            <a:r>
              <a:rPr lang="zh-TW" altLang="en-US" sz="2400" u="sng" dirty="0" smtClean="0"/>
              <a:t>特質測驗</a:t>
            </a:r>
            <a:r>
              <a:rPr lang="zh-TW" altLang="en-US" sz="2400" dirty="0" smtClean="0"/>
              <a:t>作下一步適性工作分配</a:t>
            </a:r>
            <a:endParaRPr lang="zh-TW" altLang="en-US" sz="2400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pPr/>
              <a:t>6</a:t>
            </a:fld>
            <a:endParaRPr lang="zh-TW" altLang="en-US"/>
          </a:p>
        </p:txBody>
      </p:sp>
      <p:grpSp>
        <p:nvGrpSpPr>
          <p:cNvPr id="21" name="群組 20"/>
          <p:cNvGrpSpPr/>
          <p:nvPr/>
        </p:nvGrpSpPr>
        <p:grpSpPr>
          <a:xfrm>
            <a:off x="410573" y="2600966"/>
            <a:ext cx="3118918" cy="1698413"/>
            <a:chOff x="410573" y="2600966"/>
            <a:chExt cx="3118918" cy="1698413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0573" y="2600966"/>
              <a:ext cx="3118918" cy="1698413"/>
            </a:xfrm>
            <a:prstGeom prst="rect">
              <a:avLst/>
            </a:prstGeom>
          </p:spPr>
        </p:pic>
        <p:sp>
          <p:nvSpPr>
            <p:cNvPr id="31" name="矩形 30"/>
            <p:cNvSpPr/>
            <p:nvPr/>
          </p:nvSpPr>
          <p:spPr>
            <a:xfrm>
              <a:off x="782762" y="4048865"/>
              <a:ext cx="2366837" cy="89879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3652519" y="2600966"/>
            <a:ext cx="1818648" cy="1698413"/>
            <a:chOff x="3652519" y="2600966"/>
            <a:chExt cx="1818648" cy="1698413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52519" y="2600966"/>
              <a:ext cx="1818648" cy="1698413"/>
            </a:xfrm>
            <a:prstGeom prst="rect">
              <a:avLst/>
            </a:prstGeom>
          </p:spPr>
        </p:pic>
        <p:sp>
          <p:nvSpPr>
            <p:cNvPr id="32" name="矩形 31"/>
            <p:cNvSpPr/>
            <p:nvPr/>
          </p:nvSpPr>
          <p:spPr>
            <a:xfrm>
              <a:off x="4054283" y="2672809"/>
              <a:ext cx="548198" cy="74738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8" name="群組 47"/>
          <p:cNvGrpSpPr/>
          <p:nvPr/>
        </p:nvGrpSpPr>
        <p:grpSpPr>
          <a:xfrm>
            <a:off x="3549576" y="4374553"/>
            <a:ext cx="2632365" cy="2602905"/>
            <a:chOff x="3549576" y="4374553"/>
            <a:chExt cx="2632365" cy="2602905"/>
          </a:xfrm>
        </p:grpSpPr>
        <p:grpSp>
          <p:nvGrpSpPr>
            <p:cNvPr id="46" name="群組 45"/>
            <p:cNvGrpSpPr/>
            <p:nvPr/>
          </p:nvGrpSpPr>
          <p:grpSpPr>
            <a:xfrm>
              <a:off x="3549576" y="4374553"/>
              <a:ext cx="2632365" cy="2602905"/>
              <a:chOff x="3549576" y="4374553"/>
              <a:chExt cx="2632365" cy="2602905"/>
            </a:xfrm>
          </p:grpSpPr>
          <p:pic>
            <p:nvPicPr>
              <p:cNvPr id="11" name="圖片 10"/>
              <p:cNvPicPr>
                <a:picLocks noChangeAspect="1"/>
              </p:cNvPicPr>
              <p:nvPr/>
            </p:nvPicPr>
            <p:blipFill rotWithShape="1">
              <a:blip r:embed="rId6"/>
              <a:srcRect l="21979" r="24705" b="-8385"/>
              <a:stretch/>
            </p:blipFill>
            <p:spPr>
              <a:xfrm>
                <a:off x="3549576" y="4374553"/>
                <a:ext cx="2632365" cy="2602905"/>
              </a:xfrm>
              <a:prstGeom prst="rect">
                <a:avLst/>
              </a:prstGeom>
            </p:spPr>
          </p:pic>
          <p:sp>
            <p:nvSpPr>
              <p:cNvPr id="33" name="矩形 32"/>
              <p:cNvSpPr/>
              <p:nvPr/>
            </p:nvSpPr>
            <p:spPr>
              <a:xfrm>
                <a:off x="4865758" y="5773384"/>
                <a:ext cx="305682" cy="134656"/>
              </a:xfrm>
              <a:prstGeom prst="rect">
                <a:avLst/>
              </a:prstGeom>
              <a:pattFill prst="lgCheck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4" name="矩形 33"/>
              <p:cNvSpPr/>
              <p:nvPr/>
            </p:nvSpPr>
            <p:spPr>
              <a:xfrm>
                <a:off x="5716306" y="5773384"/>
                <a:ext cx="305682" cy="134656"/>
              </a:xfrm>
              <a:prstGeom prst="rect">
                <a:avLst/>
              </a:prstGeom>
              <a:pattFill prst="lgCheck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4459800" y="4896938"/>
                <a:ext cx="305682" cy="134656"/>
              </a:xfrm>
              <a:prstGeom prst="rect">
                <a:avLst/>
              </a:prstGeom>
              <a:pattFill prst="lgCheck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1" name="矩形 40"/>
              <p:cNvSpPr/>
              <p:nvPr/>
            </p:nvSpPr>
            <p:spPr>
              <a:xfrm>
                <a:off x="4459800" y="5137655"/>
                <a:ext cx="305682" cy="134656"/>
              </a:xfrm>
              <a:prstGeom prst="rect">
                <a:avLst/>
              </a:prstGeom>
              <a:pattFill prst="lgCheck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2" name="矩形 41"/>
              <p:cNvSpPr/>
              <p:nvPr/>
            </p:nvSpPr>
            <p:spPr>
              <a:xfrm>
                <a:off x="4459800" y="5347485"/>
                <a:ext cx="305682" cy="134656"/>
              </a:xfrm>
              <a:prstGeom prst="rect">
                <a:avLst/>
              </a:prstGeom>
              <a:pattFill prst="lgCheck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3" name="矩形 42"/>
              <p:cNvSpPr/>
              <p:nvPr/>
            </p:nvSpPr>
            <p:spPr>
              <a:xfrm>
                <a:off x="4862192" y="4486301"/>
                <a:ext cx="305682" cy="134656"/>
              </a:xfrm>
              <a:prstGeom prst="rect">
                <a:avLst/>
              </a:prstGeom>
              <a:pattFill prst="lgCheck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35" name="矩形 34"/>
            <p:cNvSpPr/>
            <p:nvPr/>
          </p:nvSpPr>
          <p:spPr>
            <a:xfrm>
              <a:off x="5727707" y="6260343"/>
              <a:ext cx="326002" cy="95021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4865758" y="6239281"/>
              <a:ext cx="326002" cy="95021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7" name="群組 46"/>
          <p:cNvGrpSpPr/>
          <p:nvPr/>
        </p:nvGrpSpPr>
        <p:grpSpPr>
          <a:xfrm>
            <a:off x="6636175" y="4718455"/>
            <a:ext cx="4717625" cy="1915103"/>
            <a:chOff x="6636175" y="4718455"/>
            <a:chExt cx="4717625" cy="1915103"/>
          </a:xfrm>
        </p:grpSpPr>
        <p:pic>
          <p:nvPicPr>
            <p:cNvPr id="39" name="圖片 3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636175" y="4718455"/>
              <a:ext cx="4717625" cy="1915103"/>
            </a:xfrm>
            <a:prstGeom prst="rect">
              <a:avLst/>
            </a:prstGeom>
          </p:spPr>
        </p:pic>
        <p:sp>
          <p:nvSpPr>
            <p:cNvPr id="44" name="矩形 43"/>
            <p:cNvSpPr/>
            <p:nvPr/>
          </p:nvSpPr>
          <p:spPr>
            <a:xfrm>
              <a:off x="7939779" y="5137654"/>
              <a:ext cx="260340" cy="1415545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9132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提升安全大鉤產能</a:t>
            </a:r>
            <a:endParaRPr lang="zh-TW" altLang="en-US" dirty="0"/>
          </a:p>
        </p:txBody>
      </p:sp>
      <p:sp>
        <p:nvSpPr>
          <p:cNvPr id="5" name="向右箭號 4"/>
          <p:cNvSpPr/>
          <p:nvPr/>
        </p:nvSpPr>
        <p:spPr>
          <a:xfrm>
            <a:off x="293254" y="1268645"/>
            <a:ext cx="11605492" cy="270593"/>
          </a:xfrm>
          <a:prstGeom prst="rightArrow">
            <a:avLst>
              <a:gd name="adj1" fmla="val 50000"/>
              <a:gd name="adj2" fmla="val 189024"/>
            </a:avLst>
          </a:prstGeom>
          <a:solidFill>
            <a:srgbClr val="DCAE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5565408" y="1137255"/>
            <a:ext cx="508000" cy="508000"/>
            <a:chOff x="1052945" y="1537854"/>
            <a:chExt cx="508000" cy="508000"/>
          </a:xfrm>
        </p:grpSpPr>
        <p:sp>
          <p:nvSpPr>
            <p:cNvPr id="8" name="橢圓 7"/>
            <p:cNvSpPr/>
            <p:nvPr/>
          </p:nvSpPr>
          <p:spPr>
            <a:xfrm>
              <a:off x="1052945" y="1537854"/>
              <a:ext cx="508000" cy="508000"/>
            </a:xfrm>
            <a:prstGeom prst="ellipse">
              <a:avLst/>
            </a:prstGeom>
            <a:solidFill>
              <a:srgbClr val="DCAE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橢圓 8"/>
            <p:cNvSpPr/>
            <p:nvPr/>
          </p:nvSpPr>
          <p:spPr>
            <a:xfrm>
              <a:off x="1101435" y="1579418"/>
              <a:ext cx="411019" cy="411019"/>
            </a:xfrm>
            <a:prstGeom prst="ellipse">
              <a:avLst/>
            </a:prstGeom>
            <a:solidFill>
              <a:srgbClr val="51648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 dirty="0" smtClean="0"/>
                <a:t>3</a:t>
              </a:r>
              <a:endParaRPr lang="zh-TW" altLang="en-US" sz="2000" b="1" dirty="0"/>
            </a:p>
          </p:txBody>
        </p:sp>
      </p:grpSp>
      <p:sp>
        <p:nvSpPr>
          <p:cNvPr id="22" name="文字方塊 21"/>
          <p:cNvSpPr txBox="1"/>
          <p:nvPr/>
        </p:nvSpPr>
        <p:spPr>
          <a:xfrm>
            <a:off x="4986353" y="1666628"/>
            <a:ext cx="1683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現況分析</a:t>
            </a:r>
            <a:endParaRPr lang="zh-TW" altLang="en-US" sz="2800" dirty="0"/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567" y="5297166"/>
            <a:ext cx="3077360" cy="1401810"/>
          </a:xfrm>
          <a:prstGeom prst="rect">
            <a:avLst/>
          </a:prstGeom>
        </p:spPr>
      </p:pic>
      <p:sp>
        <p:nvSpPr>
          <p:cNvPr id="40" name="文字方塊 39"/>
          <p:cNvSpPr txBox="1"/>
          <p:nvPr/>
        </p:nvSpPr>
        <p:spPr>
          <a:xfrm>
            <a:off x="293253" y="2096999"/>
            <a:ext cx="4343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DCAE3C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以</a:t>
            </a:r>
            <a:r>
              <a:rPr lang="zh-TW" altLang="en-US" sz="2400" u="sng" dirty="0" smtClean="0"/>
              <a:t>價值溪流圖</a:t>
            </a:r>
            <a:r>
              <a:rPr lang="zh-TW" altLang="en-US" sz="2400" dirty="0" smtClean="0"/>
              <a:t>了解產品生命</a:t>
            </a:r>
            <a:endParaRPr lang="zh-TW" altLang="en-US" sz="2400" dirty="0"/>
          </a:p>
        </p:txBody>
      </p:sp>
      <p:sp>
        <p:nvSpPr>
          <p:cNvPr id="41" name="文字方塊 40"/>
          <p:cNvSpPr txBox="1"/>
          <p:nvPr/>
        </p:nvSpPr>
        <p:spPr>
          <a:xfrm>
            <a:off x="293253" y="4835501"/>
            <a:ext cx="4272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DCAE3C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以簡易</a:t>
            </a:r>
            <a:r>
              <a:rPr lang="zh-TW" altLang="en-US" sz="2400" u="sng" dirty="0" smtClean="0"/>
              <a:t>作業流程圖</a:t>
            </a:r>
            <a:r>
              <a:rPr lang="zh-TW" altLang="en-US" sz="2400" dirty="0" smtClean="0"/>
              <a:t>了解流程</a:t>
            </a:r>
            <a:endParaRPr lang="zh-TW" altLang="en-US" sz="2400" dirty="0"/>
          </a:p>
        </p:txBody>
      </p:sp>
      <p:sp>
        <p:nvSpPr>
          <p:cNvPr id="42" name="文字方塊 41"/>
          <p:cNvSpPr txBox="1"/>
          <p:nvPr/>
        </p:nvSpPr>
        <p:spPr>
          <a:xfrm>
            <a:off x="4565623" y="2233427"/>
            <a:ext cx="7183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DCAE3C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以</a:t>
            </a:r>
            <a:r>
              <a:rPr lang="zh-TW" altLang="en-US" sz="2400" u="sng" dirty="0" smtClean="0"/>
              <a:t>三票一表</a:t>
            </a:r>
            <a:r>
              <a:rPr lang="zh-TW" altLang="en-US" sz="2400" dirty="0" smtClean="0"/>
              <a:t>協助資料整合後呈現，與後續標準化</a:t>
            </a:r>
            <a:endParaRPr lang="zh-TW" altLang="en-US" sz="2400" dirty="0"/>
          </a:p>
        </p:txBody>
      </p:sp>
      <p:grpSp>
        <p:nvGrpSpPr>
          <p:cNvPr id="37" name="群組 36"/>
          <p:cNvGrpSpPr/>
          <p:nvPr/>
        </p:nvGrpSpPr>
        <p:grpSpPr>
          <a:xfrm>
            <a:off x="5036970" y="2895255"/>
            <a:ext cx="3265458" cy="1042980"/>
            <a:chOff x="4986353" y="2738671"/>
            <a:chExt cx="3265458" cy="1042980"/>
          </a:xfrm>
        </p:grpSpPr>
        <p:pic>
          <p:nvPicPr>
            <p:cNvPr id="33" name="圖片 32"/>
            <p:cNvPicPr>
              <a:picLocks noChangeAspect="1"/>
            </p:cNvPicPr>
            <p:nvPr/>
          </p:nvPicPr>
          <p:blipFill rotWithShape="1">
            <a:blip r:embed="rId3"/>
            <a:srcRect r="39355" b="89483"/>
            <a:stretch/>
          </p:blipFill>
          <p:spPr>
            <a:xfrm>
              <a:off x="4986353" y="2913003"/>
              <a:ext cx="3265458" cy="868648"/>
            </a:xfrm>
            <a:prstGeom prst="rect">
              <a:avLst/>
            </a:prstGeom>
          </p:spPr>
        </p:pic>
        <p:sp>
          <p:nvSpPr>
            <p:cNvPr id="36" name="文字方塊 35"/>
            <p:cNvSpPr txBox="1"/>
            <p:nvPr/>
          </p:nvSpPr>
          <p:spPr>
            <a:xfrm>
              <a:off x="6918036" y="2738671"/>
              <a:ext cx="1333775" cy="36933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51648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/>
                <a:t>要素作業票</a:t>
              </a:r>
              <a:endParaRPr lang="zh-TW" altLang="en-US" dirty="0"/>
            </a:p>
          </p:txBody>
        </p:sp>
      </p:grpSp>
      <p:sp>
        <p:nvSpPr>
          <p:cNvPr id="50" name="投影片編號版面配置區 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pPr/>
              <a:t>7</a:t>
            </a:fld>
            <a:endParaRPr lang="zh-TW" altLang="en-US"/>
          </a:p>
        </p:txBody>
      </p:sp>
      <p:grpSp>
        <p:nvGrpSpPr>
          <p:cNvPr id="59" name="群組 58"/>
          <p:cNvGrpSpPr/>
          <p:nvPr/>
        </p:nvGrpSpPr>
        <p:grpSpPr>
          <a:xfrm>
            <a:off x="5030483" y="4322534"/>
            <a:ext cx="3265458" cy="1936706"/>
            <a:chOff x="5030483" y="4322534"/>
            <a:chExt cx="3265458" cy="1936706"/>
          </a:xfrm>
        </p:grpSpPr>
        <p:grpSp>
          <p:nvGrpSpPr>
            <p:cNvPr id="48" name="群組 47"/>
            <p:cNvGrpSpPr/>
            <p:nvPr/>
          </p:nvGrpSpPr>
          <p:grpSpPr>
            <a:xfrm>
              <a:off x="5030483" y="4322534"/>
              <a:ext cx="3265458" cy="1936706"/>
              <a:chOff x="4565623" y="4177767"/>
              <a:chExt cx="3686188" cy="2091350"/>
            </a:xfrm>
          </p:grpSpPr>
          <p:pic>
            <p:nvPicPr>
              <p:cNvPr id="18" name="圖片 1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65623" y="4177767"/>
                <a:ext cx="3686188" cy="2091350"/>
              </a:xfrm>
              <a:prstGeom prst="rect">
                <a:avLst/>
              </a:prstGeom>
            </p:spPr>
          </p:pic>
          <p:sp>
            <p:nvSpPr>
              <p:cNvPr id="44" name="文字方塊 43"/>
              <p:cNvSpPr txBox="1"/>
              <p:nvPr/>
            </p:nvSpPr>
            <p:spPr>
              <a:xfrm>
                <a:off x="6160281" y="4206107"/>
                <a:ext cx="2091530" cy="39882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51648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/>
                  <a:t>標準作業組合票</a:t>
                </a:r>
                <a:endParaRPr lang="zh-TW" altLang="en-US" dirty="0"/>
              </a:p>
            </p:txBody>
          </p:sp>
        </p:grpSp>
        <p:sp>
          <p:nvSpPr>
            <p:cNvPr id="52" name="矩形 51"/>
            <p:cNvSpPr/>
            <p:nvPr/>
          </p:nvSpPr>
          <p:spPr>
            <a:xfrm>
              <a:off x="6171711" y="4417221"/>
              <a:ext cx="270935" cy="68814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1" name="群組 60"/>
          <p:cNvGrpSpPr/>
          <p:nvPr/>
        </p:nvGrpSpPr>
        <p:grpSpPr>
          <a:xfrm>
            <a:off x="8543233" y="4348778"/>
            <a:ext cx="3355513" cy="1942039"/>
            <a:chOff x="8543233" y="4348778"/>
            <a:chExt cx="3355513" cy="1942039"/>
          </a:xfrm>
        </p:grpSpPr>
        <p:grpSp>
          <p:nvGrpSpPr>
            <p:cNvPr id="47" name="群組 46"/>
            <p:cNvGrpSpPr/>
            <p:nvPr/>
          </p:nvGrpSpPr>
          <p:grpSpPr>
            <a:xfrm>
              <a:off x="8543233" y="4348778"/>
              <a:ext cx="3355513" cy="1942039"/>
              <a:chOff x="8672541" y="4177767"/>
              <a:chExt cx="3355513" cy="1942039"/>
            </a:xfrm>
          </p:grpSpPr>
          <p:pic>
            <p:nvPicPr>
              <p:cNvPr id="19" name="圖片 18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72541" y="4178958"/>
                <a:ext cx="3355513" cy="1940848"/>
              </a:xfrm>
              <a:prstGeom prst="rect">
                <a:avLst/>
              </a:prstGeom>
            </p:spPr>
          </p:pic>
          <p:sp>
            <p:nvSpPr>
              <p:cNvPr id="45" name="文字方塊 44"/>
              <p:cNvSpPr txBox="1"/>
              <p:nvPr/>
            </p:nvSpPr>
            <p:spPr>
              <a:xfrm>
                <a:off x="11111345" y="4177767"/>
                <a:ext cx="891311" cy="36933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51648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/>
                  <a:t>山積表</a:t>
                </a:r>
                <a:endParaRPr lang="zh-TW" altLang="en-US" dirty="0"/>
              </a:p>
            </p:txBody>
          </p:sp>
        </p:grpSp>
        <p:sp>
          <p:nvSpPr>
            <p:cNvPr id="53" name="矩形 52"/>
            <p:cNvSpPr/>
            <p:nvPr/>
          </p:nvSpPr>
          <p:spPr>
            <a:xfrm>
              <a:off x="9908034" y="4906219"/>
              <a:ext cx="531366" cy="55248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0" name="群組 59"/>
          <p:cNvGrpSpPr/>
          <p:nvPr/>
        </p:nvGrpSpPr>
        <p:grpSpPr>
          <a:xfrm>
            <a:off x="8543233" y="2855013"/>
            <a:ext cx="3358964" cy="1252865"/>
            <a:chOff x="8543233" y="2855013"/>
            <a:chExt cx="3358964" cy="1252865"/>
          </a:xfrm>
        </p:grpSpPr>
        <p:grpSp>
          <p:nvGrpSpPr>
            <p:cNvPr id="46" name="群組 45"/>
            <p:cNvGrpSpPr/>
            <p:nvPr/>
          </p:nvGrpSpPr>
          <p:grpSpPr>
            <a:xfrm>
              <a:off x="8543233" y="2855013"/>
              <a:ext cx="3358964" cy="1252865"/>
              <a:chOff x="8672541" y="2695092"/>
              <a:chExt cx="3358964" cy="1252865"/>
            </a:xfrm>
          </p:grpSpPr>
          <p:pic>
            <p:nvPicPr>
              <p:cNvPr id="7" name="圖片 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672541" y="2715568"/>
                <a:ext cx="3358964" cy="1232389"/>
              </a:xfrm>
              <a:prstGeom prst="rect">
                <a:avLst/>
              </a:prstGeom>
            </p:spPr>
          </p:pic>
          <p:sp>
            <p:nvSpPr>
              <p:cNvPr id="43" name="文字方塊 42"/>
              <p:cNvSpPr txBox="1"/>
              <p:nvPr/>
            </p:nvSpPr>
            <p:spPr>
              <a:xfrm>
                <a:off x="10694280" y="2695092"/>
                <a:ext cx="1333775" cy="36933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51648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/>
                  <a:t>標準作業票</a:t>
                </a:r>
                <a:endParaRPr lang="zh-TW" altLang="en-US" dirty="0"/>
              </a:p>
            </p:txBody>
          </p:sp>
        </p:grpSp>
        <p:sp>
          <p:nvSpPr>
            <p:cNvPr id="54" name="矩形 53"/>
            <p:cNvSpPr/>
            <p:nvPr/>
          </p:nvSpPr>
          <p:spPr>
            <a:xfrm>
              <a:off x="9560900" y="2945649"/>
              <a:ext cx="243500" cy="55784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2" name="群組 61"/>
          <p:cNvGrpSpPr/>
          <p:nvPr/>
        </p:nvGrpSpPr>
        <p:grpSpPr>
          <a:xfrm>
            <a:off x="587845" y="2635837"/>
            <a:ext cx="3754215" cy="2122490"/>
            <a:chOff x="587845" y="2635837"/>
            <a:chExt cx="3754215" cy="2122490"/>
          </a:xfrm>
        </p:grpSpPr>
        <p:pic>
          <p:nvPicPr>
            <p:cNvPr id="51" name="圖片 50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845" y="2635837"/>
              <a:ext cx="3754215" cy="2122490"/>
            </a:xfrm>
            <a:prstGeom prst="rect">
              <a:avLst/>
            </a:prstGeom>
          </p:spPr>
        </p:pic>
        <p:sp>
          <p:nvSpPr>
            <p:cNvPr id="55" name="矩形 54"/>
            <p:cNvSpPr/>
            <p:nvPr/>
          </p:nvSpPr>
          <p:spPr>
            <a:xfrm>
              <a:off x="3657427" y="2719654"/>
              <a:ext cx="243500" cy="55784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矩形 55"/>
            <p:cNvSpPr/>
            <p:nvPr/>
          </p:nvSpPr>
          <p:spPr>
            <a:xfrm>
              <a:off x="1413761" y="2769598"/>
              <a:ext cx="243500" cy="55784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矩形 56"/>
            <p:cNvSpPr/>
            <p:nvPr/>
          </p:nvSpPr>
          <p:spPr>
            <a:xfrm>
              <a:off x="1030834" y="2773080"/>
              <a:ext cx="243500" cy="55784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8" name="矩形 57"/>
            <p:cNvSpPr/>
            <p:nvPr/>
          </p:nvSpPr>
          <p:spPr>
            <a:xfrm>
              <a:off x="647907" y="2769598"/>
              <a:ext cx="243500" cy="55784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050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提升安全大鉤產能</a:t>
            </a:r>
            <a:endParaRPr lang="zh-TW" altLang="en-US" dirty="0"/>
          </a:p>
        </p:txBody>
      </p:sp>
      <p:sp>
        <p:nvSpPr>
          <p:cNvPr id="5" name="向右箭號 4"/>
          <p:cNvSpPr/>
          <p:nvPr/>
        </p:nvSpPr>
        <p:spPr>
          <a:xfrm>
            <a:off x="293254" y="1268645"/>
            <a:ext cx="11605492" cy="270593"/>
          </a:xfrm>
          <a:prstGeom prst="rightArrow">
            <a:avLst>
              <a:gd name="adj1" fmla="val 50000"/>
              <a:gd name="adj2" fmla="val 189024"/>
            </a:avLst>
          </a:prstGeom>
          <a:solidFill>
            <a:srgbClr val="DCAE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2297527" y="1129161"/>
            <a:ext cx="508000" cy="508000"/>
            <a:chOff x="1052945" y="1537854"/>
            <a:chExt cx="508000" cy="508000"/>
          </a:xfrm>
        </p:grpSpPr>
        <p:sp>
          <p:nvSpPr>
            <p:cNvPr id="8" name="橢圓 7"/>
            <p:cNvSpPr/>
            <p:nvPr/>
          </p:nvSpPr>
          <p:spPr>
            <a:xfrm>
              <a:off x="1052945" y="1537854"/>
              <a:ext cx="508000" cy="508000"/>
            </a:xfrm>
            <a:prstGeom prst="ellipse">
              <a:avLst/>
            </a:prstGeom>
            <a:solidFill>
              <a:srgbClr val="DCAE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橢圓 8"/>
            <p:cNvSpPr/>
            <p:nvPr/>
          </p:nvSpPr>
          <p:spPr>
            <a:xfrm>
              <a:off x="1101435" y="1579418"/>
              <a:ext cx="411019" cy="411019"/>
            </a:xfrm>
            <a:prstGeom prst="ellipse">
              <a:avLst/>
            </a:prstGeom>
            <a:solidFill>
              <a:srgbClr val="51648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 dirty="0"/>
                <a:t>4</a:t>
              </a:r>
              <a:endParaRPr lang="zh-TW" altLang="en-US" sz="2000" b="1" dirty="0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8588938" y="1149961"/>
            <a:ext cx="508000" cy="508000"/>
            <a:chOff x="1052945" y="1537854"/>
            <a:chExt cx="508000" cy="508000"/>
          </a:xfrm>
        </p:grpSpPr>
        <p:sp>
          <p:nvSpPr>
            <p:cNvPr id="15" name="橢圓 14"/>
            <p:cNvSpPr/>
            <p:nvPr/>
          </p:nvSpPr>
          <p:spPr>
            <a:xfrm>
              <a:off x="1052945" y="1537854"/>
              <a:ext cx="508000" cy="508000"/>
            </a:xfrm>
            <a:prstGeom prst="ellipse">
              <a:avLst/>
            </a:prstGeom>
            <a:solidFill>
              <a:srgbClr val="DCAE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橢圓 15"/>
            <p:cNvSpPr/>
            <p:nvPr/>
          </p:nvSpPr>
          <p:spPr>
            <a:xfrm>
              <a:off x="1101435" y="1579418"/>
              <a:ext cx="411019" cy="411019"/>
            </a:xfrm>
            <a:prstGeom prst="ellipse">
              <a:avLst/>
            </a:prstGeom>
            <a:solidFill>
              <a:srgbClr val="51648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 dirty="0"/>
                <a:t>5</a:t>
              </a:r>
              <a:endParaRPr lang="zh-TW" altLang="en-US" sz="2000" b="1" dirty="0"/>
            </a:p>
          </p:txBody>
        </p:sp>
      </p:grpSp>
      <p:sp>
        <p:nvSpPr>
          <p:cNvPr id="22" name="文字方塊 21"/>
          <p:cNvSpPr txBox="1"/>
          <p:nvPr/>
        </p:nvSpPr>
        <p:spPr>
          <a:xfrm>
            <a:off x="1718472" y="1639487"/>
            <a:ext cx="1701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目標設定</a:t>
            </a:r>
            <a:endParaRPr lang="zh-TW" altLang="en-US" sz="2800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8018303" y="1636204"/>
            <a:ext cx="1656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要因分析</a:t>
            </a:r>
            <a:endParaRPr lang="zh-TW" altLang="en-US" sz="2800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482680" y="2279923"/>
            <a:ext cx="3127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DCAE3C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影響產能原因</a:t>
            </a:r>
            <a:endParaRPr lang="en-US" altLang="zh-TW" sz="2400" dirty="0"/>
          </a:p>
          <a:p>
            <a:pPr>
              <a:lnSpc>
                <a:spcPct val="150000"/>
              </a:lnSpc>
              <a:buClr>
                <a:srgbClr val="DCAE3C"/>
              </a:buClr>
            </a:pPr>
            <a:r>
              <a:rPr lang="zh-TW" altLang="en-US" sz="2400" dirty="0"/>
              <a:t>　</a:t>
            </a:r>
            <a:r>
              <a:rPr lang="en-US" altLang="zh-TW" sz="2400" b="1" dirty="0" smtClean="0">
                <a:solidFill>
                  <a:srgbClr val="DCAE3C"/>
                </a:solidFill>
              </a:rPr>
              <a:t>1.</a:t>
            </a:r>
            <a:r>
              <a:rPr lang="zh-TW" altLang="en-US" sz="2400" b="1" u="sng" dirty="0" smtClean="0"/>
              <a:t>平衡率</a:t>
            </a:r>
            <a:r>
              <a:rPr lang="zh-TW" altLang="en-US" sz="2400" dirty="0" smtClean="0"/>
              <a:t>　</a:t>
            </a:r>
            <a:r>
              <a:rPr lang="en-US" altLang="zh-TW" sz="2400" b="1" dirty="0" smtClean="0">
                <a:solidFill>
                  <a:srgbClr val="DCAE3C"/>
                </a:solidFill>
              </a:rPr>
              <a:t>2.</a:t>
            </a:r>
            <a:r>
              <a:rPr lang="zh-TW" altLang="en-US" sz="2400" b="1" u="sng" dirty="0" smtClean="0"/>
              <a:t>效率</a:t>
            </a:r>
            <a:endParaRPr lang="zh-TW" altLang="en-US" sz="2400" b="1" u="sng" dirty="0"/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9418" y="2839415"/>
            <a:ext cx="5387747" cy="1945369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418" y="5559201"/>
            <a:ext cx="5387747" cy="772642"/>
          </a:xfrm>
          <a:prstGeom prst="rect">
            <a:avLst/>
          </a:prstGeom>
        </p:spPr>
      </p:pic>
      <p:sp>
        <p:nvSpPr>
          <p:cNvPr id="28" name="文字方塊 27"/>
          <p:cNvSpPr txBox="1"/>
          <p:nvPr/>
        </p:nvSpPr>
        <p:spPr>
          <a:xfrm>
            <a:off x="6389327" y="5013889"/>
            <a:ext cx="3127037" cy="579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DCAE3C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評分標準</a:t>
            </a:r>
            <a:endParaRPr lang="zh-TW" altLang="en-US" sz="2400" u="sng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6389327" y="2181272"/>
            <a:ext cx="5904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DCAE3C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選取標準為</a:t>
            </a:r>
            <a:r>
              <a:rPr lang="en-US" altLang="zh-TW" sz="2400" dirty="0" smtClean="0"/>
              <a:t>3</a:t>
            </a:r>
            <a:r>
              <a:rPr lang="zh-TW" altLang="en-US" sz="2400" dirty="0"/>
              <a:t>項</a:t>
            </a:r>
            <a:r>
              <a:rPr lang="zh-TW" altLang="en-US" sz="2400" dirty="0" smtClean="0"/>
              <a:t>評分之</a:t>
            </a:r>
            <a:r>
              <a:rPr lang="zh-TW" altLang="en-US" sz="2400" b="1" u="sng" dirty="0" smtClean="0"/>
              <a:t>總</a:t>
            </a:r>
            <a:r>
              <a:rPr lang="zh-TW" altLang="en-US" sz="2400" b="1" u="sng" dirty="0"/>
              <a:t>分</a:t>
            </a:r>
            <a:r>
              <a:rPr lang="en-US" altLang="zh-TW" sz="2400" b="1" u="sng" dirty="0"/>
              <a:t>30</a:t>
            </a:r>
            <a:r>
              <a:rPr lang="zh-TW" altLang="en-US" sz="2400" b="1" u="sng" dirty="0"/>
              <a:t>分</a:t>
            </a:r>
            <a:r>
              <a:rPr lang="zh-TW" altLang="en-US" sz="2400" dirty="0"/>
              <a:t>以上</a:t>
            </a:r>
          </a:p>
        </p:txBody>
      </p:sp>
      <p:sp>
        <p:nvSpPr>
          <p:cNvPr id="21" name="投影片編號版面配置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pPr/>
              <a:t>8</a:t>
            </a:fld>
            <a:endParaRPr lang="zh-TW" altLang="en-US"/>
          </a:p>
        </p:txBody>
      </p:sp>
      <p:grpSp>
        <p:nvGrpSpPr>
          <p:cNvPr id="33" name="群組 32"/>
          <p:cNvGrpSpPr/>
          <p:nvPr/>
        </p:nvGrpSpPr>
        <p:grpSpPr>
          <a:xfrm>
            <a:off x="3738744" y="2290978"/>
            <a:ext cx="2448910" cy="2038474"/>
            <a:chOff x="3738744" y="2290978"/>
            <a:chExt cx="2448910" cy="2038474"/>
          </a:xfrm>
        </p:grpSpPr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38744" y="2290978"/>
              <a:ext cx="2448910" cy="2038474"/>
            </a:xfrm>
            <a:prstGeom prst="rect">
              <a:avLst/>
            </a:prstGeom>
          </p:spPr>
        </p:pic>
        <p:sp>
          <p:nvSpPr>
            <p:cNvPr id="31" name="矩形 30"/>
            <p:cNvSpPr/>
            <p:nvPr/>
          </p:nvSpPr>
          <p:spPr>
            <a:xfrm>
              <a:off x="4396509" y="2454724"/>
              <a:ext cx="775855" cy="139484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3738744" y="4482790"/>
            <a:ext cx="2460045" cy="2052888"/>
            <a:chOff x="3738744" y="4482790"/>
            <a:chExt cx="2460045" cy="2052888"/>
          </a:xfrm>
        </p:grpSpPr>
        <p:pic>
          <p:nvPicPr>
            <p:cNvPr id="17" name="圖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38744" y="4482790"/>
              <a:ext cx="2460045" cy="2052888"/>
            </a:xfrm>
            <a:prstGeom prst="rect">
              <a:avLst/>
            </a:prstGeom>
          </p:spPr>
        </p:pic>
        <p:sp>
          <p:nvSpPr>
            <p:cNvPr id="34" name="矩形 33"/>
            <p:cNvSpPr/>
            <p:nvPr/>
          </p:nvSpPr>
          <p:spPr>
            <a:xfrm>
              <a:off x="4450119" y="4645300"/>
              <a:ext cx="775855" cy="139484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544284" y="3798186"/>
            <a:ext cx="3003831" cy="2739903"/>
            <a:chOff x="544284" y="3798186"/>
            <a:chExt cx="3003831" cy="2739903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4284" y="3798186"/>
              <a:ext cx="3003831" cy="2739903"/>
            </a:xfrm>
            <a:prstGeom prst="rect">
              <a:avLst/>
            </a:prstGeom>
          </p:spPr>
        </p:pic>
        <p:sp>
          <p:nvSpPr>
            <p:cNvPr id="35" name="矩形 34"/>
            <p:cNvSpPr/>
            <p:nvPr/>
          </p:nvSpPr>
          <p:spPr>
            <a:xfrm>
              <a:off x="1654871" y="3895528"/>
              <a:ext cx="530062" cy="156707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0709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提升安全大鉤產能</a:t>
            </a:r>
            <a:endParaRPr lang="zh-TW" altLang="en-US" dirty="0"/>
          </a:p>
        </p:txBody>
      </p:sp>
      <p:sp>
        <p:nvSpPr>
          <p:cNvPr id="5" name="向右箭號 4"/>
          <p:cNvSpPr/>
          <p:nvPr/>
        </p:nvSpPr>
        <p:spPr>
          <a:xfrm>
            <a:off x="293254" y="1268645"/>
            <a:ext cx="11605492" cy="270593"/>
          </a:xfrm>
          <a:prstGeom prst="rightArrow">
            <a:avLst>
              <a:gd name="adj1" fmla="val 50000"/>
              <a:gd name="adj2" fmla="val 189024"/>
            </a:avLst>
          </a:prstGeom>
          <a:solidFill>
            <a:srgbClr val="DCAE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2297527" y="1129161"/>
            <a:ext cx="508000" cy="508000"/>
            <a:chOff x="1052945" y="1537854"/>
            <a:chExt cx="508000" cy="508000"/>
          </a:xfrm>
        </p:grpSpPr>
        <p:sp>
          <p:nvSpPr>
            <p:cNvPr id="8" name="橢圓 7"/>
            <p:cNvSpPr/>
            <p:nvPr/>
          </p:nvSpPr>
          <p:spPr>
            <a:xfrm>
              <a:off x="1052945" y="1537854"/>
              <a:ext cx="508000" cy="508000"/>
            </a:xfrm>
            <a:prstGeom prst="ellipse">
              <a:avLst/>
            </a:prstGeom>
            <a:solidFill>
              <a:srgbClr val="DCAE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橢圓 8"/>
            <p:cNvSpPr/>
            <p:nvPr/>
          </p:nvSpPr>
          <p:spPr>
            <a:xfrm>
              <a:off x="1101435" y="1579418"/>
              <a:ext cx="411019" cy="411019"/>
            </a:xfrm>
            <a:prstGeom prst="ellipse">
              <a:avLst/>
            </a:prstGeom>
            <a:solidFill>
              <a:srgbClr val="51648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 dirty="0" smtClean="0"/>
                <a:t>6</a:t>
              </a:r>
              <a:endParaRPr lang="zh-TW" altLang="en-US" sz="2000" b="1" dirty="0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8588938" y="1149961"/>
            <a:ext cx="508000" cy="508000"/>
            <a:chOff x="1052945" y="1537854"/>
            <a:chExt cx="508000" cy="508000"/>
          </a:xfrm>
        </p:grpSpPr>
        <p:sp>
          <p:nvSpPr>
            <p:cNvPr id="15" name="橢圓 14"/>
            <p:cNvSpPr/>
            <p:nvPr/>
          </p:nvSpPr>
          <p:spPr>
            <a:xfrm>
              <a:off x="1052945" y="1537854"/>
              <a:ext cx="508000" cy="508000"/>
            </a:xfrm>
            <a:prstGeom prst="ellipse">
              <a:avLst/>
            </a:prstGeom>
            <a:solidFill>
              <a:srgbClr val="DCAE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橢圓 15"/>
            <p:cNvSpPr/>
            <p:nvPr/>
          </p:nvSpPr>
          <p:spPr>
            <a:xfrm>
              <a:off x="1101435" y="1579418"/>
              <a:ext cx="411019" cy="411019"/>
            </a:xfrm>
            <a:prstGeom prst="ellipse">
              <a:avLst/>
            </a:prstGeom>
            <a:solidFill>
              <a:srgbClr val="51648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 dirty="0" smtClean="0"/>
                <a:t>7</a:t>
              </a:r>
              <a:endParaRPr lang="zh-TW" altLang="en-US" sz="2000" b="1" dirty="0"/>
            </a:p>
          </p:txBody>
        </p:sp>
      </p:grpSp>
      <p:sp>
        <p:nvSpPr>
          <p:cNvPr id="22" name="文字方塊 21"/>
          <p:cNvSpPr txBox="1"/>
          <p:nvPr/>
        </p:nvSpPr>
        <p:spPr>
          <a:xfrm>
            <a:off x="1718472" y="1639487"/>
            <a:ext cx="1701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對策擬定</a:t>
            </a:r>
            <a:endParaRPr lang="zh-TW" altLang="en-US" sz="2800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7175504" y="1644108"/>
            <a:ext cx="3334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對策實施與檢討</a:t>
            </a:r>
            <a:r>
              <a:rPr lang="en-US" altLang="zh-TW" sz="2800" dirty="0" smtClean="0"/>
              <a:t>(1/2)</a:t>
            </a:r>
            <a:endParaRPr lang="zh-TW" altLang="en-US" sz="2800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293254" y="2189887"/>
            <a:ext cx="52023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DCAE3C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以</a:t>
            </a:r>
            <a:r>
              <a:rPr lang="en-US" altLang="zh-TW" sz="2400" b="1" u="sng" dirty="0"/>
              <a:t>3</a:t>
            </a:r>
            <a:r>
              <a:rPr lang="en-US" altLang="zh-TW" sz="2400" b="1" u="sng" dirty="0" smtClean="0"/>
              <a:t>W1H</a:t>
            </a:r>
            <a:r>
              <a:rPr lang="zh-TW" altLang="en-US" sz="2400" dirty="0" smtClean="0"/>
              <a:t>作擬定項目</a:t>
            </a:r>
            <a:endParaRPr lang="en-US" altLang="zh-TW" sz="2400" dirty="0" smtClean="0"/>
          </a:p>
          <a:p>
            <a:pPr>
              <a:lnSpc>
                <a:spcPct val="150000"/>
              </a:lnSpc>
              <a:buClr>
                <a:srgbClr val="DCAE3C"/>
              </a:buClr>
            </a:pPr>
            <a:r>
              <a:rPr lang="zh-TW" altLang="en-US" sz="2400" dirty="0" smtClean="0"/>
              <a:t>　</a:t>
            </a:r>
            <a:r>
              <a:rPr lang="en-US" altLang="zh-TW" sz="2400" b="1" dirty="0" smtClean="0">
                <a:solidFill>
                  <a:srgbClr val="DCAE3C"/>
                </a:solidFill>
              </a:rPr>
              <a:t>1.</a:t>
            </a:r>
            <a:r>
              <a:rPr lang="en-US" altLang="zh-TW" sz="2400" b="1" u="sng" dirty="0" smtClean="0"/>
              <a:t>Who</a:t>
            </a:r>
            <a:r>
              <a:rPr lang="zh-TW" altLang="en-US" sz="2400" b="1" dirty="0" smtClean="0"/>
              <a:t>　</a:t>
            </a:r>
            <a:r>
              <a:rPr lang="en-US" altLang="zh-TW" sz="2400" b="1" dirty="0" smtClean="0">
                <a:solidFill>
                  <a:srgbClr val="DCAE3C"/>
                </a:solidFill>
              </a:rPr>
              <a:t>2.</a:t>
            </a:r>
            <a:r>
              <a:rPr lang="en-US" altLang="zh-TW" sz="2400" b="1" u="sng" dirty="0" smtClean="0"/>
              <a:t>What</a:t>
            </a:r>
            <a:r>
              <a:rPr lang="zh-TW" altLang="en-US" sz="2400" b="1" dirty="0" smtClean="0">
                <a:solidFill>
                  <a:srgbClr val="DCAE3C"/>
                </a:solidFill>
              </a:rPr>
              <a:t>　</a:t>
            </a:r>
            <a:r>
              <a:rPr lang="en-US" altLang="zh-TW" sz="2400" b="1" dirty="0" smtClean="0">
                <a:solidFill>
                  <a:srgbClr val="DCAE3C"/>
                </a:solidFill>
              </a:rPr>
              <a:t>3.</a:t>
            </a:r>
            <a:r>
              <a:rPr lang="en-US" altLang="zh-TW" sz="2400" b="1" u="sng" dirty="0" smtClean="0"/>
              <a:t>When</a:t>
            </a:r>
            <a:r>
              <a:rPr lang="zh-TW" altLang="en-US" sz="2400" b="1" dirty="0" smtClean="0"/>
              <a:t>　</a:t>
            </a:r>
            <a:r>
              <a:rPr lang="en-US" altLang="zh-TW" sz="2400" b="1" dirty="0" smtClean="0">
                <a:solidFill>
                  <a:srgbClr val="DCAE3C"/>
                </a:solidFill>
              </a:rPr>
              <a:t>4.</a:t>
            </a:r>
            <a:r>
              <a:rPr lang="en-US" altLang="zh-TW" sz="2400" b="1" u="sng" dirty="0" smtClean="0"/>
              <a:t>How</a:t>
            </a:r>
            <a:endParaRPr lang="zh-TW" altLang="en-US" sz="2400" b="1" u="sng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6404563" y="2024499"/>
            <a:ext cx="49492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DCAE3C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以</a:t>
            </a:r>
            <a:r>
              <a:rPr lang="en-US" altLang="zh-TW" sz="2400" b="1" u="sng" dirty="0" smtClean="0"/>
              <a:t>4W1H</a:t>
            </a:r>
            <a:r>
              <a:rPr lang="zh-TW" altLang="en-US" sz="2400" dirty="0" smtClean="0"/>
              <a:t>描述問題與對策</a:t>
            </a:r>
            <a:endParaRPr lang="en-US" altLang="zh-TW" sz="2400" dirty="0" smtClean="0"/>
          </a:p>
          <a:p>
            <a:pPr marL="342900" indent="-342900">
              <a:lnSpc>
                <a:spcPct val="150000"/>
              </a:lnSpc>
              <a:buClr>
                <a:srgbClr val="DCAE3C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以</a:t>
            </a:r>
            <a:r>
              <a:rPr lang="en-US" altLang="zh-TW" sz="2400" b="1" u="sng" dirty="0" smtClean="0"/>
              <a:t>PDCA</a:t>
            </a:r>
            <a:r>
              <a:rPr lang="zh-TW" altLang="en-US" sz="2400" dirty="0" smtClean="0"/>
              <a:t>作追蹤與呈現</a:t>
            </a:r>
            <a:endParaRPr lang="zh-TW" altLang="en-US" sz="2400" dirty="0"/>
          </a:p>
        </p:txBody>
      </p:sp>
      <p:grpSp>
        <p:nvGrpSpPr>
          <p:cNvPr id="26" name="群組 25"/>
          <p:cNvGrpSpPr/>
          <p:nvPr/>
        </p:nvGrpSpPr>
        <p:grpSpPr>
          <a:xfrm>
            <a:off x="937139" y="3390216"/>
            <a:ext cx="4922034" cy="553998"/>
            <a:chOff x="1200730" y="3461369"/>
            <a:chExt cx="4922034" cy="553998"/>
          </a:xfrm>
        </p:grpSpPr>
        <p:cxnSp>
          <p:nvCxnSpPr>
            <p:cNvPr id="11" name="肘形接點 10"/>
            <p:cNvCxnSpPr/>
            <p:nvPr/>
          </p:nvCxnSpPr>
          <p:spPr>
            <a:xfrm rot="16200000" flipH="1">
              <a:off x="1175374" y="3512225"/>
              <a:ext cx="258882" cy="208170"/>
            </a:xfrm>
            <a:prstGeom prst="bentConnector3">
              <a:avLst>
                <a:gd name="adj1" fmla="val 103517"/>
              </a:avLst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字方塊 24"/>
            <p:cNvSpPr txBox="1"/>
            <p:nvPr/>
          </p:nvSpPr>
          <p:spPr>
            <a:xfrm>
              <a:off x="1348898" y="3461369"/>
              <a:ext cx="477386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buClr>
                  <a:srgbClr val="DCAE3C"/>
                </a:buClr>
              </a:pPr>
              <a:r>
                <a:rPr lang="zh-TW" altLang="en-US" sz="2000" dirty="0" smtClean="0"/>
                <a:t>對策執行者、對策驗證者、持續改善單位</a:t>
              </a:r>
              <a:endParaRPr lang="zh-TW" altLang="en-US" sz="2000" dirty="0"/>
            </a:p>
          </p:txBody>
        </p:sp>
      </p:grpSp>
      <p:sp>
        <p:nvSpPr>
          <p:cNvPr id="33" name="文字方塊 32"/>
          <p:cNvSpPr txBox="1"/>
          <p:nvPr/>
        </p:nvSpPr>
        <p:spPr>
          <a:xfrm>
            <a:off x="6872242" y="6060031"/>
            <a:ext cx="12979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DCAE3C"/>
              </a:buClr>
            </a:pPr>
            <a:r>
              <a:rPr lang="zh-TW" altLang="en-US" sz="2000" dirty="0" smtClean="0"/>
              <a:t>線上人員</a:t>
            </a:r>
            <a:endParaRPr lang="en-US" altLang="zh-TW" sz="2000" dirty="0" smtClean="0"/>
          </a:p>
        </p:txBody>
      </p:sp>
      <p:sp>
        <p:nvSpPr>
          <p:cNvPr id="38" name="橢圓 37"/>
          <p:cNvSpPr/>
          <p:nvPr/>
        </p:nvSpPr>
        <p:spPr>
          <a:xfrm>
            <a:off x="6439105" y="3262756"/>
            <a:ext cx="433137" cy="411842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endParaRPr lang="zh-TW" altLang="en-US" sz="2400" b="1" i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圓角矩形 38"/>
          <p:cNvSpPr/>
          <p:nvPr/>
        </p:nvSpPr>
        <p:spPr>
          <a:xfrm>
            <a:off x="8352866" y="3255251"/>
            <a:ext cx="995127" cy="4118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i="1" dirty="0" smtClean="0">
                <a:solidFill>
                  <a:schemeClr val="tx1"/>
                </a:solidFill>
              </a:rPr>
              <a:t>Why</a:t>
            </a:r>
            <a:endParaRPr lang="zh-TW" altLang="en-US" sz="2400" b="1" i="1" dirty="0">
              <a:solidFill>
                <a:schemeClr val="tx1"/>
              </a:solidFill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6802642" y="3570961"/>
            <a:ext cx="45826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DCAE3C"/>
              </a:buClr>
            </a:pPr>
            <a:r>
              <a:rPr lang="zh-TW" altLang="en-US" sz="2000" dirty="0" smtClean="0"/>
              <a:t>各工站平均工時差異大，造成平衡損失</a:t>
            </a:r>
            <a:endParaRPr lang="zh-TW" altLang="en-US" sz="2000" dirty="0"/>
          </a:p>
        </p:txBody>
      </p:sp>
      <p:sp>
        <p:nvSpPr>
          <p:cNvPr id="42" name="圓角矩形 41"/>
          <p:cNvSpPr/>
          <p:nvPr/>
        </p:nvSpPr>
        <p:spPr>
          <a:xfrm>
            <a:off x="8372251" y="4047312"/>
            <a:ext cx="995127" cy="4118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i="1" dirty="0" smtClean="0">
                <a:solidFill>
                  <a:schemeClr val="tx1"/>
                </a:solidFill>
              </a:rPr>
              <a:t>What</a:t>
            </a:r>
            <a:endParaRPr lang="zh-TW" altLang="en-US" sz="2400" b="1" i="1" dirty="0">
              <a:solidFill>
                <a:schemeClr val="tx1"/>
              </a:solidFill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6602703" y="4366864"/>
            <a:ext cx="46490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DCAE3C"/>
              </a:buClr>
            </a:pPr>
            <a:r>
              <a:rPr lang="en-US" altLang="zh-TW" sz="2000" dirty="0" smtClean="0"/>
              <a:t>Y</a:t>
            </a:r>
            <a:r>
              <a:rPr lang="zh-TW" altLang="en-US" sz="2000" dirty="0" smtClean="0"/>
              <a:t>彈片與</a:t>
            </a:r>
            <a:r>
              <a:rPr lang="en-US" altLang="zh-TW" sz="2000" dirty="0" smtClean="0"/>
              <a:t>V</a:t>
            </a:r>
            <a:r>
              <a:rPr lang="zh-TW" altLang="en-US" sz="2000" dirty="0" smtClean="0"/>
              <a:t>彈片</a:t>
            </a:r>
            <a:r>
              <a:rPr lang="zh-TW" altLang="en-US" sz="2000" dirty="0"/>
              <a:t>共同組裝</a:t>
            </a:r>
            <a:r>
              <a:rPr lang="zh-TW" altLang="en-US" sz="2000" dirty="0" smtClean="0"/>
              <a:t>使襯套放入不易</a:t>
            </a:r>
            <a:endParaRPr lang="zh-TW" altLang="en-US" sz="2000" dirty="0"/>
          </a:p>
        </p:txBody>
      </p:sp>
      <p:sp>
        <p:nvSpPr>
          <p:cNvPr id="44" name="圓角矩形 43"/>
          <p:cNvSpPr/>
          <p:nvPr/>
        </p:nvSpPr>
        <p:spPr>
          <a:xfrm>
            <a:off x="8397013" y="4843702"/>
            <a:ext cx="995127" cy="4118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i="1" dirty="0" smtClean="0">
                <a:solidFill>
                  <a:schemeClr val="tx1"/>
                </a:solidFill>
              </a:rPr>
              <a:t>How</a:t>
            </a:r>
            <a:endParaRPr lang="zh-TW" altLang="en-US" sz="2400" b="1" i="1" dirty="0">
              <a:solidFill>
                <a:schemeClr val="tx1"/>
              </a:solidFill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7041795" y="5121896"/>
            <a:ext cx="36341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DCAE3C"/>
              </a:buClr>
            </a:pPr>
            <a:r>
              <a:rPr lang="zh-TW" altLang="en-US" sz="2000" dirty="0" smtClean="0"/>
              <a:t>調整</a:t>
            </a:r>
            <a:r>
              <a:rPr lang="en-US" altLang="zh-TW" sz="2000" dirty="0" smtClean="0"/>
              <a:t>V</a:t>
            </a:r>
            <a:r>
              <a:rPr lang="zh-TW" altLang="en-US" sz="2000" dirty="0" smtClean="0"/>
              <a:t>彈片及</a:t>
            </a:r>
            <a:r>
              <a:rPr lang="en-US" altLang="zh-TW" sz="2000" dirty="0" smtClean="0"/>
              <a:t>Y</a:t>
            </a:r>
            <a:r>
              <a:rPr lang="zh-TW" altLang="en-US" sz="2000" dirty="0" smtClean="0"/>
              <a:t>彈片兩段式組裝</a:t>
            </a:r>
            <a:endParaRPr lang="zh-TW" altLang="en-US" sz="2000" dirty="0"/>
          </a:p>
        </p:txBody>
      </p:sp>
      <p:sp>
        <p:nvSpPr>
          <p:cNvPr id="46" name="圓角矩形 45"/>
          <p:cNvSpPr/>
          <p:nvPr/>
        </p:nvSpPr>
        <p:spPr>
          <a:xfrm>
            <a:off x="6969120" y="5739518"/>
            <a:ext cx="995127" cy="4118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i="1" dirty="0" smtClean="0">
                <a:solidFill>
                  <a:schemeClr val="tx1"/>
                </a:solidFill>
              </a:rPr>
              <a:t>Who</a:t>
            </a:r>
            <a:endParaRPr lang="zh-TW" altLang="en-US" sz="2400" b="1" i="1" dirty="0">
              <a:solidFill>
                <a:schemeClr val="tx1"/>
              </a:solidFill>
            </a:endParaRPr>
          </a:p>
        </p:txBody>
      </p:sp>
      <p:sp>
        <p:nvSpPr>
          <p:cNvPr id="47" name="圓角矩形 46"/>
          <p:cNvSpPr/>
          <p:nvPr/>
        </p:nvSpPr>
        <p:spPr>
          <a:xfrm>
            <a:off x="9951549" y="5739518"/>
            <a:ext cx="995127" cy="4118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i="1" dirty="0" smtClean="0">
                <a:solidFill>
                  <a:schemeClr val="tx1"/>
                </a:solidFill>
              </a:rPr>
              <a:t>When</a:t>
            </a:r>
            <a:endParaRPr lang="zh-TW" altLang="en-US" sz="2400" b="1" i="1" dirty="0">
              <a:solidFill>
                <a:schemeClr val="tx1"/>
              </a:solidFill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9282318" y="6085162"/>
            <a:ext cx="2450211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DCAE3C"/>
              </a:buClr>
            </a:pPr>
            <a:r>
              <a:rPr lang="en-US" altLang="zh-TW" sz="2000" dirty="0" smtClean="0"/>
              <a:t>2019/7/26~2019/8/3</a:t>
            </a:r>
            <a:endParaRPr lang="zh-TW" altLang="en-US" sz="2000" dirty="0"/>
          </a:p>
        </p:txBody>
      </p:sp>
      <p:sp>
        <p:nvSpPr>
          <p:cNvPr id="50" name="投影片編號版面配置區 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A749-3349-451E-A51F-AFCE33E08063}" type="slidenum">
              <a:rPr lang="zh-TW" altLang="en-US" smtClean="0"/>
              <a:pPr/>
              <a:t>9</a:t>
            </a:fld>
            <a:endParaRPr lang="zh-TW" altLang="en-US"/>
          </a:p>
        </p:txBody>
      </p:sp>
      <p:grpSp>
        <p:nvGrpSpPr>
          <p:cNvPr id="54" name="群組 53"/>
          <p:cNvGrpSpPr/>
          <p:nvPr/>
        </p:nvGrpSpPr>
        <p:grpSpPr>
          <a:xfrm>
            <a:off x="293254" y="4040865"/>
            <a:ext cx="5504346" cy="2219985"/>
            <a:chOff x="293254" y="4040865"/>
            <a:chExt cx="5504346" cy="2219985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3254" y="4040865"/>
              <a:ext cx="5504346" cy="2219985"/>
            </a:xfrm>
            <a:prstGeom prst="rect">
              <a:avLst/>
            </a:prstGeom>
          </p:spPr>
        </p:pic>
        <p:sp>
          <p:nvSpPr>
            <p:cNvPr id="51" name="矩形 50"/>
            <p:cNvSpPr/>
            <p:nvPr/>
          </p:nvSpPr>
          <p:spPr>
            <a:xfrm>
              <a:off x="4365841" y="4628222"/>
              <a:ext cx="319282" cy="132314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矩形 51"/>
            <p:cNvSpPr/>
            <p:nvPr/>
          </p:nvSpPr>
          <p:spPr>
            <a:xfrm>
              <a:off x="4365841" y="5543580"/>
              <a:ext cx="319282" cy="132314"/>
            </a:xfrm>
            <a:prstGeom prst="rect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6950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9" grpId="0"/>
      <p:bldP spid="33" grpId="0"/>
      <p:bldP spid="38" grpId="0"/>
      <p:bldP spid="39" grpId="0"/>
      <p:bldP spid="40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微軟正黑體+A+T">
      <a:majorFont>
        <a:latin typeface="Arial"/>
        <a:ea typeface="微軟正黑體"/>
        <a:cs typeface=""/>
      </a:majorFont>
      <a:minorFont>
        <a:latin typeface="Times New Roman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586</Words>
  <Application>Microsoft Office PowerPoint</Application>
  <PresentationFormat>寬螢幕</PresentationFormat>
  <Paragraphs>142</Paragraphs>
  <Slides>15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2" baseType="lpstr">
      <vt:lpstr>微軟正黑體</vt:lpstr>
      <vt:lpstr>新細明體</vt:lpstr>
      <vt:lpstr>Arial</vt:lpstr>
      <vt:lpstr>Calibri</vt:lpstr>
      <vt:lpstr>Times New Roman</vt:lpstr>
      <vt:lpstr>Wingdings</vt:lpstr>
      <vt:lpstr>Office 佈景主題</vt:lpstr>
      <vt:lpstr>提升安全大鉤產能</vt:lpstr>
      <vt:lpstr>大綱</vt:lpstr>
      <vt:lpstr>公司介紹</vt:lpstr>
      <vt:lpstr>振鋒企業股份有限公司</vt:lpstr>
      <vt:lpstr>專案介紹</vt:lpstr>
      <vt:lpstr>提升安全大鉤產能</vt:lpstr>
      <vt:lpstr>提升安全大鉤產能</vt:lpstr>
      <vt:lpstr>提升安全大鉤產能</vt:lpstr>
      <vt:lpstr>提升安全大鉤產能</vt:lpstr>
      <vt:lpstr>提升安全大鉤產能</vt:lpstr>
      <vt:lpstr>提升安全大鉤產能</vt:lpstr>
      <vt:lpstr>提升安全大鉤產能</vt:lpstr>
      <vt:lpstr>心得分享</vt:lpstr>
      <vt:lpstr>心得分享</vt:lpstr>
      <vt:lpstr>心得分享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邑潔 林</dc:creator>
  <cp:lastModifiedBy>4403</cp:lastModifiedBy>
  <cp:revision>81</cp:revision>
  <dcterms:created xsi:type="dcterms:W3CDTF">2019-10-20T06:36:45Z</dcterms:created>
  <dcterms:modified xsi:type="dcterms:W3CDTF">2019-10-21T10:11:48Z</dcterms:modified>
</cp:coreProperties>
</file>