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78" r:id="rId2"/>
    <p:sldId id="423" r:id="rId3"/>
    <p:sldId id="328" r:id="rId4"/>
    <p:sldId id="329" r:id="rId5"/>
    <p:sldId id="310" r:id="rId6"/>
    <p:sldId id="322" r:id="rId7"/>
    <p:sldId id="306" r:id="rId8"/>
    <p:sldId id="299" r:id="rId9"/>
    <p:sldId id="357" r:id="rId10"/>
    <p:sldId id="349" r:id="rId11"/>
    <p:sldId id="330" r:id="rId12"/>
    <p:sldId id="409" r:id="rId13"/>
    <p:sldId id="404" r:id="rId14"/>
    <p:sldId id="406" r:id="rId15"/>
    <p:sldId id="380" r:id="rId16"/>
    <p:sldId id="415" r:id="rId17"/>
    <p:sldId id="381" r:id="rId18"/>
    <p:sldId id="358" r:id="rId19"/>
    <p:sldId id="339" r:id="rId20"/>
    <p:sldId id="411" r:id="rId21"/>
    <p:sldId id="343" r:id="rId22"/>
    <p:sldId id="408" r:id="rId23"/>
    <p:sldId id="382" r:id="rId24"/>
    <p:sldId id="412" r:id="rId25"/>
    <p:sldId id="413" r:id="rId26"/>
    <p:sldId id="420" r:id="rId27"/>
    <p:sldId id="414" r:id="rId28"/>
    <p:sldId id="428" r:id="rId29"/>
    <p:sldId id="430" r:id="rId30"/>
    <p:sldId id="308" r:id="rId31"/>
  </p:sldIdLst>
  <p:sldSz cx="9144000" cy="6858000" type="screen4x3"/>
  <p:notesSz cx="6791325" cy="992187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7DFF037-51A0-4E41-AC31-7015E63094E3}">
          <p14:sldIdLst>
            <p14:sldId id="278"/>
            <p14:sldId id="423"/>
            <p14:sldId id="328"/>
            <p14:sldId id="329"/>
            <p14:sldId id="310"/>
            <p14:sldId id="322"/>
            <p14:sldId id="306"/>
            <p14:sldId id="299"/>
            <p14:sldId id="357"/>
            <p14:sldId id="349"/>
            <p14:sldId id="330"/>
            <p14:sldId id="409"/>
            <p14:sldId id="404"/>
            <p14:sldId id="406"/>
            <p14:sldId id="380"/>
            <p14:sldId id="415"/>
            <p14:sldId id="381"/>
            <p14:sldId id="358"/>
            <p14:sldId id="339"/>
            <p14:sldId id="411"/>
            <p14:sldId id="343"/>
            <p14:sldId id="408"/>
            <p14:sldId id="382"/>
            <p14:sldId id="412"/>
            <p14:sldId id="413"/>
            <p14:sldId id="420"/>
            <p14:sldId id="414"/>
            <p14:sldId id="428"/>
            <p14:sldId id="430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B4DADE"/>
    <a:srgbClr val="12306C"/>
    <a:srgbClr val="DFDFDF"/>
    <a:srgbClr val="A2D1D6"/>
    <a:srgbClr val="000000"/>
    <a:srgbClr val="CDE9EB"/>
    <a:srgbClr val="FFCCCC"/>
    <a:srgbClr val="39AD73"/>
    <a:srgbClr val="CFE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44" autoAdjust="0"/>
  </p:normalViewPr>
  <p:slideViewPr>
    <p:cSldViewPr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A4ECD-8955-491D-AFA0-6E74718FCDE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69394D-2F35-4DA9-B9A6-720621541B1D}">
      <dgm:prSet phldrT="[文字]" custT="1"/>
      <dgm:spPr/>
      <dgm:t>
        <a:bodyPr/>
        <a:lstStyle/>
        <a:p>
          <a:r>
            <a:rPr lang="zh-TW" altLang="en-US" sz="2000" dirty="0" smtClean="0"/>
            <a:t>溢膠</a:t>
          </a:r>
          <a:r>
            <a:rPr lang="zh-TW" altLang="en-US" sz="2800" dirty="0" smtClean="0"/>
            <a:t> </a:t>
          </a:r>
          <a:r>
            <a:rPr lang="en-US" altLang="zh-TW" sz="1400" dirty="0" smtClean="0"/>
            <a:t>(11%)</a:t>
          </a:r>
          <a:endParaRPr lang="zh-TW" altLang="en-US" sz="1400" dirty="0"/>
        </a:p>
      </dgm:t>
    </dgm:pt>
    <dgm:pt modelId="{DA3BCE7F-1FA6-4496-93DF-678AA7B2CE1D}" type="parTrans" cxnId="{838F131C-D5DD-412E-A651-F940779925F0}">
      <dgm:prSet/>
      <dgm:spPr/>
      <dgm:t>
        <a:bodyPr/>
        <a:lstStyle/>
        <a:p>
          <a:endParaRPr lang="zh-TW" altLang="en-US"/>
        </a:p>
      </dgm:t>
    </dgm:pt>
    <dgm:pt modelId="{22241543-A287-4862-B64D-127A5DE80766}" type="sibTrans" cxnId="{838F131C-D5DD-412E-A651-F940779925F0}">
      <dgm:prSet/>
      <dgm:spPr/>
      <dgm:t>
        <a:bodyPr/>
        <a:lstStyle/>
        <a:p>
          <a:endParaRPr lang="zh-TW" altLang="en-US"/>
        </a:p>
      </dgm:t>
    </dgm:pt>
    <dgm:pt modelId="{E4C1E836-0D16-489C-950F-C4006D8D3353}">
      <dgm:prSet phldrT="[文字]" custT="1"/>
      <dgm:spPr/>
      <dgm:t>
        <a:bodyPr/>
        <a:lstStyle/>
        <a:p>
          <a:r>
            <a:rPr lang="zh-TW" altLang="en-US" sz="2000" dirty="0" smtClean="0"/>
            <a:t>斷差</a:t>
          </a:r>
          <a:r>
            <a:rPr lang="zh-TW" altLang="en-US" sz="2400" dirty="0" smtClean="0"/>
            <a:t> </a:t>
          </a:r>
          <a:r>
            <a:rPr lang="en-US" altLang="zh-TW" sz="1200" dirty="0" smtClean="0"/>
            <a:t>(11%)</a:t>
          </a:r>
          <a:endParaRPr lang="zh-TW" altLang="en-US" sz="1200" dirty="0"/>
        </a:p>
      </dgm:t>
    </dgm:pt>
    <dgm:pt modelId="{707D6A41-7C6D-4FCE-BDE8-EEDA6901E116}" type="parTrans" cxnId="{8B4D305C-2826-42A0-BE98-8F6E33596389}">
      <dgm:prSet/>
      <dgm:spPr/>
      <dgm:t>
        <a:bodyPr/>
        <a:lstStyle/>
        <a:p>
          <a:endParaRPr lang="zh-TW" altLang="en-US"/>
        </a:p>
      </dgm:t>
    </dgm:pt>
    <dgm:pt modelId="{022C89F2-529D-4498-95DF-329511D7D0B3}" type="sibTrans" cxnId="{8B4D305C-2826-42A0-BE98-8F6E33596389}">
      <dgm:prSet/>
      <dgm:spPr/>
      <dgm:t>
        <a:bodyPr/>
        <a:lstStyle/>
        <a:p>
          <a:endParaRPr lang="zh-TW" altLang="en-US"/>
        </a:p>
      </dgm:t>
    </dgm:pt>
    <dgm:pt modelId="{C1D53D6C-22AF-44B3-9D51-8A479C4CA1B6}">
      <dgm:prSet phldrT="[文字]"/>
      <dgm:spPr>
        <a:solidFill>
          <a:srgbClr val="A2D1D6"/>
        </a:solidFill>
        <a:ln w="76200">
          <a:solidFill>
            <a:srgbClr val="1F4E79"/>
          </a:solidFill>
        </a:ln>
      </dgm:spPr>
      <dgm:t>
        <a:bodyPr/>
        <a:lstStyle/>
        <a:p>
          <a:endParaRPr lang="zh-TW" altLang="en-US" dirty="0"/>
        </a:p>
      </dgm:t>
    </dgm:pt>
    <dgm:pt modelId="{63A2FDA9-BAC3-4D00-B4E1-EA5512A12D10}" type="sibTrans" cxnId="{12E88BC6-E187-416D-AD1B-F6F238AE9576}">
      <dgm:prSet/>
      <dgm:spPr/>
      <dgm:t>
        <a:bodyPr/>
        <a:lstStyle/>
        <a:p>
          <a:endParaRPr lang="zh-TW" altLang="en-US"/>
        </a:p>
      </dgm:t>
    </dgm:pt>
    <dgm:pt modelId="{DBEC6EC5-40F3-4D24-85A8-119E86C36112}" type="parTrans" cxnId="{12E88BC6-E187-416D-AD1B-F6F238AE9576}">
      <dgm:prSet/>
      <dgm:spPr>
        <a:ln>
          <a:solidFill>
            <a:srgbClr val="77BCC3"/>
          </a:solidFill>
        </a:ln>
      </dgm:spPr>
      <dgm:t>
        <a:bodyPr/>
        <a:lstStyle/>
        <a:p>
          <a:endParaRPr lang="zh-TW" altLang="en-US"/>
        </a:p>
      </dgm:t>
    </dgm:pt>
    <dgm:pt modelId="{C463406D-33AD-43CB-97CE-E2B894837F17}">
      <dgm:prSet phldrT="[文字]"/>
      <dgm:spPr>
        <a:solidFill>
          <a:srgbClr val="A2D1D6"/>
        </a:solidFill>
        <a:ln w="76200">
          <a:solidFill>
            <a:srgbClr val="1F4E79"/>
          </a:solidFill>
        </a:ln>
      </dgm:spPr>
      <dgm:t>
        <a:bodyPr/>
        <a:lstStyle/>
        <a:p>
          <a:endParaRPr lang="zh-TW" altLang="en-US" dirty="0"/>
        </a:p>
      </dgm:t>
    </dgm:pt>
    <dgm:pt modelId="{6512312F-07A9-42E7-BAF6-4BECFF093B2D}" type="sibTrans" cxnId="{0CB48041-9E69-4791-BA6B-1728B80CB3BB}">
      <dgm:prSet/>
      <dgm:spPr/>
      <dgm:t>
        <a:bodyPr/>
        <a:lstStyle/>
        <a:p>
          <a:endParaRPr lang="zh-TW" altLang="en-US"/>
        </a:p>
      </dgm:t>
    </dgm:pt>
    <dgm:pt modelId="{3C822B05-0C90-4150-8A8D-79E83EBB57CB}" type="parTrans" cxnId="{0CB48041-9E69-4791-BA6B-1728B80CB3BB}">
      <dgm:prSet/>
      <dgm:spPr>
        <a:ln>
          <a:solidFill>
            <a:srgbClr val="77BCC3"/>
          </a:solidFill>
        </a:ln>
      </dgm:spPr>
      <dgm:t>
        <a:bodyPr/>
        <a:lstStyle/>
        <a:p>
          <a:endParaRPr lang="zh-TW" altLang="en-US"/>
        </a:p>
      </dgm:t>
    </dgm:pt>
    <dgm:pt modelId="{FB685233-8A7C-405B-9A3B-9561859B7F35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縫隙不合 </a:t>
          </a:r>
          <a:r>
            <a: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(3</a:t>
          </a:r>
          <a:r>
            <a:rPr lang="en-US" altLang="zh-TW" sz="1200" dirty="0" smtClean="0"/>
            <a:t>%)</a:t>
          </a:r>
          <a:endParaRPr lang="zh-TW" altLang="en-US" sz="1200" dirty="0"/>
        </a:p>
      </dgm:t>
    </dgm:pt>
    <dgm:pt modelId="{2D67E46A-1668-4039-A866-24AE88AFB657}" type="sibTrans" cxnId="{9C18DAD9-84F4-49D4-8F29-B4208E1C2D51}">
      <dgm:prSet/>
      <dgm:spPr/>
      <dgm:t>
        <a:bodyPr/>
        <a:lstStyle/>
        <a:p>
          <a:endParaRPr lang="zh-TW" altLang="en-US"/>
        </a:p>
      </dgm:t>
    </dgm:pt>
    <dgm:pt modelId="{6AEDC776-8543-47CA-A3C4-8E56CC97317C}" type="parTrans" cxnId="{9C18DAD9-84F4-49D4-8F29-B4208E1C2D51}">
      <dgm:prSet/>
      <dgm:spPr/>
      <dgm:t>
        <a:bodyPr/>
        <a:lstStyle/>
        <a:p>
          <a:endParaRPr lang="zh-TW" altLang="en-US"/>
        </a:p>
      </dgm:t>
    </dgm:pt>
    <dgm:pt modelId="{FB9C98AC-3654-42F6-B7D4-B86B60542F93}">
      <dgm:prSet phldrT="[文字]"/>
      <dgm:spPr>
        <a:solidFill>
          <a:srgbClr val="A2D1D6"/>
        </a:solidFill>
        <a:ln w="76200">
          <a:solidFill>
            <a:srgbClr val="1F4E79"/>
          </a:solidFill>
        </a:ln>
      </dgm:spPr>
      <dgm:t>
        <a:bodyPr/>
        <a:lstStyle/>
        <a:p>
          <a:endParaRPr lang="zh-TW" altLang="en-US" dirty="0"/>
        </a:p>
      </dgm:t>
    </dgm:pt>
    <dgm:pt modelId="{C408A900-8D8C-4DBD-B1BC-F4A32F4BE4EC}" type="sibTrans" cxnId="{3BE595DD-BBDB-4CCF-823D-D14AD8E99A49}">
      <dgm:prSet/>
      <dgm:spPr/>
      <dgm:t>
        <a:bodyPr/>
        <a:lstStyle/>
        <a:p>
          <a:endParaRPr lang="zh-TW" altLang="en-US"/>
        </a:p>
      </dgm:t>
    </dgm:pt>
    <dgm:pt modelId="{3B370981-138B-4AC3-8E93-B0A3E63E754D}" type="parTrans" cxnId="{3BE595DD-BBDB-4CCF-823D-D14AD8E99A49}">
      <dgm:prSet/>
      <dgm:spPr>
        <a:ln>
          <a:solidFill>
            <a:srgbClr val="77BCC3"/>
          </a:solidFill>
        </a:ln>
      </dgm:spPr>
      <dgm:t>
        <a:bodyPr/>
        <a:lstStyle/>
        <a:p>
          <a:endParaRPr lang="zh-TW" altLang="en-US"/>
        </a:p>
      </dgm:t>
    </dgm:pt>
    <dgm:pt modelId="{CF8E8279-3866-4D5A-B975-2F87FA03858B}" type="pres">
      <dgm:prSet presAssocID="{B39A4ECD-8955-491D-AFA0-6E74718FCDE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ACF1E70-A487-43D7-9803-8E643C840D00}" type="pres">
      <dgm:prSet presAssocID="{B39A4ECD-8955-491D-AFA0-6E74718FCDE2}" presName="cycle" presStyleCnt="0"/>
      <dgm:spPr/>
      <dgm:t>
        <a:bodyPr/>
        <a:lstStyle/>
        <a:p>
          <a:endParaRPr lang="zh-TW" altLang="en-US"/>
        </a:p>
      </dgm:t>
    </dgm:pt>
    <dgm:pt modelId="{F00184F7-6289-4E56-AFB4-172C10BCA688}" type="pres">
      <dgm:prSet presAssocID="{B39A4ECD-8955-491D-AFA0-6E74718FCDE2}" presName="centerShape" presStyleCnt="0"/>
      <dgm:spPr/>
      <dgm:t>
        <a:bodyPr/>
        <a:lstStyle/>
        <a:p>
          <a:endParaRPr lang="zh-TW" altLang="en-US"/>
        </a:p>
      </dgm:t>
    </dgm:pt>
    <dgm:pt modelId="{15B1F66F-A473-47A4-A140-18FE6B8AFCFC}" type="pres">
      <dgm:prSet presAssocID="{B39A4ECD-8955-491D-AFA0-6E74718FCDE2}" presName="connSite" presStyleLbl="node1" presStyleIdx="0" presStyleCnt="4"/>
      <dgm:spPr/>
      <dgm:t>
        <a:bodyPr/>
        <a:lstStyle/>
        <a:p>
          <a:endParaRPr lang="zh-TW" altLang="en-US"/>
        </a:p>
      </dgm:t>
    </dgm:pt>
    <dgm:pt modelId="{9E2D5CFF-16D9-4242-9615-A07174F7BD70}" type="pres">
      <dgm:prSet presAssocID="{B39A4ECD-8955-491D-AFA0-6E74718FCDE2}" presName="visible" presStyleLbl="node1" presStyleIdx="0" presStyleCnt="4" custScaleX="101513" custScaleY="101513" custLinFactNeighborX="2301" custLinFactNeighborY="-162"/>
      <dgm:spPr>
        <a:solidFill>
          <a:srgbClr val="1F4E79"/>
        </a:solidFill>
      </dgm:spPr>
      <dgm:t>
        <a:bodyPr/>
        <a:lstStyle/>
        <a:p>
          <a:endParaRPr lang="zh-TW" altLang="en-US"/>
        </a:p>
      </dgm:t>
    </dgm:pt>
    <dgm:pt modelId="{EC682ED5-39CA-4705-BFD8-E9C7FD6AFB4F}" type="pres">
      <dgm:prSet presAssocID="{3C822B05-0C90-4150-8A8D-79E83EBB57CB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A7BF705D-CC71-4178-A2C1-48F2D60AD059}" type="pres">
      <dgm:prSet presAssocID="{C463406D-33AD-43CB-97CE-E2B894837F17}" presName="node" presStyleCnt="0"/>
      <dgm:spPr/>
      <dgm:t>
        <a:bodyPr/>
        <a:lstStyle/>
        <a:p>
          <a:endParaRPr lang="zh-TW" altLang="en-US"/>
        </a:p>
      </dgm:t>
    </dgm:pt>
    <dgm:pt modelId="{1BF295FF-250F-418D-A82C-6E0156F5C674}" type="pres">
      <dgm:prSet presAssocID="{C463406D-33AD-43CB-97CE-E2B894837F17}" presName="parentNode" presStyleLbl="node1" presStyleIdx="1" presStyleCnt="4" custScaleX="105957" custScaleY="102539" custLinFactNeighborX="49982" custLinFactNeighborY="213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D5F9ED-1A09-4342-82BE-5C8CFC71A355}" type="pres">
      <dgm:prSet presAssocID="{C463406D-33AD-43CB-97CE-E2B894837F17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45EAF1-2624-4D4F-92EA-58816F3E971A}" type="pres">
      <dgm:prSet presAssocID="{DBEC6EC5-40F3-4D24-85A8-119E86C36112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0EB6556E-6FA8-4E19-9A09-AF6223871946}" type="pres">
      <dgm:prSet presAssocID="{C1D53D6C-22AF-44B3-9D51-8A479C4CA1B6}" presName="node" presStyleCnt="0"/>
      <dgm:spPr/>
      <dgm:t>
        <a:bodyPr/>
        <a:lstStyle/>
        <a:p>
          <a:endParaRPr lang="zh-TW" altLang="en-US"/>
        </a:p>
      </dgm:t>
    </dgm:pt>
    <dgm:pt modelId="{1FACBD73-A4E5-41C3-BDF8-AF472B2366DA}" type="pres">
      <dgm:prSet presAssocID="{C1D53D6C-22AF-44B3-9D51-8A479C4CA1B6}" presName="parentNode" presStyleLbl="node1" presStyleIdx="2" presStyleCnt="4" custScaleX="103308" custScaleY="103308" custLinFactNeighborX="23268" custLinFactNeighborY="122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67686B-C7C9-48B3-9400-FA35A4090905}" type="pres">
      <dgm:prSet presAssocID="{C1D53D6C-22AF-44B3-9D51-8A479C4CA1B6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2B5BB9-DB8F-4A8D-8CBC-0FBCC94C9793}" type="pres">
      <dgm:prSet presAssocID="{3B370981-138B-4AC3-8E93-B0A3E63E754D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E55508FD-30B2-4FE8-B45D-C53D3CB23769}" type="pres">
      <dgm:prSet presAssocID="{FB9C98AC-3654-42F6-B7D4-B86B60542F93}" presName="node" presStyleCnt="0"/>
      <dgm:spPr/>
      <dgm:t>
        <a:bodyPr/>
        <a:lstStyle/>
        <a:p>
          <a:endParaRPr lang="zh-TW" altLang="en-US"/>
        </a:p>
      </dgm:t>
    </dgm:pt>
    <dgm:pt modelId="{8E04A7C5-EE49-4817-B735-8E5AD9365630}" type="pres">
      <dgm:prSet presAssocID="{FB9C98AC-3654-42F6-B7D4-B86B60542F93}" presName="parentNode" presStyleLbl="node1" presStyleIdx="3" presStyleCnt="4" custScaleX="103308" custScaleY="103308" custLinFactNeighborX="41748" custLinFactNeighborY="296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4AB9BE-E7F1-4346-A6F4-C99D3A61E67A}" type="pres">
      <dgm:prSet presAssocID="{FB9C98AC-3654-42F6-B7D4-B86B60542F93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DF7A1F8-EF40-4128-BE24-2D9C3110EA4F}" type="presOf" srcId="{C1D53D6C-22AF-44B3-9D51-8A479C4CA1B6}" destId="{1FACBD73-A4E5-41C3-BDF8-AF472B2366DA}" srcOrd="0" destOrd="0" presId="urn:microsoft.com/office/officeart/2005/8/layout/radial2"/>
    <dgm:cxn modelId="{0CB48041-9E69-4791-BA6B-1728B80CB3BB}" srcId="{B39A4ECD-8955-491D-AFA0-6E74718FCDE2}" destId="{C463406D-33AD-43CB-97CE-E2B894837F17}" srcOrd="0" destOrd="0" parTransId="{3C822B05-0C90-4150-8A8D-79E83EBB57CB}" sibTransId="{6512312F-07A9-42E7-BAF6-4BECFF093B2D}"/>
    <dgm:cxn modelId="{A9DF174F-3262-4D1B-983D-C25504CFF774}" type="presOf" srcId="{3B370981-138B-4AC3-8E93-B0A3E63E754D}" destId="{222B5BB9-DB8F-4A8D-8CBC-0FBCC94C9793}" srcOrd="0" destOrd="0" presId="urn:microsoft.com/office/officeart/2005/8/layout/radial2"/>
    <dgm:cxn modelId="{4EA11F59-BEAA-4F1F-953C-9883D901FD53}" type="presOf" srcId="{C463406D-33AD-43CB-97CE-E2B894837F17}" destId="{1BF295FF-250F-418D-A82C-6E0156F5C674}" srcOrd="0" destOrd="0" presId="urn:microsoft.com/office/officeart/2005/8/layout/radial2"/>
    <dgm:cxn modelId="{D3E8072F-EEBA-49C8-9E59-3332AAB0C0D3}" type="presOf" srcId="{FB685233-8A7C-405B-9A3B-9561859B7F35}" destId="{CD4AB9BE-E7F1-4346-A6F4-C99D3A61E67A}" srcOrd="0" destOrd="0" presId="urn:microsoft.com/office/officeart/2005/8/layout/radial2"/>
    <dgm:cxn modelId="{9C18DAD9-84F4-49D4-8F29-B4208E1C2D51}" srcId="{FB9C98AC-3654-42F6-B7D4-B86B60542F93}" destId="{FB685233-8A7C-405B-9A3B-9561859B7F35}" srcOrd="0" destOrd="0" parTransId="{6AEDC776-8543-47CA-A3C4-8E56CC97317C}" sibTransId="{2D67E46A-1668-4039-A866-24AE88AFB657}"/>
    <dgm:cxn modelId="{8B4D305C-2826-42A0-BE98-8F6E33596389}" srcId="{C1D53D6C-22AF-44B3-9D51-8A479C4CA1B6}" destId="{E4C1E836-0D16-489C-950F-C4006D8D3353}" srcOrd="0" destOrd="0" parTransId="{707D6A41-7C6D-4FCE-BDE8-EEDA6901E116}" sibTransId="{022C89F2-529D-4498-95DF-329511D7D0B3}"/>
    <dgm:cxn modelId="{C5FB6791-40DF-44E8-B245-8FC92BE0C5A4}" type="presOf" srcId="{0569394D-2F35-4DA9-B9A6-720621541B1D}" destId="{2FD5F9ED-1A09-4342-82BE-5C8CFC71A355}" srcOrd="0" destOrd="0" presId="urn:microsoft.com/office/officeart/2005/8/layout/radial2"/>
    <dgm:cxn modelId="{12E88BC6-E187-416D-AD1B-F6F238AE9576}" srcId="{B39A4ECD-8955-491D-AFA0-6E74718FCDE2}" destId="{C1D53D6C-22AF-44B3-9D51-8A479C4CA1B6}" srcOrd="1" destOrd="0" parTransId="{DBEC6EC5-40F3-4D24-85A8-119E86C36112}" sibTransId="{63A2FDA9-BAC3-4D00-B4E1-EA5512A12D10}"/>
    <dgm:cxn modelId="{3BE595DD-BBDB-4CCF-823D-D14AD8E99A49}" srcId="{B39A4ECD-8955-491D-AFA0-6E74718FCDE2}" destId="{FB9C98AC-3654-42F6-B7D4-B86B60542F93}" srcOrd="2" destOrd="0" parTransId="{3B370981-138B-4AC3-8E93-B0A3E63E754D}" sibTransId="{C408A900-8D8C-4DBD-B1BC-F4A32F4BE4EC}"/>
    <dgm:cxn modelId="{F4410863-4783-498D-B308-B89B1870579E}" type="presOf" srcId="{E4C1E836-0D16-489C-950F-C4006D8D3353}" destId="{9267686B-C7C9-48B3-9400-FA35A4090905}" srcOrd="0" destOrd="0" presId="urn:microsoft.com/office/officeart/2005/8/layout/radial2"/>
    <dgm:cxn modelId="{838F131C-D5DD-412E-A651-F940779925F0}" srcId="{C463406D-33AD-43CB-97CE-E2B894837F17}" destId="{0569394D-2F35-4DA9-B9A6-720621541B1D}" srcOrd="0" destOrd="0" parTransId="{DA3BCE7F-1FA6-4496-93DF-678AA7B2CE1D}" sibTransId="{22241543-A287-4862-B64D-127A5DE80766}"/>
    <dgm:cxn modelId="{6086BF55-097C-41F1-87EA-C8542569B74F}" type="presOf" srcId="{DBEC6EC5-40F3-4D24-85A8-119E86C36112}" destId="{2045EAF1-2624-4D4F-92EA-58816F3E971A}" srcOrd="0" destOrd="0" presId="urn:microsoft.com/office/officeart/2005/8/layout/radial2"/>
    <dgm:cxn modelId="{AA7A50FA-B1E7-4FCA-93B3-D09A42288065}" type="presOf" srcId="{FB9C98AC-3654-42F6-B7D4-B86B60542F93}" destId="{8E04A7C5-EE49-4817-B735-8E5AD9365630}" srcOrd="0" destOrd="0" presId="urn:microsoft.com/office/officeart/2005/8/layout/radial2"/>
    <dgm:cxn modelId="{54ED75AA-73F4-4A55-B37B-C44D90430427}" type="presOf" srcId="{B39A4ECD-8955-491D-AFA0-6E74718FCDE2}" destId="{CF8E8279-3866-4D5A-B975-2F87FA03858B}" srcOrd="0" destOrd="0" presId="urn:microsoft.com/office/officeart/2005/8/layout/radial2"/>
    <dgm:cxn modelId="{0B5C47F6-F6D9-4F38-AD9F-8253C0790CB1}" type="presOf" srcId="{3C822B05-0C90-4150-8A8D-79E83EBB57CB}" destId="{EC682ED5-39CA-4705-BFD8-E9C7FD6AFB4F}" srcOrd="0" destOrd="0" presId="urn:microsoft.com/office/officeart/2005/8/layout/radial2"/>
    <dgm:cxn modelId="{C349FD3B-1DB9-4819-A37E-336E037D046B}" type="presParOf" srcId="{CF8E8279-3866-4D5A-B975-2F87FA03858B}" destId="{0ACF1E70-A487-43D7-9803-8E643C840D00}" srcOrd="0" destOrd="0" presId="urn:microsoft.com/office/officeart/2005/8/layout/radial2"/>
    <dgm:cxn modelId="{D6EA083E-5DF2-46D4-81CD-A342AB112BAF}" type="presParOf" srcId="{0ACF1E70-A487-43D7-9803-8E643C840D00}" destId="{F00184F7-6289-4E56-AFB4-172C10BCA688}" srcOrd="0" destOrd="0" presId="urn:microsoft.com/office/officeart/2005/8/layout/radial2"/>
    <dgm:cxn modelId="{B8EBBBEE-A0AE-4650-B77A-53EEEC80C8BF}" type="presParOf" srcId="{F00184F7-6289-4E56-AFB4-172C10BCA688}" destId="{15B1F66F-A473-47A4-A140-18FE6B8AFCFC}" srcOrd="0" destOrd="0" presId="urn:microsoft.com/office/officeart/2005/8/layout/radial2"/>
    <dgm:cxn modelId="{B2B5C58C-B89A-4B2D-82EA-565B3BBA8EC9}" type="presParOf" srcId="{F00184F7-6289-4E56-AFB4-172C10BCA688}" destId="{9E2D5CFF-16D9-4242-9615-A07174F7BD70}" srcOrd="1" destOrd="0" presId="urn:microsoft.com/office/officeart/2005/8/layout/radial2"/>
    <dgm:cxn modelId="{953A7BA1-D226-44FD-A638-FBBF925E373A}" type="presParOf" srcId="{0ACF1E70-A487-43D7-9803-8E643C840D00}" destId="{EC682ED5-39CA-4705-BFD8-E9C7FD6AFB4F}" srcOrd="1" destOrd="0" presId="urn:microsoft.com/office/officeart/2005/8/layout/radial2"/>
    <dgm:cxn modelId="{D70FE447-3F69-44F4-B21C-18FD4FC7F00E}" type="presParOf" srcId="{0ACF1E70-A487-43D7-9803-8E643C840D00}" destId="{A7BF705D-CC71-4178-A2C1-48F2D60AD059}" srcOrd="2" destOrd="0" presId="urn:microsoft.com/office/officeart/2005/8/layout/radial2"/>
    <dgm:cxn modelId="{4B6786ED-9854-4203-930F-8B1B472D1CF0}" type="presParOf" srcId="{A7BF705D-CC71-4178-A2C1-48F2D60AD059}" destId="{1BF295FF-250F-418D-A82C-6E0156F5C674}" srcOrd="0" destOrd="0" presId="urn:microsoft.com/office/officeart/2005/8/layout/radial2"/>
    <dgm:cxn modelId="{CF0A4141-72C6-46F6-B5EC-AE4EF0680C80}" type="presParOf" srcId="{A7BF705D-CC71-4178-A2C1-48F2D60AD059}" destId="{2FD5F9ED-1A09-4342-82BE-5C8CFC71A355}" srcOrd="1" destOrd="0" presId="urn:microsoft.com/office/officeart/2005/8/layout/radial2"/>
    <dgm:cxn modelId="{C1493F56-A49B-4A9A-914C-B762EE287513}" type="presParOf" srcId="{0ACF1E70-A487-43D7-9803-8E643C840D00}" destId="{2045EAF1-2624-4D4F-92EA-58816F3E971A}" srcOrd="3" destOrd="0" presId="urn:microsoft.com/office/officeart/2005/8/layout/radial2"/>
    <dgm:cxn modelId="{CE8DA615-94DD-47A5-9694-B206032F3476}" type="presParOf" srcId="{0ACF1E70-A487-43D7-9803-8E643C840D00}" destId="{0EB6556E-6FA8-4E19-9A09-AF6223871946}" srcOrd="4" destOrd="0" presId="urn:microsoft.com/office/officeart/2005/8/layout/radial2"/>
    <dgm:cxn modelId="{7C8F55B1-6A87-4A08-B01D-CB1E78F938DF}" type="presParOf" srcId="{0EB6556E-6FA8-4E19-9A09-AF6223871946}" destId="{1FACBD73-A4E5-41C3-BDF8-AF472B2366DA}" srcOrd="0" destOrd="0" presId="urn:microsoft.com/office/officeart/2005/8/layout/radial2"/>
    <dgm:cxn modelId="{E30FC23D-F1A9-4851-A7D6-0B91A386A2DC}" type="presParOf" srcId="{0EB6556E-6FA8-4E19-9A09-AF6223871946}" destId="{9267686B-C7C9-48B3-9400-FA35A4090905}" srcOrd="1" destOrd="0" presId="urn:microsoft.com/office/officeart/2005/8/layout/radial2"/>
    <dgm:cxn modelId="{3BD47AC5-65BF-4D35-B158-85A08ABD2044}" type="presParOf" srcId="{0ACF1E70-A487-43D7-9803-8E643C840D00}" destId="{222B5BB9-DB8F-4A8D-8CBC-0FBCC94C9793}" srcOrd="5" destOrd="0" presId="urn:microsoft.com/office/officeart/2005/8/layout/radial2"/>
    <dgm:cxn modelId="{C7F743FC-076D-4075-9FC6-505E3AC5E743}" type="presParOf" srcId="{0ACF1E70-A487-43D7-9803-8E643C840D00}" destId="{E55508FD-30B2-4FE8-B45D-C53D3CB23769}" srcOrd="6" destOrd="0" presId="urn:microsoft.com/office/officeart/2005/8/layout/radial2"/>
    <dgm:cxn modelId="{77A3431A-0F99-4887-92A0-F9D3D44ADF67}" type="presParOf" srcId="{E55508FD-30B2-4FE8-B45D-C53D3CB23769}" destId="{8E04A7C5-EE49-4817-B735-8E5AD9365630}" srcOrd="0" destOrd="0" presId="urn:microsoft.com/office/officeart/2005/8/layout/radial2"/>
    <dgm:cxn modelId="{AC9830EB-334F-4DEA-907E-1A2C9CE9B46C}" type="presParOf" srcId="{E55508FD-30B2-4FE8-B45D-C53D3CB23769}" destId="{CD4AB9BE-E7F1-4346-A6F4-C99D3A61E67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5F40C0-99C1-4902-8BA8-8C481995BC7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FFC6D42-F77B-428B-BF37-1BD2005CF50B}">
      <dgm:prSet phldrT="[文字]" custT="1"/>
      <dgm:spPr>
        <a:solidFill>
          <a:srgbClr val="1F4E79"/>
        </a:solidFill>
        <a:ln>
          <a:solidFill>
            <a:srgbClr val="1F4E79"/>
          </a:solidFill>
        </a:ln>
      </dgm:spPr>
      <dgm:t>
        <a:bodyPr/>
        <a:lstStyle/>
        <a:p>
          <a:r>
            <a:rPr lang="zh-TW" altLang="en-US" sz="1800" b="1" dirty="0" smtClean="0">
              <a:latin typeface="+mn-ea"/>
              <a:ea typeface="+mn-ea"/>
            </a:rPr>
            <a:t>廠商</a:t>
          </a:r>
          <a:endParaRPr lang="zh-TW" altLang="en-US" sz="1800" b="1" dirty="0">
            <a:latin typeface="+mn-ea"/>
            <a:ea typeface="+mn-ea"/>
          </a:endParaRPr>
        </a:p>
      </dgm:t>
    </dgm:pt>
    <dgm:pt modelId="{34848988-55F2-4BC1-8123-D49946353820}" type="parTrans" cxnId="{077FF172-B18E-4155-B454-49C4E2488658}">
      <dgm:prSet/>
      <dgm:spPr/>
      <dgm:t>
        <a:bodyPr/>
        <a:lstStyle/>
        <a:p>
          <a:endParaRPr lang="zh-TW" altLang="en-US"/>
        </a:p>
      </dgm:t>
    </dgm:pt>
    <dgm:pt modelId="{8AD02F2F-9FE6-483F-997D-381D6E9EDFE3}" type="sibTrans" cxnId="{077FF172-B18E-4155-B454-49C4E2488658}">
      <dgm:prSet/>
      <dgm:spPr/>
      <dgm:t>
        <a:bodyPr/>
        <a:lstStyle/>
        <a:p>
          <a:endParaRPr lang="zh-TW" altLang="en-US"/>
        </a:p>
      </dgm:t>
    </dgm:pt>
    <dgm:pt modelId="{DB4EA5A1-40D3-4847-B3EB-3E214227FB95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zh-TW" altLang="en-US" sz="1600" dirty="0" smtClean="0"/>
            <a:t>每組合</a:t>
          </a:r>
          <a:r>
            <a:rPr lang="en-US" altLang="zh-TW" sz="1600" dirty="0" smtClean="0"/>
            <a:t>36PCS</a:t>
          </a:r>
          <a:r>
            <a:rPr lang="zh-TW" altLang="en-US" sz="1600" dirty="0" smtClean="0"/>
            <a:t>樣品</a:t>
          </a:r>
          <a:endParaRPr lang="zh-TW" altLang="en-US" sz="1600" dirty="0"/>
        </a:p>
      </dgm:t>
    </dgm:pt>
    <dgm:pt modelId="{6D127B46-0388-471F-AA74-B2F7E0EA7B5E}" type="parTrans" cxnId="{B584AFC6-7118-4661-86C0-45725685AC50}">
      <dgm:prSet/>
      <dgm:spPr/>
      <dgm:t>
        <a:bodyPr/>
        <a:lstStyle/>
        <a:p>
          <a:endParaRPr lang="zh-TW" altLang="en-US"/>
        </a:p>
      </dgm:t>
    </dgm:pt>
    <dgm:pt modelId="{EDFE549C-35A7-4CFA-9C23-A186D2641C80}" type="sibTrans" cxnId="{B584AFC6-7118-4661-86C0-45725685AC50}">
      <dgm:prSet/>
      <dgm:spPr/>
      <dgm:t>
        <a:bodyPr/>
        <a:lstStyle/>
        <a:p>
          <a:endParaRPr lang="zh-TW" altLang="en-US"/>
        </a:p>
      </dgm:t>
    </dgm:pt>
    <dgm:pt modelId="{5357CD2B-14D7-492C-A168-1AFCDE5DBCB9}">
      <dgm:prSet phldrT="[文字]" custT="1"/>
      <dgm:spPr>
        <a:solidFill>
          <a:srgbClr val="1F4E79"/>
        </a:solidFill>
        <a:ln>
          <a:solidFill>
            <a:srgbClr val="1F4E79"/>
          </a:solidFill>
        </a:ln>
      </dgm:spPr>
      <dgm:t>
        <a:bodyPr/>
        <a:lstStyle/>
        <a:p>
          <a:r>
            <a:rPr lang="en-US" altLang="zh-TW" sz="1800" b="1" dirty="0" smtClean="0">
              <a:latin typeface="+mn-ea"/>
              <a:ea typeface="+mn-ea"/>
            </a:rPr>
            <a:t>IQC</a:t>
          </a:r>
          <a:endParaRPr lang="zh-TW" altLang="en-US" sz="1800" b="1" dirty="0">
            <a:latin typeface="+mn-ea"/>
            <a:ea typeface="+mn-ea"/>
          </a:endParaRPr>
        </a:p>
      </dgm:t>
    </dgm:pt>
    <dgm:pt modelId="{01D83648-FB56-430C-8827-0415FA3B5297}" type="parTrans" cxnId="{06CF9DBA-4660-45E8-823A-01AE2375A6E5}">
      <dgm:prSet/>
      <dgm:spPr/>
      <dgm:t>
        <a:bodyPr/>
        <a:lstStyle/>
        <a:p>
          <a:endParaRPr lang="zh-TW" altLang="en-US"/>
        </a:p>
      </dgm:t>
    </dgm:pt>
    <dgm:pt modelId="{239364A9-2F62-4DB0-949B-B96032A45FD5}" type="sibTrans" cxnId="{06CF9DBA-4660-45E8-823A-01AE2375A6E5}">
      <dgm:prSet/>
      <dgm:spPr/>
      <dgm:t>
        <a:bodyPr/>
        <a:lstStyle/>
        <a:p>
          <a:endParaRPr lang="zh-TW" altLang="en-US"/>
        </a:p>
      </dgm:t>
    </dgm:pt>
    <dgm:pt modelId="{7668200B-57BA-4DEA-9921-4EF22CE207A1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zh-TW" altLang="en-US" sz="1600" dirty="0" smtClean="0"/>
            <a:t>尺寸、外觀檢驗</a:t>
          </a:r>
          <a:endParaRPr lang="zh-TW" altLang="en-US" sz="1600" dirty="0"/>
        </a:p>
      </dgm:t>
    </dgm:pt>
    <dgm:pt modelId="{EF06DF6C-C4C2-4663-AAAC-BEDFFD30D8DB}" type="parTrans" cxnId="{065CD15F-E85C-4BCF-9970-A169F66E137A}">
      <dgm:prSet/>
      <dgm:spPr/>
      <dgm:t>
        <a:bodyPr/>
        <a:lstStyle/>
        <a:p>
          <a:endParaRPr lang="zh-TW" altLang="en-US"/>
        </a:p>
      </dgm:t>
    </dgm:pt>
    <dgm:pt modelId="{20472C75-0275-485A-8A80-29DC267D773D}" type="sibTrans" cxnId="{065CD15F-E85C-4BCF-9970-A169F66E137A}">
      <dgm:prSet/>
      <dgm:spPr/>
      <dgm:t>
        <a:bodyPr/>
        <a:lstStyle/>
        <a:p>
          <a:endParaRPr lang="zh-TW" altLang="en-US"/>
        </a:p>
      </dgm:t>
    </dgm:pt>
    <dgm:pt modelId="{9AB3356D-C530-4B84-9EAE-EB143114F497}">
      <dgm:prSet phldrT="[文字]" custT="1"/>
      <dgm:spPr>
        <a:solidFill>
          <a:srgbClr val="1F4E79"/>
        </a:solidFill>
        <a:ln>
          <a:solidFill>
            <a:srgbClr val="1F4E79"/>
          </a:solidFill>
        </a:ln>
      </dgm:spPr>
      <dgm:t>
        <a:bodyPr/>
        <a:lstStyle/>
        <a:p>
          <a:r>
            <a:rPr lang="en-US" altLang="zh-TW" sz="1800" dirty="0" smtClean="0"/>
            <a:t>DQE</a:t>
          </a:r>
          <a:endParaRPr lang="zh-TW" altLang="en-US" sz="1800" dirty="0"/>
        </a:p>
      </dgm:t>
    </dgm:pt>
    <dgm:pt modelId="{A750DDD3-DD94-4572-A315-E22FBB8E0A02}" type="parTrans" cxnId="{2BC7657C-8085-4FC3-B4F0-4FA4B55CA1BC}">
      <dgm:prSet/>
      <dgm:spPr/>
      <dgm:t>
        <a:bodyPr/>
        <a:lstStyle/>
        <a:p>
          <a:endParaRPr lang="zh-TW" altLang="en-US"/>
        </a:p>
      </dgm:t>
    </dgm:pt>
    <dgm:pt modelId="{1783881B-0F81-4E6E-B56A-AADC3924A469}" type="sibTrans" cxnId="{2BC7657C-8085-4FC3-B4F0-4FA4B55CA1BC}">
      <dgm:prSet/>
      <dgm:spPr/>
      <dgm:t>
        <a:bodyPr/>
        <a:lstStyle/>
        <a:p>
          <a:endParaRPr lang="zh-TW" altLang="en-US"/>
        </a:p>
      </dgm:t>
    </dgm:pt>
    <dgm:pt modelId="{0E804204-243B-4C13-BE24-CBC33AB1B0CC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zh-TW" altLang="en-US" sz="1600" dirty="0" smtClean="0"/>
            <a:t>鉚合參數選定</a:t>
          </a:r>
          <a:endParaRPr lang="zh-TW" altLang="en-US" sz="1600" dirty="0"/>
        </a:p>
      </dgm:t>
    </dgm:pt>
    <dgm:pt modelId="{51A0A679-D1C5-4075-92E9-4861CF32589F}" type="parTrans" cxnId="{720E90DA-5566-4FCA-9CA8-38BDC7AFAB11}">
      <dgm:prSet/>
      <dgm:spPr/>
      <dgm:t>
        <a:bodyPr/>
        <a:lstStyle/>
        <a:p>
          <a:endParaRPr lang="zh-TW" altLang="en-US"/>
        </a:p>
      </dgm:t>
    </dgm:pt>
    <dgm:pt modelId="{4B3868CC-5374-4E4C-834D-F8BA85A1EC9F}" type="sibTrans" cxnId="{720E90DA-5566-4FCA-9CA8-38BDC7AFAB11}">
      <dgm:prSet/>
      <dgm:spPr/>
      <dgm:t>
        <a:bodyPr/>
        <a:lstStyle/>
        <a:p>
          <a:endParaRPr lang="zh-TW" altLang="en-US"/>
        </a:p>
      </dgm:t>
    </dgm:pt>
    <dgm:pt modelId="{2D98BCBB-243E-4C6E-B9D1-DDDD5B6FA144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zh-TW" altLang="en-US" sz="1600" dirty="0" smtClean="0"/>
            <a:t>尺寸過盈測試</a:t>
          </a:r>
          <a:endParaRPr lang="zh-TW" altLang="en-US" sz="1600" dirty="0"/>
        </a:p>
      </dgm:t>
    </dgm:pt>
    <dgm:pt modelId="{CD80E56D-5C60-4F8D-B8A6-BD1C008F3269}" type="parTrans" cxnId="{415FBBA4-3615-4F1D-B637-E88D16A1BB00}">
      <dgm:prSet/>
      <dgm:spPr/>
      <dgm:t>
        <a:bodyPr/>
        <a:lstStyle/>
        <a:p>
          <a:endParaRPr lang="zh-TW" altLang="en-US"/>
        </a:p>
      </dgm:t>
    </dgm:pt>
    <dgm:pt modelId="{C259D5EE-D8F2-46A7-8EAD-B723DDC8CECE}" type="sibTrans" cxnId="{415FBBA4-3615-4F1D-B637-E88D16A1BB00}">
      <dgm:prSet/>
      <dgm:spPr/>
      <dgm:t>
        <a:bodyPr/>
        <a:lstStyle/>
        <a:p>
          <a:endParaRPr lang="zh-TW" altLang="en-US"/>
        </a:p>
      </dgm:t>
    </dgm:pt>
    <dgm:pt modelId="{3A70FA7D-DFAF-4AD3-B8A9-B029510E1643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en-US" altLang="zh-TW" sz="1600" dirty="0" smtClean="0"/>
            <a:t>FAI</a:t>
          </a:r>
          <a:r>
            <a:rPr lang="zh-TW" altLang="en-US" sz="1600" dirty="0" smtClean="0"/>
            <a:t>規格尺寸書</a:t>
          </a:r>
          <a:endParaRPr lang="zh-TW" altLang="en-US" sz="1600" dirty="0"/>
        </a:p>
      </dgm:t>
    </dgm:pt>
    <dgm:pt modelId="{A7F85368-114D-4A16-88F2-E7A2CE7E8401}" type="parTrans" cxnId="{5B0544E4-5B65-4271-995A-D6963E15FEC5}">
      <dgm:prSet/>
      <dgm:spPr/>
      <dgm:t>
        <a:bodyPr/>
        <a:lstStyle/>
        <a:p>
          <a:endParaRPr lang="zh-TW" altLang="en-US"/>
        </a:p>
      </dgm:t>
    </dgm:pt>
    <dgm:pt modelId="{1560E893-F403-4358-BA11-36D2FAEFB9F9}" type="sibTrans" cxnId="{5B0544E4-5B65-4271-995A-D6963E15FEC5}">
      <dgm:prSet/>
      <dgm:spPr/>
      <dgm:t>
        <a:bodyPr/>
        <a:lstStyle/>
        <a:p>
          <a:endParaRPr lang="zh-TW" altLang="en-US"/>
        </a:p>
      </dgm:t>
    </dgm:pt>
    <dgm:pt modelId="{F8E5C20A-0904-4032-9BFF-017506684FE5}">
      <dgm:prSet phldrT="[文字]" custT="1"/>
      <dgm:spPr>
        <a:ln>
          <a:solidFill>
            <a:srgbClr val="1F4E79"/>
          </a:solidFill>
        </a:ln>
      </dgm:spPr>
      <dgm:t>
        <a:bodyPr/>
        <a:lstStyle/>
        <a:p>
          <a:r>
            <a:rPr lang="zh-TW" altLang="en-US" sz="1600" dirty="0" smtClean="0"/>
            <a:t>採全檢制</a:t>
          </a:r>
          <a:endParaRPr lang="zh-TW" altLang="en-US" sz="1600" dirty="0"/>
        </a:p>
      </dgm:t>
    </dgm:pt>
    <dgm:pt modelId="{AE882E3C-83FC-4BA8-B3A3-9B990199D769}" type="parTrans" cxnId="{2C9083FB-2D1D-4691-AA35-FC451DF06AF6}">
      <dgm:prSet/>
      <dgm:spPr/>
      <dgm:t>
        <a:bodyPr/>
        <a:lstStyle/>
        <a:p>
          <a:endParaRPr lang="zh-TW" altLang="en-US"/>
        </a:p>
      </dgm:t>
    </dgm:pt>
    <dgm:pt modelId="{C71FE557-01AE-47FC-B2A5-00F5593CB70A}" type="sibTrans" cxnId="{2C9083FB-2D1D-4691-AA35-FC451DF06AF6}">
      <dgm:prSet/>
      <dgm:spPr/>
      <dgm:t>
        <a:bodyPr/>
        <a:lstStyle/>
        <a:p>
          <a:endParaRPr lang="zh-TW" altLang="en-US"/>
        </a:p>
      </dgm:t>
    </dgm:pt>
    <dgm:pt modelId="{614701E2-248E-41D1-9E32-0DE9AAE2E0B1}" type="pres">
      <dgm:prSet presAssocID="{CE5F40C0-99C1-4902-8BA8-8C481995BC7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B972069-E16D-460E-86EB-9F31704DC753}" type="pres">
      <dgm:prSet presAssocID="{9FFC6D42-F77B-428B-BF37-1BD2005CF50B}" presName="composite" presStyleCnt="0"/>
      <dgm:spPr/>
    </dgm:pt>
    <dgm:pt modelId="{85E48739-52D4-41B3-8C83-842BE6688912}" type="pres">
      <dgm:prSet presAssocID="{9FFC6D42-F77B-428B-BF37-1BD2005CF50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ED785A-541D-4C59-A376-670E0841F298}" type="pres">
      <dgm:prSet presAssocID="{9FFC6D42-F77B-428B-BF37-1BD2005CF50B}" presName="descendantText" presStyleLbl="alignAcc1" presStyleIdx="0" presStyleCnt="3" custLinFactNeighborX="1127" custLinFactNeighborY="-326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6CB889-C100-4379-8DBA-CCCABD95C262}" type="pres">
      <dgm:prSet presAssocID="{8AD02F2F-9FE6-483F-997D-381D6E9EDFE3}" presName="sp" presStyleCnt="0"/>
      <dgm:spPr/>
    </dgm:pt>
    <dgm:pt modelId="{16F94BC0-2D56-40E0-86E7-7B0456FA3AC8}" type="pres">
      <dgm:prSet presAssocID="{5357CD2B-14D7-492C-A168-1AFCDE5DBCB9}" presName="composite" presStyleCnt="0"/>
      <dgm:spPr/>
    </dgm:pt>
    <dgm:pt modelId="{9FB75166-1802-4C32-A5D1-D7F9E79CD3C0}" type="pres">
      <dgm:prSet presAssocID="{5357CD2B-14D7-492C-A168-1AFCDE5DBCB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E26D27-6C8E-491C-80ED-B7491C163167}" type="pres">
      <dgm:prSet presAssocID="{5357CD2B-14D7-492C-A168-1AFCDE5DBCB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691686-DDAE-4CF3-9470-E95B6F68289D}" type="pres">
      <dgm:prSet presAssocID="{239364A9-2F62-4DB0-949B-B96032A45FD5}" presName="sp" presStyleCnt="0"/>
      <dgm:spPr/>
    </dgm:pt>
    <dgm:pt modelId="{901F2EBE-A04A-47F1-8C8B-1F94EA15BA00}" type="pres">
      <dgm:prSet presAssocID="{9AB3356D-C530-4B84-9EAE-EB143114F497}" presName="composite" presStyleCnt="0"/>
      <dgm:spPr/>
    </dgm:pt>
    <dgm:pt modelId="{2D2B1F1A-791F-4E32-90F9-71AD10784BBF}" type="pres">
      <dgm:prSet presAssocID="{9AB3356D-C530-4B84-9EAE-EB143114F4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C66A0C-21BC-4B73-B69D-1F39A05E169E}" type="pres">
      <dgm:prSet presAssocID="{9AB3356D-C530-4B84-9EAE-EB143114F497}" presName="descendantText" presStyleLbl="alignAcc1" presStyleIdx="2" presStyleCnt="3" custLinFactNeighborY="14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84AFC6-7118-4661-86C0-45725685AC50}" srcId="{9FFC6D42-F77B-428B-BF37-1BD2005CF50B}" destId="{DB4EA5A1-40D3-4847-B3EB-3E214227FB95}" srcOrd="0" destOrd="0" parTransId="{6D127B46-0388-471F-AA74-B2F7E0EA7B5E}" sibTransId="{EDFE549C-35A7-4CFA-9C23-A186D2641C80}"/>
    <dgm:cxn modelId="{CD5D0045-2AD8-4837-A6F5-6B573E67370F}" type="presOf" srcId="{5357CD2B-14D7-492C-A168-1AFCDE5DBCB9}" destId="{9FB75166-1802-4C32-A5D1-D7F9E79CD3C0}" srcOrd="0" destOrd="0" presId="urn:microsoft.com/office/officeart/2005/8/layout/chevron2"/>
    <dgm:cxn modelId="{C95B9785-C838-4CE2-8D01-CA915F1B6A24}" type="presOf" srcId="{DB4EA5A1-40D3-4847-B3EB-3E214227FB95}" destId="{72ED785A-541D-4C59-A376-670E0841F298}" srcOrd="0" destOrd="0" presId="urn:microsoft.com/office/officeart/2005/8/layout/chevron2"/>
    <dgm:cxn modelId="{06CF9DBA-4660-45E8-823A-01AE2375A6E5}" srcId="{CE5F40C0-99C1-4902-8BA8-8C481995BC7A}" destId="{5357CD2B-14D7-492C-A168-1AFCDE5DBCB9}" srcOrd="1" destOrd="0" parTransId="{01D83648-FB56-430C-8827-0415FA3B5297}" sibTransId="{239364A9-2F62-4DB0-949B-B96032A45FD5}"/>
    <dgm:cxn modelId="{C2A6FC48-96CB-4020-A209-CB1A18B074A8}" type="presOf" srcId="{CE5F40C0-99C1-4902-8BA8-8C481995BC7A}" destId="{614701E2-248E-41D1-9E32-0DE9AAE2E0B1}" srcOrd="0" destOrd="0" presId="urn:microsoft.com/office/officeart/2005/8/layout/chevron2"/>
    <dgm:cxn modelId="{9665A56D-4CA9-4A60-860B-DD2132FDF696}" type="presOf" srcId="{F8E5C20A-0904-4032-9BFF-017506684FE5}" destId="{61E26D27-6C8E-491C-80ED-B7491C163167}" srcOrd="0" destOrd="1" presId="urn:microsoft.com/office/officeart/2005/8/layout/chevron2"/>
    <dgm:cxn modelId="{36A4B294-B644-4D28-A75B-893E43C924CB}" type="presOf" srcId="{9FFC6D42-F77B-428B-BF37-1BD2005CF50B}" destId="{85E48739-52D4-41B3-8C83-842BE6688912}" srcOrd="0" destOrd="0" presId="urn:microsoft.com/office/officeart/2005/8/layout/chevron2"/>
    <dgm:cxn modelId="{DC6A6D9A-1D79-416A-B6F6-375F6ACAFB8E}" type="presOf" srcId="{0E804204-243B-4C13-BE24-CBC33AB1B0CC}" destId="{EDC66A0C-21BC-4B73-B69D-1F39A05E169E}" srcOrd="0" destOrd="0" presId="urn:microsoft.com/office/officeart/2005/8/layout/chevron2"/>
    <dgm:cxn modelId="{720E90DA-5566-4FCA-9CA8-38BDC7AFAB11}" srcId="{9AB3356D-C530-4B84-9EAE-EB143114F497}" destId="{0E804204-243B-4C13-BE24-CBC33AB1B0CC}" srcOrd="0" destOrd="0" parTransId="{51A0A679-D1C5-4075-92E9-4861CF32589F}" sibTransId="{4B3868CC-5374-4E4C-834D-F8BA85A1EC9F}"/>
    <dgm:cxn modelId="{FDBFFBC0-1A08-4672-9BE2-4CFEC10725CA}" type="presOf" srcId="{9AB3356D-C530-4B84-9EAE-EB143114F497}" destId="{2D2B1F1A-791F-4E32-90F9-71AD10784BBF}" srcOrd="0" destOrd="0" presId="urn:microsoft.com/office/officeart/2005/8/layout/chevron2"/>
    <dgm:cxn modelId="{683B897B-8D1A-4295-A14A-44B7D186B239}" type="presOf" srcId="{2D98BCBB-243E-4C6E-B9D1-DDDD5B6FA144}" destId="{EDC66A0C-21BC-4B73-B69D-1F39A05E169E}" srcOrd="0" destOrd="1" presId="urn:microsoft.com/office/officeart/2005/8/layout/chevron2"/>
    <dgm:cxn modelId="{5B0544E4-5B65-4271-995A-D6963E15FEC5}" srcId="{9FFC6D42-F77B-428B-BF37-1BD2005CF50B}" destId="{3A70FA7D-DFAF-4AD3-B8A9-B029510E1643}" srcOrd="1" destOrd="0" parTransId="{A7F85368-114D-4A16-88F2-E7A2CE7E8401}" sibTransId="{1560E893-F403-4358-BA11-36D2FAEFB9F9}"/>
    <dgm:cxn modelId="{2BC7657C-8085-4FC3-B4F0-4FA4B55CA1BC}" srcId="{CE5F40C0-99C1-4902-8BA8-8C481995BC7A}" destId="{9AB3356D-C530-4B84-9EAE-EB143114F497}" srcOrd="2" destOrd="0" parTransId="{A750DDD3-DD94-4572-A315-E22FBB8E0A02}" sibTransId="{1783881B-0F81-4E6E-B56A-AADC3924A469}"/>
    <dgm:cxn modelId="{71FDEA09-7C87-4E51-8E3B-AEC2387058D2}" type="presOf" srcId="{7668200B-57BA-4DEA-9921-4EF22CE207A1}" destId="{61E26D27-6C8E-491C-80ED-B7491C163167}" srcOrd="0" destOrd="0" presId="urn:microsoft.com/office/officeart/2005/8/layout/chevron2"/>
    <dgm:cxn modelId="{415FBBA4-3615-4F1D-B637-E88D16A1BB00}" srcId="{9AB3356D-C530-4B84-9EAE-EB143114F497}" destId="{2D98BCBB-243E-4C6E-B9D1-DDDD5B6FA144}" srcOrd="1" destOrd="0" parTransId="{CD80E56D-5C60-4F8D-B8A6-BD1C008F3269}" sibTransId="{C259D5EE-D8F2-46A7-8EAD-B723DDC8CECE}"/>
    <dgm:cxn modelId="{C659D25E-D94F-4DA8-9896-E012E8D19C97}" type="presOf" srcId="{3A70FA7D-DFAF-4AD3-B8A9-B029510E1643}" destId="{72ED785A-541D-4C59-A376-670E0841F298}" srcOrd="0" destOrd="1" presId="urn:microsoft.com/office/officeart/2005/8/layout/chevron2"/>
    <dgm:cxn modelId="{065CD15F-E85C-4BCF-9970-A169F66E137A}" srcId="{5357CD2B-14D7-492C-A168-1AFCDE5DBCB9}" destId="{7668200B-57BA-4DEA-9921-4EF22CE207A1}" srcOrd="0" destOrd="0" parTransId="{EF06DF6C-C4C2-4663-AAAC-BEDFFD30D8DB}" sibTransId="{20472C75-0275-485A-8A80-29DC267D773D}"/>
    <dgm:cxn modelId="{2C9083FB-2D1D-4691-AA35-FC451DF06AF6}" srcId="{5357CD2B-14D7-492C-A168-1AFCDE5DBCB9}" destId="{F8E5C20A-0904-4032-9BFF-017506684FE5}" srcOrd="1" destOrd="0" parTransId="{AE882E3C-83FC-4BA8-B3A3-9B990199D769}" sibTransId="{C71FE557-01AE-47FC-B2A5-00F5593CB70A}"/>
    <dgm:cxn modelId="{077FF172-B18E-4155-B454-49C4E2488658}" srcId="{CE5F40C0-99C1-4902-8BA8-8C481995BC7A}" destId="{9FFC6D42-F77B-428B-BF37-1BD2005CF50B}" srcOrd="0" destOrd="0" parTransId="{34848988-55F2-4BC1-8123-D49946353820}" sibTransId="{8AD02F2F-9FE6-483F-997D-381D6E9EDFE3}"/>
    <dgm:cxn modelId="{96F5B4D7-2145-461D-954F-77D90A1C0371}" type="presParOf" srcId="{614701E2-248E-41D1-9E32-0DE9AAE2E0B1}" destId="{8B972069-E16D-460E-86EB-9F31704DC753}" srcOrd="0" destOrd="0" presId="urn:microsoft.com/office/officeart/2005/8/layout/chevron2"/>
    <dgm:cxn modelId="{5AB2EFE0-ACBB-48A2-B596-BD41C561CF32}" type="presParOf" srcId="{8B972069-E16D-460E-86EB-9F31704DC753}" destId="{85E48739-52D4-41B3-8C83-842BE6688912}" srcOrd="0" destOrd="0" presId="urn:microsoft.com/office/officeart/2005/8/layout/chevron2"/>
    <dgm:cxn modelId="{02299323-B230-45D4-8BCB-8601C4E45952}" type="presParOf" srcId="{8B972069-E16D-460E-86EB-9F31704DC753}" destId="{72ED785A-541D-4C59-A376-670E0841F298}" srcOrd="1" destOrd="0" presId="urn:microsoft.com/office/officeart/2005/8/layout/chevron2"/>
    <dgm:cxn modelId="{CC2BC325-F62A-4F8E-9143-4DCB6540CE59}" type="presParOf" srcId="{614701E2-248E-41D1-9E32-0DE9AAE2E0B1}" destId="{B26CB889-C100-4379-8DBA-CCCABD95C262}" srcOrd="1" destOrd="0" presId="urn:microsoft.com/office/officeart/2005/8/layout/chevron2"/>
    <dgm:cxn modelId="{853C0D95-1E70-4217-A3E7-708E77670766}" type="presParOf" srcId="{614701E2-248E-41D1-9E32-0DE9AAE2E0B1}" destId="{16F94BC0-2D56-40E0-86E7-7B0456FA3AC8}" srcOrd="2" destOrd="0" presId="urn:microsoft.com/office/officeart/2005/8/layout/chevron2"/>
    <dgm:cxn modelId="{84FE99CA-A2D9-4627-9F79-EA13D43963D5}" type="presParOf" srcId="{16F94BC0-2D56-40E0-86E7-7B0456FA3AC8}" destId="{9FB75166-1802-4C32-A5D1-D7F9E79CD3C0}" srcOrd="0" destOrd="0" presId="urn:microsoft.com/office/officeart/2005/8/layout/chevron2"/>
    <dgm:cxn modelId="{04D2DBB1-1DA0-49F7-8EE2-FBF3AB6C7368}" type="presParOf" srcId="{16F94BC0-2D56-40E0-86E7-7B0456FA3AC8}" destId="{61E26D27-6C8E-491C-80ED-B7491C163167}" srcOrd="1" destOrd="0" presId="urn:microsoft.com/office/officeart/2005/8/layout/chevron2"/>
    <dgm:cxn modelId="{FD7CAF99-864D-4075-8415-A7DE3ADC6449}" type="presParOf" srcId="{614701E2-248E-41D1-9E32-0DE9AAE2E0B1}" destId="{62691686-DDAE-4CF3-9470-E95B6F68289D}" srcOrd="3" destOrd="0" presId="urn:microsoft.com/office/officeart/2005/8/layout/chevron2"/>
    <dgm:cxn modelId="{7C4AA800-654F-48DA-BC6A-A60F28673EB1}" type="presParOf" srcId="{614701E2-248E-41D1-9E32-0DE9AAE2E0B1}" destId="{901F2EBE-A04A-47F1-8C8B-1F94EA15BA00}" srcOrd="4" destOrd="0" presId="urn:microsoft.com/office/officeart/2005/8/layout/chevron2"/>
    <dgm:cxn modelId="{E670CE07-2DD9-46E6-B14C-17C252288647}" type="presParOf" srcId="{901F2EBE-A04A-47F1-8C8B-1F94EA15BA00}" destId="{2D2B1F1A-791F-4E32-90F9-71AD10784BBF}" srcOrd="0" destOrd="0" presId="urn:microsoft.com/office/officeart/2005/8/layout/chevron2"/>
    <dgm:cxn modelId="{9EB769F4-B974-43E6-939B-60CCBC0EE017}" type="presParOf" srcId="{901F2EBE-A04A-47F1-8C8B-1F94EA15BA00}" destId="{EDC66A0C-21BC-4B73-B69D-1F39A05E169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B5BB9-DB8F-4A8D-8CBC-0FBCC94C9793}">
      <dsp:nvSpPr>
        <dsp:cNvPr id="0" name=""/>
        <dsp:cNvSpPr/>
      </dsp:nvSpPr>
      <dsp:spPr>
        <a:xfrm rot="2111154">
          <a:off x="2682925" y="3466316"/>
          <a:ext cx="1319975" cy="53261"/>
        </a:xfrm>
        <a:custGeom>
          <a:avLst/>
          <a:gdLst/>
          <a:ahLst/>
          <a:cxnLst/>
          <a:rect l="0" t="0" r="0" b="0"/>
          <a:pathLst>
            <a:path>
              <a:moveTo>
                <a:pt x="0" y="26630"/>
              </a:moveTo>
              <a:lnTo>
                <a:pt x="1319975" y="26630"/>
              </a:lnTo>
            </a:path>
          </a:pathLst>
        </a:custGeom>
        <a:noFill/>
        <a:ln w="25400" cap="flat" cmpd="sng" algn="ctr">
          <a:solidFill>
            <a:srgbClr val="77BCC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5EAF1-2624-4D4F-92EA-58816F3E971A}">
      <dsp:nvSpPr>
        <dsp:cNvPr id="0" name=""/>
        <dsp:cNvSpPr/>
      </dsp:nvSpPr>
      <dsp:spPr>
        <a:xfrm rot="22149">
          <a:off x="2803501" y="2497685"/>
          <a:ext cx="1153023" cy="53261"/>
        </a:xfrm>
        <a:custGeom>
          <a:avLst/>
          <a:gdLst/>
          <a:ahLst/>
          <a:cxnLst/>
          <a:rect l="0" t="0" r="0" b="0"/>
          <a:pathLst>
            <a:path>
              <a:moveTo>
                <a:pt x="0" y="26630"/>
              </a:moveTo>
              <a:lnTo>
                <a:pt x="1153023" y="26630"/>
              </a:lnTo>
            </a:path>
          </a:pathLst>
        </a:custGeom>
        <a:noFill/>
        <a:ln w="25400" cap="flat" cmpd="sng" algn="ctr">
          <a:solidFill>
            <a:srgbClr val="77BCC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682ED5-39CA-4705-BFD8-E9C7FD6AFB4F}">
      <dsp:nvSpPr>
        <dsp:cNvPr id="0" name=""/>
        <dsp:cNvSpPr/>
      </dsp:nvSpPr>
      <dsp:spPr>
        <a:xfrm rot="19587628">
          <a:off x="2686464" y="1538327"/>
          <a:ext cx="1406034" cy="53261"/>
        </a:xfrm>
        <a:custGeom>
          <a:avLst/>
          <a:gdLst/>
          <a:ahLst/>
          <a:cxnLst/>
          <a:rect l="0" t="0" r="0" b="0"/>
          <a:pathLst>
            <a:path>
              <a:moveTo>
                <a:pt x="0" y="26630"/>
              </a:moveTo>
              <a:lnTo>
                <a:pt x="1406034" y="26630"/>
              </a:lnTo>
            </a:path>
          </a:pathLst>
        </a:custGeom>
        <a:noFill/>
        <a:ln w="25400" cap="flat" cmpd="sng" algn="ctr">
          <a:solidFill>
            <a:srgbClr val="77BCC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D5CFF-16D9-4242-9615-A07174F7BD70}">
      <dsp:nvSpPr>
        <dsp:cNvPr id="0" name=""/>
        <dsp:cNvSpPr/>
      </dsp:nvSpPr>
      <dsp:spPr>
        <a:xfrm>
          <a:off x="782811" y="1282255"/>
          <a:ext cx="2457927" cy="2457927"/>
        </a:xfrm>
        <a:prstGeom prst="ellipse">
          <a:avLst/>
        </a:prstGeom>
        <a:solidFill>
          <a:srgbClr val="1F4E7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F295FF-250F-418D-A82C-6E0156F5C674}">
      <dsp:nvSpPr>
        <dsp:cNvPr id="0" name=""/>
        <dsp:cNvSpPr/>
      </dsp:nvSpPr>
      <dsp:spPr>
        <a:xfrm>
          <a:off x="3840770" y="10788"/>
          <a:ext cx="1539317" cy="1489662"/>
        </a:xfrm>
        <a:prstGeom prst="ellipse">
          <a:avLst/>
        </a:prstGeom>
        <a:solidFill>
          <a:srgbClr val="A2D1D6"/>
        </a:solidFill>
        <a:ln w="762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500" kern="1200" dirty="0"/>
        </a:p>
      </dsp:txBody>
      <dsp:txXfrm>
        <a:off x="4066198" y="228944"/>
        <a:ext cx="1088461" cy="1053350"/>
      </dsp:txXfrm>
    </dsp:sp>
    <dsp:sp modelId="{2FD5F9ED-1A09-4342-82BE-5C8CFC71A355}">
      <dsp:nvSpPr>
        <dsp:cNvPr id="0" name=""/>
        <dsp:cNvSpPr/>
      </dsp:nvSpPr>
      <dsp:spPr>
        <a:xfrm>
          <a:off x="5417188" y="10788"/>
          <a:ext cx="2308976" cy="1489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/>
            <a:t>溢膠</a:t>
          </a:r>
          <a:r>
            <a:rPr lang="zh-TW" altLang="en-US" sz="2800" kern="1200" dirty="0" smtClean="0"/>
            <a:t> </a:t>
          </a:r>
          <a:r>
            <a:rPr lang="en-US" altLang="zh-TW" sz="1400" kern="1200" dirty="0" smtClean="0"/>
            <a:t>(11%)</a:t>
          </a:r>
          <a:endParaRPr lang="zh-TW" altLang="en-US" sz="1400" kern="1200" dirty="0"/>
        </a:p>
      </dsp:txBody>
      <dsp:txXfrm>
        <a:off x="5417188" y="10788"/>
        <a:ext cx="2308976" cy="1489662"/>
      </dsp:txXfrm>
    </dsp:sp>
    <dsp:sp modelId="{1FACBD73-A4E5-41C3-BDF8-AF472B2366DA}">
      <dsp:nvSpPr>
        <dsp:cNvPr id="0" name=""/>
        <dsp:cNvSpPr/>
      </dsp:nvSpPr>
      <dsp:spPr>
        <a:xfrm>
          <a:off x="3956497" y="1782448"/>
          <a:ext cx="1500833" cy="1500833"/>
        </a:xfrm>
        <a:prstGeom prst="ellipse">
          <a:avLst/>
        </a:prstGeom>
        <a:solidFill>
          <a:srgbClr val="A2D1D6"/>
        </a:solidFill>
        <a:ln w="762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500" kern="1200" dirty="0"/>
        </a:p>
      </dsp:txBody>
      <dsp:txXfrm>
        <a:off x="4176289" y="2002240"/>
        <a:ext cx="1061249" cy="1061249"/>
      </dsp:txXfrm>
    </dsp:sp>
    <dsp:sp modelId="{9267686B-C7C9-48B3-9400-FA35A4090905}">
      <dsp:nvSpPr>
        <dsp:cNvPr id="0" name=""/>
        <dsp:cNvSpPr/>
      </dsp:nvSpPr>
      <dsp:spPr>
        <a:xfrm>
          <a:off x="5542536" y="1782448"/>
          <a:ext cx="2251250" cy="1500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/>
            <a:t>斷差</a:t>
          </a:r>
          <a:r>
            <a:rPr lang="zh-TW" altLang="en-US" sz="2400" kern="1200" dirty="0" smtClean="0"/>
            <a:t> </a:t>
          </a:r>
          <a:r>
            <a:rPr lang="en-US" altLang="zh-TW" sz="1200" kern="1200" dirty="0" smtClean="0"/>
            <a:t>(11%)</a:t>
          </a:r>
          <a:endParaRPr lang="zh-TW" altLang="en-US" sz="1200" kern="1200" dirty="0"/>
        </a:p>
      </dsp:txBody>
      <dsp:txXfrm>
        <a:off x="5542536" y="1782448"/>
        <a:ext cx="2251250" cy="1500833"/>
      </dsp:txXfrm>
    </dsp:sp>
    <dsp:sp modelId="{8E04A7C5-EE49-4817-B735-8E5AD9365630}">
      <dsp:nvSpPr>
        <dsp:cNvPr id="0" name=""/>
        <dsp:cNvSpPr/>
      </dsp:nvSpPr>
      <dsp:spPr>
        <a:xfrm>
          <a:off x="3745201" y="3555250"/>
          <a:ext cx="1500833" cy="1500833"/>
        </a:xfrm>
        <a:prstGeom prst="ellipse">
          <a:avLst/>
        </a:prstGeom>
        <a:solidFill>
          <a:srgbClr val="A2D1D6"/>
        </a:solidFill>
        <a:ln w="762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500" kern="1200" dirty="0"/>
        </a:p>
      </dsp:txBody>
      <dsp:txXfrm>
        <a:off x="3964993" y="3775042"/>
        <a:ext cx="1061249" cy="1061249"/>
      </dsp:txXfrm>
    </dsp:sp>
    <dsp:sp modelId="{CD4AB9BE-E7F1-4346-A6F4-C99D3A61E67A}">
      <dsp:nvSpPr>
        <dsp:cNvPr id="0" name=""/>
        <dsp:cNvSpPr/>
      </dsp:nvSpPr>
      <dsp:spPr>
        <a:xfrm>
          <a:off x="5331240" y="3555250"/>
          <a:ext cx="2251250" cy="1500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縫隙不合 </a:t>
          </a:r>
          <a:r>
            <a:rPr lang="en-US" altLang="zh-TW" sz="12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(3</a:t>
          </a:r>
          <a:r>
            <a:rPr lang="en-US" altLang="zh-TW" sz="1200" kern="1200" dirty="0" smtClean="0"/>
            <a:t>%)</a:t>
          </a:r>
          <a:endParaRPr lang="zh-TW" altLang="en-US" sz="1200" kern="1200" dirty="0"/>
        </a:p>
      </dsp:txBody>
      <dsp:txXfrm>
        <a:off x="5331240" y="3555250"/>
        <a:ext cx="2251250" cy="1500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48739-52D4-41B3-8C83-842BE6688912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rgbClr val="1F4E79"/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+mn-ea"/>
              <a:ea typeface="+mn-ea"/>
            </a:rPr>
            <a:t>廠商</a:t>
          </a:r>
          <a:endParaRPr lang="zh-TW" altLang="en-US" sz="1800" b="1" kern="1200" dirty="0">
            <a:latin typeface="+mn-ea"/>
            <a:ea typeface="+mn-ea"/>
          </a:endParaRPr>
        </a:p>
      </dsp:txBody>
      <dsp:txXfrm rot="-5400000">
        <a:off x="1" y="520688"/>
        <a:ext cx="1039018" cy="445294"/>
      </dsp:txXfrm>
    </dsp:sp>
    <dsp:sp modelId="{72ED785A-541D-4C59-A376-670E0841F298}">
      <dsp:nvSpPr>
        <dsp:cNvPr id="0" name=""/>
        <dsp:cNvSpPr/>
      </dsp:nvSpPr>
      <dsp:spPr>
        <a:xfrm rot="5400000">
          <a:off x="3085107" y="-204608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每組合</a:t>
          </a:r>
          <a:r>
            <a:rPr lang="en-US" altLang="zh-TW" sz="1600" kern="1200" dirty="0" smtClean="0"/>
            <a:t>36PCS</a:t>
          </a:r>
          <a:r>
            <a:rPr lang="zh-TW" altLang="en-US" sz="1600" kern="1200" dirty="0" smtClean="0"/>
            <a:t>樣品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dirty="0" smtClean="0"/>
            <a:t>FAI</a:t>
          </a:r>
          <a:r>
            <a:rPr lang="zh-TW" altLang="en-US" sz="1600" kern="1200" dirty="0" smtClean="0"/>
            <a:t>規格尺寸書</a:t>
          </a:r>
          <a:endParaRPr lang="zh-TW" altLang="en-US" sz="1600" kern="1200" dirty="0"/>
        </a:p>
      </dsp:txBody>
      <dsp:txXfrm rot="-5400000">
        <a:off x="1039018" y="47098"/>
        <a:ext cx="5009883" cy="870607"/>
      </dsp:txXfrm>
    </dsp:sp>
    <dsp:sp modelId="{9FB75166-1802-4C32-A5D1-D7F9E79CD3C0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rgbClr val="1F4E79"/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ea"/>
              <a:ea typeface="+mn-ea"/>
            </a:rPr>
            <a:t>IQC</a:t>
          </a:r>
          <a:endParaRPr lang="zh-TW" altLang="en-US" sz="1800" b="1" kern="1200" dirty="0">
            <a:latin typeface="+mn-ea"/>
            <a:ea typeface="+mn-ea"/>
          </a:endParaRPr>
        </a:p>
      </dsp:txBody>
      <dsp:txXfrm rot="-5400000">
        <a:off x="1" y="1809352"/>
        <a:ext cx="1039018" cy="445294"/>
      </dsp:txXfrm>
    </dsp:sp>
    <dsp:sp modelId="{61E26D27-6C8E-491C-80ED-B7491C163167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尺寸、外觀檢驗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採全檢制</a:t>
          </a:r>
          <a:endParaRPr lang="zh-TW" altLang="en-US" sz="1600" kern="1200" dirty="0"/>
        </a:p>
      </dsp:txBody>
      <dsp:txXfrm rot="-5400000">
        <a:off x="1039018" y="1336942"/>
        <a:ext cx="5009883" cy="870607"/>
      </dsp:txXfrm>
    </dsp:sp>
    <dsp:sp modelId="{2D2B1F1A-791F-4E32-90F9-71AD10784BBF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rgbClr val="1F4E79"/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DQE</a:t>
          </a:r>
          <a:endParaRPr lang="zh-TW" altLang="en-US" sz="1800" kern="1200" dirty="0"/>
        </a:p>
      </dsp:txBody>
      <dsp:txXfrm rot="-5400000">
        <a:off x="1" y="3098016"/>
        <a:ext cx="1039018" cy="445294"/>
      </dsp:txXfrm>
    </dsp:sp>
    <dsp:sp modelId="{EDC66A0C-21BC-4B73-B69D-1F39A05E169E}">
      <dsp:nvSpPr>
        <dsp:cNvPr id="0" name=""/>
        <dsp:cNvSpPr/>
      </dsp:nvSpPr>
      <dsp:spPr>
        <a:xfrm rot="5400000">
          <a:off x="3085107" y="54619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鉚合參數選定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尺寸過盈測試</a:t>
          </a:r>
          <a:endParaRPr lang="zh-TW" altLang="en-US" sz="1600" kern="1200" dirty="0"/>
        </a:p>
      </dsp:txBody>
      <dsp:txXfrm rot="-5400000">
        <a:off x="1039018" y="2639382"/>
        <a:ext cx="5009883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4673345-8B68-4D02-86C5-93A0949055AA}" type="slidenum">
              <a:rPr lang="en-US" altLang="zh-TW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3179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3288"/>
            <a:ext cx="543242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A4AD5FB-4F80-4F41-B2CC-293A3F114501}" type="slidenum">
              <a:rPr lang="en-US" altLang="zh-TW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9007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99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52372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05334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20338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1FD59-C920-460C-B1C9-0346C59420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2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067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26076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49145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252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97783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67941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47669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505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權責重新劃分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E09B5-7168-4FA8-9F7D-487DDCE366D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0902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21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38979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819F8-A4CB-48C2-AA45-0E4078537C1C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198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21081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89447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85941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13801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1028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24013" y="2205042"/>
            <a:ext cx="7269162" cy="14700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zh-TW" altLang="en-US" noProof="0" dirty="0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28185" y="4941168"/>
            <a:ext cx="2584029" cy="79216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zh-TW" alt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39058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8" y="836712"/>
            <a:ext cx="8497639" cy="5184677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4BBAE9BB-4591-439D-AA0B-5FCD7F8D6F7A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034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6925" y="836712"/>
            <a:ext cx="1817688" cy="518467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529" y="836712"/>
            <a:ext cx="6670997" cy="5184676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C25BCCA9-BF5E-4C05-803B-A0C40EBA90D0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4242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9552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150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5C2EC4-6695-4640-954F-DE3F6B3A4E8A}" type="slidenum">
              <a:rPr lang="en-US" altLang="zh-TW"/>
              <a:pPr/>
              <a:t>‹#›</a:t>
            </a:fld>
            <a:endParaRPr lang="en-US" altLang="zh-TW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58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9552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9552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61149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1149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2251C-5064-4A89-8648-D8E94A7EF4EA}" type="slidenum">
              <a:rPr lang="en-US" altLang="zh-TW"/>
              <a:pPr/>
              <a:t>‹#›</a:t>
            </a:fld>
            <a:endParaRPr lang="en-US" altLang="zh-TW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61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C87D75-C6AF-4C22-9596-52A2AEA58567}" type="slidenum">
              <a:rPr lang="en-US" altLang="zh-TW"/>
              <a:pPr/>
              <a:t>‹#›</a:t>
            </a:fld>
            <a:endParaRPr lang="en-US" altLang="zh-TW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928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836712"/>
            <a:ext cx="8497639" cy="5184677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BAE9BB-4591-439D-AA0B-5FCD7F8D6F7A}" type="slidenum">
              <a:rPr lang="en-US" altLang="zh-TW"/>
              <a:pPr/>
              <a:t>‹#›</a:t>
            </a:fld>
            <a:endParaRPr lang="en-US" altLang="zh-TW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48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1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82" fontAlgn="auto">
              <a:spcBef>
                <a:spcPts val="0"/>
              </a:spcBef>
              <a:spcAft>
                <a:spcPts val="0"/>
              </a:spcAft>
              <a:defRPr/>
            </a:pPr>
            <a:fld id="{2062C1E6-100B-44D2-A1C7-A34E3BD9A12C}" type="datetimeFigureOut">
              <a:rPr kumimoji="0" lang="zh-CN" altLang="en-US" b="0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282" fontAlgn="auto">
                <a:spcBef>
                  <a:spcPts val="0"/>
                </a:spcBef>
                <a:spcAft>
                  <a:spcPts val="0"/>
                </a:spcAft>
                <a:defRPr/>
              </a:pPr>
              <a:t>2019/10/22</a:t>
            </a:fld>
            <a:endParaRPr kumimoji="0" lang="zh-CN" altLang="en-US" b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82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b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282" fontAlgn="auto">
              <a:spcBef>
                <a:spcPts val="0"/>
              </a:spcBef>
              <a:spcAft>
                <a:spcPts val="0"/>
              </a:spcAft>
              <a:defRPr/>
            </a:pPr>
            <a:fld id="{C14A6F88-39AC-442E-B372-2FEBDC340D1D}" type="slidenum">
              <a:rPr kumimoji="0" lang="zh-CN" altLang="en-US" b="0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282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zh-CN" altLang="en-US" b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94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1" y="836712"/>
            <a:ext cx="7920879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FAD8D6D5-677D-4AF0-B927-2DB707B5F41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8654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21" y="4406904"/>
            <a:ext cx="6442993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51721" y="2906713"/>
            <a:ext cx="6442993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955560EE-E10F-497B-BE8C-8B48589DC84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0188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9552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150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9D5C2EC4-6695-4640-954F-DE3F6B3A4E8A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167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9554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9554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61151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1151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A3E2251C-5064-4A89-8648-D8E94A7EF4EA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9233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AEC87D75-C6AF-4C22-9596-52A2AEA58567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6768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A4850438-6C18-4240-A91C-239358BEB85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8274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2648273" cy="115212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19872" y="836713"/>
            <a:ext cx="5112568" cy="51454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11560" y="2060852"/>
            <a:ext cx="2648273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D9633F21-B687-47E9-A144-5367703ED0CF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1807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2" y="4656584"/>
            <a:ext cx="6552728" cy="566738"/>
          </a:xfrm>
          <a:prstGeom prst="rect">
            <a:avLst/>
          </a:prstGeom>
        </p:spPr>
        <p:txBody>
          <a:bodyPr anchor="ctr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31640" y="836714"/>
            <a:ext cx="6566520" cy="37468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31642" y="5223322"/>
            <a:ext cx="6552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>
                <a:latin typeface="Arial" charset="0"/>
              </a:defRPr>
            </a:lvl1pPr>
          </a:lstStyle>
          <a:p>
            <a:fld id="{D6082343-7AF8-4BF3-A7CF-78CD335D109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062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836613"/>
            <a:ext cx="7921625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4775"/>
            <a:ext cx="1125537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1">
                <a:solidFill>
                  <a:srgbClr val="FFFFFF"/>
                </a:solidFill>
                <a:latin typeface="Arial"/>
                <a:ea typeface="新細明體" charset="-120"/>
              </a:defRPr>
            </a:lvl1pPr>
          </a:lstStyle>
          <a:p>
            <a:fld id="{257D70EF-4392-438A-962F-137129D13543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023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2" r:id="rId12"/>
    <p:sldLayoutId id="2147483653" r:id="rId13"/>
    <p:sldLayoutId id="2147483654" r:id="rId14"/>
    <p:sldLayoutId id="2147483658" r:id="rId15"/>
    <p:sldLayoutId id="2147483725" r:id="rId1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Arial" charset="0"/>
          <a:ea typeface="微軟正黑體" pitchFamily="34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Arial" charset="0"/>
          <a:ea typeface="微軟正黑體" pitchFamily="34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Arial" charset="0"/>
          <a:ea typeface="微軟正黑體" pitchFamily="34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Arial" charset="0"/>
          <a:ea typeface="微軟正黑體" pitchFamily="34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Clr>
          <a:srgbClr val="0099FF"/>
        </a:buClr>
        <a:buSzPct val="70000"/>
        <a:buFont typeface="Wingdings" pitchFamily="2" charset="2"/>
        <a:buChar char="l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50000"/>
        </a:spcBef>
        <a:spcAft>
          <a:spcPct val="0"/>
        </a:spcAft>
        <a:buClr>
          <a:srgbClr val="0099FF"/>
        </a:buClr>
        <a:buSzPct val="50000"/>
        <a:buFont typeface="Wingdings" pitchFamily="2" charset="2"/>
        <a:buChar char="l"/>
        <a:defRPr kumimoji="1" sz="22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70000"/>
        <a:buFont typeface="Wingdings" pitchFamily="2" charset="2"/>
        <a:defRPr kumimoji="1" sz="13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Excel____.xlsx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emf"/><Relationship Id="rId5" Type="http://schemas.openxmlformats.org/officeDocument/2006/relationships/package" Target="../embeddings/Microsoft_Excel____1.xlsx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.jpeg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microsoft.com/office/2007/relationships/hdphoto" Target="../media/hdphoto1.wdp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hdphoto" Target="../media/hdphoto5.wdp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diagramLayout" Target="../diagrams/layout1.xml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12"/>
          <p:cNvSpPr>
            <a:spLocks noGrp="1" noChangeArrowheads="1"/>
          </p:cNvSpPr>
          <p:nvPr>
            <p:ph type="ctrTitle"/>
          </p:nvPr>
        </p:nvSpPr>
        <p:spPr>
          <a:xfrm>
            <a:off x="827584" y="1753538"/>
            <a:ext cx="7920880" cy="1872208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4000" kern="1200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iCharger</a:t>
            </a:r>
            <a:r>
              <a:rPr lang="zh-TW" altLang="en-US" sz="4000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鉚合匹配</a:t>
            </a:r>
            <a:r>
              <a:rPr lang="zh-TW" altLang="en-US" sz="4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類</a:t>
            </a:r>
            <a:r>
              <a:rPr lang="zh-TW" altLang="en-US" sz="4000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不良改</a:t>
            </a:r>
            <a:r>
              <a:rPr lang="zh-TW" altLang="en-US" sz="40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善</a:t>
            </a:r>
            <a:r>
              <a:rPr lang="en-US" altLang="zh-TW" sz="4000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altLang="zh-TW" sz="4000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zh-TW" altLang="en-US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實</a:t>
            </a:r>
            <a:r>
              <a:rPr lang="zh-TW" altLang="en-US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習</a:t>
            </a:r>
            <a:r>
              <a:rPr lang="zh-TW" altLang="en-US" kern="1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報告競賽</a:t>
            </a:r>
            <a:r>
              <a:rPr lang="en-US" altLang="zh-CN" sz="4400" dirty="0" smtClean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  <a:t/>
            </a:r>
            <a:br>
              <a:rPr lang="en-US" altLang="zh-CN" sz="4400" dirty="0" smtClean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</a:br>
            <a:r>
              <a:rPr lang="en-US" altLang="zh-CN" sz="4400" dirty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  <a:t/>
            </a:r>
            <a:br>
              <a:rPr lang="en-US" altLang="zh-CN" sz="4400" dirty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</a:br>
            <a:r>
              <a:rPr lang="en-US" altLang="zh-CN" sz="4400" dirty="0" smtClean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  <a:t/>
            </a:r>
            <a:br>
              <a:rPr lang="en-US" altLang="zh-CN" sz="4400" dirty="0" smtClean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</a:br>
            <a:r>
              <a:rPr lang="en-US" altLang="zh-CN" sz="4400" dirty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  <a:t/>
            </a:r>
            <a:br>
              <a:rPr lang="en-US" altLang="zh-CN" sz="4400" dirty="0">
                <a:ln w="50800"/>
                <a:latin typeface="Calibri" panose="020F0502020204030204" pitchFamily="34" charset="0"/>
                <a:ea typeface="標楷體" charset="0"/>
                <a:cs typeface="Tahoma" charset="0"/>
              </a:rPr>
            </a:br>
            <a:endParaRPr lang="en-US" altLang="zh-TW" sz="4400" dirty="0">
              <a:ln w="50800"/>
              <a:latin typeface="Calibri" panose="020F0502020204030204" pitchFamily="34" charset="0"/>
              <a:ea typeface="標楷體" charset="0"/>
              <a:cs typeface="Tahoma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876938" y="616530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Power</a:t>
            </a:r>
            <a:r>
              <a:rPr lang="en-US" altLang="zh-TW" b="0" dirty="0" smtClean="0">
                <a:solidFill>
                  <a:schemeClr val="bg1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SBG</a:t>
            </a:r>
            <a:endParaRPr lang="zh-TW" altLang="en-US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副標題 2"/>
          <p:cNvSpPr>
            <a:spLocks noGrp="1"/>
          </p:cNvSpPr>
          <p:nvPr/>
        </p:nvSpPr>
        <p:spPr bwMode="auto">
          <a:xfrm>
            <a:off x="3186863" y="3933056"/>
            <a:ext cx="3966346" cy="1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50000"/>
              </a:spcBef>
              <a:spcAft>
                <a:spcPct val="0"/>
              </a:spcAft>
              <a:buClr>
                <a:srgbClr val="0099FF"/>
              </a:buClr>
              <a:buSzPct val="70000"/>
              <a:buFont typeface="Wingdings" pitchFamily="2" charset="2"/>
              <a:buNone/>
              <a:defRPr kumimoji="1" sz="2000" b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50000"/>
              </a:spcBef>
              <a:spcAft>
                <a:spcPct val="0"/>
              </a:spcAft>
              <a:buClr>
                <a:srgbClr val="0099FF"/>
              </a:buClr>
              <a:buSzPct val="50000"/>
              <a:buFont typeface="Wingdings" pitchFamily="2" charset="2"/>
              <a:buChar char="l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0000"/>
              <a:buFont typeface="Wingdings" pitchFamily="2" charset="2"/>
              <a:defRPr kumimoji="1" sz="13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班</a:t>
            </a:r>
            <a:r>
              <a:rPr lang="zh-TW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級</a:t>
            </a:r>
            <a:r>
              <a:rPr lang="en-US" altLang="zh-TW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:  </a:t>
            </a:r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工業四</a:t>
            </a:r>
            <a:r>
              <a:rPr lang="zh-TW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丙</a:t>
            </a:r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TW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學</a:t>
            </a:r>
            <a:r>
              <a:rPr lang="zh-TW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</a:t>
            </a:r>
            <a:r>
              <a:rPr lang="en-US" altLang="zh-TW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: 10524315</a:t>
            </a:r>
          </a:p>
          <a:p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姓名   </a:t>
            </a:r>
            <a:r>
              <a:rPr lang="en-US" altLang="zh-TW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鄭羽辰</a:t>
            </a:r>
            <a:endParaRPr lang="en-US" altLang="zh-TW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指導主</a:t>
            </a:r>
            <a:r>
              <a:rPr lang="zh-TW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管</a:t>
            </a: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zh-TW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印靈軍 副理</a:t>
            </a:r>
            <a:endParaRPr lang="en-US" altLang="zh-TW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      :  2019/09/17</a:t>
            </a:r>
          </a:p>
        </p:txBody>
      </p:sp>
    </p:spTree>
    <p:extLst>
      <p:ext uri="{BB962C8B-B14F-4D97-AF65-F5344CB8AC3E}">
        <p14:creationId xmlns:p14="http://schemas.microsoft.com/office/powerpoint/2010/main" val="300722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圖說文字 5"/>
          <p:cNvSpPr/>
          <p:nvPr/>
        </p:nvSpPr>
        <p:spPr bwMode="auto">
          <a:xfrm>
            <a:off x="7007493" y="865947"/>
            <a:ext cx="1886611" cy="618556"/>
          </a:xfrm>
          <a:prstGeom prst="wedgeRoundRectCallout">
            <a:avLst>
              <a:gd name="adj1" fmla="val -33960"/>
              <a:gd name="adj2" fmla="val 87138"/>
              <a:gd name="adj3" fmla="val 16667"/>
            </a:avLst>
          </a:prstGeom>
          <a:solidFill>
            <a:srgbClr val="B4DADE"/>
          </a:solidFill>
          <a:ln w="19050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事後處理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216727" y="3238231"/>
            <a:ext cx="1762985" cy="432144"/>
            <a:chOff x="216727" y="3238231"/>
            <a:chExt cx="1762985" cy="432144"/>
          </a:xfrm>
          <a:solidFill>
            <a:srgbClr val="1F4E79"/>
          </a:solidFill>
        </p:grpSpPr>
        <p:sp>
          <p:nvSpPr>
            <p:cNvPr id="85" name="圆角矩形 49"/>
            <p:cNvSpPr>
              <a:spLocks noChangeArrowheads="1"/>
            </p:cNvSpPr>
            <p:nvPr/>
          </p:nvSpPr>
          <p:spPr bwMode="auto">
            <a:xfrm>
              <a:off x="216727" y="3238231"/>
              <a:ext cx="1762985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9" name="TextBox 50"/>
            <p:cNvSpPr>
              <a:spLocks noChangeArrowheads="1"/>
            </p:cNvSpPr>
            <p:nvPr/>
          </p:nvSpPr>
          <p:spPr bwMode="auto">
            <a:xfrm>
              <a:off x="383240" y="3305882"/>
              <a:ext cx="990220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依模穴號裝</a:t>
              </a:r>
              <a:r>
                <a:rPr kumimoji="0" lang="zh-TW" altLang="en-US" sz="1200" kern="0" dirty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箱</a:t>
              </a:r>
              <a:endParaRPr kumimoji="0" lang="zh-CN" altLang="en-US" sz="1200" kern="0" dirty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等腰三角形 59"/>
            <p:cNvSpPr>
              <a:spLocks noChangeArrowheads="1"/>
            </p:cNvSpPr>
            <p:nvPr/>
          </p:nvSpPr>
          <p:spPr bwMode="auto">
            <a:xfrm flipV="1">
              <a:off x="883349" y="3591531"/>
              <a:ext cx="77142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628246" y="3165789"/>
            <a:ext cx="1784231" cy="431211"/>
            <a:chOff x="1628246" y="3165789"/>
            <a:chExt cx="1784231" cy="431211"/>
          </a:xfrm>
          <a:solidFill>
            <a:schemeClr val="bg1">
              <a:lumMod val="85000"/>
            </a:schemeClr>
          </a:solidFill>
        </p:grpSpPr>
        <p:sp>
          <p:nvSpPr>
            <p:cNvPr id="83" name="圆角矩形 47"/>
            <p:cNvSpPr>
              <a:spLocks noChangeArrowheads="1"/>
            </p:cNvSpPr>
            <p:nvPr/>
          </p:nvSpPr>
          <p:spPr bwMode="auto">
            <a:xfrm flipV="1">
              <a:off x="1628246" y="3238768"/>
              <a:ext cx="1784231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8" name="等腰三角形 67"/>
            <p:cNvSpPr>
              <a:spLocks noChangeArrowheads="1"/>
            </p:cNvSpPr>
            <p:nvPr/>
          </p:nvSpPr>
          <p:spPr bwMode="auto">
            <a:xfrm>
              <a:off x="2269572" y="3165789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10</a:t>
            </a:fld>
            <a:endParaRPr lang="en-US" altLang="zh-TW" dirty="0"/>
          </a:p>
        </p:txBody>
      </p:sp>
      <p:grpSp>
        <p:nvGrpSpPr>
          <p:cNvPr id="35" name="组合 55"/>
          <p:cNvGrpSpPr/>
          <p:nvPr/>
        </p:nvGrpSpPr>
        <p:grpSpPr>
          <a:xfrm>
            <a:off x="203343" y="116632"/>
            <a:ext cx="4339041" cy="597778"/>
            <a:chOff x="251900" y="183290"/>
            <a:chExt cx="4339041" cy="597778"/>
          </a:xfrm>
        </p:grpSpPr>
        <p:sp>
          <p:nvSpPr>
            <p:cNvPr id="36" name="矩形 35"/>
            <p:cNvSpPr/>
            <p:nvPr/>
          </p:nvSpPr>
          <p:spPr>
            <a:xfrm>
              <a:off x="1315685" y="183290"/>
              <a:ext cx="32752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現況</a:t>
              </a:r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分析</a:t>
              </a:r>
              <a:r>
                <a:rPr lang="en-US" altLang="zh-TW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–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 </a:t>
              </a:r>
              <a:r>
                <a:rPr lang="zh-TW" altLang="en-US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機殼上料流程</a:t>
              </a:r>
              <a:endParaRPr lang="zh-TW" altLang="en-US" sz="28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3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4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5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群組 8"/>
          <p:cNvGrpSpPr/>
          <p:nvPr/>
        </p:nvGrpSpPr>
        <p:grpSpPr>
          <a:xfrm>
            <a:off x="482698" y="2088117"/>
            <a:ext cx="878443" cy="953528"/>
            <a:chOff x="539552" y="2088117"/>
            <a:chExt cx="878443" cy="953528"/>
          </a:xfrm>
        </p:grpSpPr>
        <p:sp>
          <p:nvSpPr>
            <p:cNvPr id="86" name="等腰三角形 85"/>
            <p:cNvSpPr>
              <a:spLocks noChangeArrowheads="1"/>
            </p:cNvSpPr>
            <p:nvPr/>
          </p:nvSpPr>
          <p:spPr bwMode="auto">
            <a:xfrm flipV="1">
              <a:off x="948335" y="2962801"/>
              <a:ext cx="77142" cy="78844"/>
            </a:xfrm>
            <a:prstGeom prst="triangle">
              <a:avLst>
                <a:gd name="adj" fmla="val 50000"/>
              </a:avLst>
            </a:prstGeom>
            <a:solidFill>
              <a:srgbClr val="1F4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椭圆 20"/>
            <p:cNvSpPr>
              <a:spLocks noChangeArrowheads="1"/>
            </p:cNvSpPr>
            <p:nvPr/>
          </p:nvSpPr>
          <p:spPr bwMode="auto">
            <a:xfrm>
              <a:off x="539552" y="2088117"/>
              <a:ext cx="878443" cy="878443"/>
            </a:xfrm>
            <a:prstGeom prst="ellipse">
              <a:avLst/>
            </a:prstGeom>
            <a:solidFill>
              <a:srgbClr val="1F4E79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廠商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1886753" y="3925720"/>
            <a:ext cx="878443" cy="947962"/>
            <a:chOff x="1979712" y="3868270"/>
            <a:chExt cx="878443" cy="947962"/>
          </a:xfrm>
          <a:solidFill>
            <a:schemeClr val="bg1">
              <a:lumMod val="85000"/>
            </a:schemeClr>
          </a:solidFill>
        </p:grpSpPr>
        <p:sp>
          <p:nvSpPr>
            <p:cNvPr id="53" name="椭圆 22"/>
            <p:cNvSpPr>
              <a:spLocks noChangeArrowheads="1"/>
            </p:cNvSpPr>
            <p:nvPr/>
          </p:nvSpPr>
          <p:spPr bwMode="auto">
            <a:xfrm>
              <a:off x="1979712" y="3937789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海晨</a:t>
              </a:r>
              <a:endParaRPr kumimoji="0" lang="zh-CN" altLang="zh-CN" sz="1600" kern="0" dirty="0"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等腰三角形 83"/>
            <p:cNvSpPr>
              <a:spLocks noChangeArrowheads="1"/>
            </p:cNvSpPr>
            <p:nvPr/>
          </p:nvSpPr>
          <p:spPr bwMode="auto">
            <a:xfrm>
              <a:off x="2359071" y="3868270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286906" y="2094993"/>
            <a:ext cx="878443" cy="946652"/>
            <a:chOff x="3322914" y="2088117"/>
            <a:chExt cx="878443" cy="946652"/>
          </a:xfrm>
          <a:solidFill>
            <a:srgbClr val="1F4E79"/>
          </a:solidFill>
        </p:grpSpPr>
        <p:sp>
          <p:nvSpPr>
            <p:cNvPr id="82" name="等腰三角形 81"/>
            <p:cNvSpPr>
              <a:spLocks noChangeArrowheads="1"/>
            </p:cNvSpPr>
            <p:nvPr/>
          </p:nvSpPr>
          <p:spPr bwMode="auto">
            <a:xfrm flipV="1">
              <a:off x="3714698" y="2955925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" name="椭圆 24"/>
            <p:cNvSpPr>
              <a:spLocks noChangeArrowheads="1"/>
            </p:cNvSpPr>
            <p:nvPr/>
          </p:nvSpPr>
          <p:spPr bwMode="auto">
            <a:xfrm>
              <a:off x="3322914" y="208811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IQC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7" name="TextBox 46"/>
          <p:cNvSpPr>
            <a:spLocks noChangeArrowheads="1"/>
          </p:cNvSpPr>
          <p:nvPr/>
        </p:nvSpPr>
        <p:spPr bwMode="auto">
          <a:xfrm>
            <a:off x="1894947" y="2325018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按批次隨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機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堆放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採先進先出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管理</a:t>
            </a:r>
            <a:endParaRPr kumimoji="0" lang="en-US" altLang="zh-TW" sz="1200" b="0" kern="0" dirty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TextBox 51"/>
          <p:cNvSpPr>
            <a:spLocks noChangeArrowheads="1"/>
          </p:cNvSpPr>
          <p:nvPr/>
        </p:nvSpPr>
        <p:spPr bwMode="auto">
          <a:xfrm>
            <a:off x="1834324" y="3305882"/>
            <a:ext cx="990220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0" dirty="0" smtClean="0">
                <a:cs typeface="+mn-ea"/>
                <a:sym typeface="Arial" panose="020B0604020202020204" pitchFamily="34" charset="0"/>
              </a:rPr>
              <a:t>入庫堆放</a:t>
            </a:r>
            <a:endParaRPr kumimoji="0" lang="zh-CN" altLang="en-US" sz="1200" kern="0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TextBox 57"/>
          <p:cNvSpPr>
            <a:spLocks noChangeArrowheads="1"/>
          </p:cNvSpPr>
          <p:nvPr/>
        </p:nvSpPr>
        <p:spPr bwMode="auto">
          <a:xfrm>
            <a:off x="313254" y="4147709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一箱一模穴號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每批貨約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2-3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種模具</a:t>
            </a:r>
            <a:endParaRPr kumimoji="0" lang="en-US" altLang="zh-CN" sz="1200" b="0" kern="0" dirty="0">
              <a:latin typeface="+mn-ea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4699612" y="3883821"/>
            <a:ext cx="878443" cy="953962"/>
            <a:chOff x="4699612" y="3883821"/>
            <a:chExt cx="878443" cy="953962"/>
          </a:xfrm>
          <a:solidFill>
            <a:schemeClr val="bg1">
              <a:lumMod val="85000"/>
            </a:schemeClr>
          </a:solidFill>
        </p:grpSpPr>
        <p:grpSp>
          <p:nvGrpSpPr>
            <p:cNvPr id="25" name="群組 24"/>
            <p:cNvGrpSpPr/>
            <p:nvPr/>
          </p:nvGrpSpPr>
          <p:grpSpPr>
            <a:xfrm>
              <a:off x="4699612" y="3883821"/>
              <a:ext cx="878443" cy="953962"/>
              <a:chOff x="4699612" y="3883821"/>
              <a:chExt cx="878443" cy="953962"/>
            </a:xfrm>
            <a:grpFill/>
          </p:grpSpPr>
          <p:sp>
            <p:nvSpPr>
              <p:cNvPr id="56" name="椭圆 25"/>
              <p:cNvSpPr>
                <a:spLocks noChangeArrowheads="1"/>
              </p:cNvSpPr>
              <p:nvPr/>
            </p:nvSpPr>
            <p:spPr bwMode="auto">
              <a:xfrm>
                <a:off x="4699612" y="3959340"/>
                <a:ext cx="878443" cy="878443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0" name="等腰三角形 79"/>
              <p:cNvSpPr>
                <a:spLocks noChangeArrowheads="1"/>
              </p:cNvSpPr>
              <p:nvPr/>
            </p:nvSpPr>
            <p:spPr bwMode="auto">
              <a:xfrm>
                <a:off x="5113054" y="3883821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8" name="TextBox 72"/>
            <p:cNvSpPr>
              <a:spLocks noChangeArrowheads="1"/>
            </p:cNvSpPr>
            <p:nvPr/>
          </p:nvSpPr>
          <p:spPr bwMode="auto">
            <a:xfrm>
              <a:off x="4887543" y="4246213"/>
              <a:ext cx="517056" cy="268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倉庫</a:t>
              </a:r>
              <a:endParaRPr kumimoji="0" lang="zh-CN" altLang="en-US" sz="16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6055036" y="2022282"/>
            <a:ext cx="878443" cy="950514"/>
            <a:chOff x="6055036" y="2022282"/>
            <a:chExt cx="878443" cy="950514"/>
          </a:xfrm>
          <a:solidFill>
            <a:srgbClr val="1F4E79"/>
          </a:solidFill>
        </p:grpSpPr>
        <p:sp>
          <p:nvSpPr>
            <p:cNvPr id="89" name="等腰三角形 88"/>
            <p:cNvSpPr>
              <a:spLocks noChangeArrowheads="1"/>
            </p:cNvSpPr>
            <p:nvPr/>
          </p:nvSpPr>
          <p:spPr bwMode="auto">
            <a:xfrm flipV="1">
              <a:off x="6440798" y="2893952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椭圆 24"/>
            <p:cNvSpPr>
              <a:spLocks noChangeArrowheads="1"/>
            </p:cNvSpPr>
            <p:nvPr/>
          </p:nvSpPr>
          <p:spPr bwMode="auto">
            <a:xfrm>
              <a:off x="6055036" y="2022282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產線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97" name="TextBox 46"/>
          <p:cNvSpPr>
            <a:spLocks noChangeArrowheads="1"/>
          </p:cNvSpPr>
          <p:nvPr/>
        </p:nvSpPr>
        <p:spPr bwMode="auto">
          <a:xfrm>
            <a:off x="3207373" y="4176962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抽樣檢驗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(1916)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NG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請廠商重工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TextBox 46"/>
          <p:cNvSpPr>
            <a:spLocks noChangeArrowheads="1"/>
          </p:cNvSpPr>
          <p:nvPr/>
        </p:nvSpPr>
        <p:spPr bwMode="auto">
          <a:xfrm>
            <a:off x="4627069" y="2221106"/>
            <a:ext cx="1427967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4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張工單同一廠商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拆除外箱留風琴袋</a:t>
            </a:r>
            <a:endParaRPr kumimoji="0" lang="en-US" altLang="zh-TW" sz="1200" b="0" kern="0" dirty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半天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發料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一次</a:t>
            </a:r>
            <a:endParaRPr kumimoji="0" lang="en-US" altLang="zh-TW" sz="1200" b="0" kern="0" dirty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99" name="TextBox 46"/>
          <p:cNvSpPr>
            <a:spLocks noChangeArrowheads="1"/>
          </p:cNvSpPr>
          <p:nvPr/>
        </p:nvSpPr>
        <p:spPr bwMode="auto">
          <a:xfrm>
            <a:off x="5947456" y="4196412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按工單上料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換料時通知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RM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調機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0" name="TextBox 46"/>
          <p:cNvSpPr>
            <a:spLocks noChangeArrowheads="1"/>
          </p:cNvSpPr>
          <p:nvPr/>
        </p:nvSpPr>
        <p:spPr bwMode="auto">
          <a:xfrm>
            <a:off x="6978476" y="2331906"/>
            <a:ext cx="194464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品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質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異常通知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RM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調機失敗則進行換料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7" name="向下箭號圖說文字 106"/>
          <p:cNvSpPr/>
          <p:nvPr/>
        </p:nvSpPr>
        <p:spPr bwMode="auto">
          <a:xfrm>
            <a:off x="1691680" y="1004501"/>
            <a:ext cx="1402195" cy="864096"/>
          </a:xfrm>
          <a:prstGeom prst="downArrowCallout">
            <a:avLst/>
          </a:prstGeom>
          <a:solidFill>
            <a:srgbClr val="B4DADE"/>
          </a:solidFill>
          <a:ln w="12700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20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未依模穴號堆放</a:t>
            </a:r>
          </a:p>
        </p:txBody>
      </p:sp>
      <p:sp>
        <p:nvSpPr>
          <p:cNvPr id="111" name="向下箭號圖說文字 110"/>
          <p:cNvSpPr/>
          <p:nvPr/>
        </p:nvSpPr>
        <p:spPr bwMode="auto">
          <a:xfrm>
            <a:off x="4556989" y="1004501"/>
            <a:ext cx="1289959" cy="864096"/>
          </a:xfrm>
          <a:prstGeom prst="downArrowCallout">
            <a:avLst/>
          </a:prstGeom>
          <a:solidFill>
            <a:srgbClr val="B4DADE"/>
          </a:solidFill>
          <a:ln w="12700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20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無模穴匹配資料</a:t>
            </a:r>
            <a:endParaRPr kumimoji="1" lang="en-US" altLang="zh-TW" sz="1200" i="0" u="none" strike="noStrike" cap="none" normalizeH="0" baseline="0" dirty="0" smtClean="0">
              <a:ln>
                <a:noFill/>
              </a:ln>
              <a:solidFill>
                <a:srgbClr val="1F4E7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200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未進行組合</a:t>
            </a:r>
            <a:r>
              <a:rPr lang="zh-TW" altLang="en-US" sz="120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</a:t>
            </a:r>
            <a:r>
              <a:rPr lang="zh-TW" altLang="en-US" sz="12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endParaRPr kumimoji="1" lang="zh-TW" altLang="en-US" sz="1200" i="0" u="none" strike="noStrike" cap="none" normalizeH="0" baseline="0" dirty="0" smtClean="0">
              <a:ln>
                <a:noFill/>
              </a:ln>
              <a:solidFill>
                <a:srgbClr val="1F4E7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5858913" y="4788773"/>
            <a:ext cx="1270688" cy="864096"/>
            <a:chOff x="5858913" y="4788773"/>
            <a:chExt cx="1270688" cy="864096"/>
          </a:xfrm>
          <a:solidFill>
            <a:srgbClr val="B4DAD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8" name="向下箭號圖說文字 107"/>
            <p:cNvSpPr/>
            <p:nvPr/>
          </p:nvSpPr>
          <p:spPr bwMode="auto">
            <a:xfrm rot="10800000">
              <a:off x="5864825" y="4788773"/>
              <a:ext cx="1264776" cy="864096"/>
            </a:xfrm>
            <a:prstGeom prst="downArrowCallout">
              <a:avLst/>
            </a:prstGeom>
            <a:grpFill/>
            <a:ln w="12700" cap="flat" cmpd="sng" algn="ctr">
              <a:solidFill>
                <a:srgbClr val="1F4E7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3" name="文字方塊 112"/>
            <p:cNvSpPr txBox="1"/>
            <p:nvPr/>
          </p:nvSpPr>
          <p:spPr>
            <a:xfrm>
              <a:off x="5858913" y="5129179"/>
              <a:ext cx="1270688" cy="46166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未通知</a:t>
              </a:r>
              <a:r>
                <a:rPr lang="en-US" altLang="zh-TW" sz="12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RM &amp;</a:t>
              </a:r>
            </a:p>
            <a:p>
              <a:r>
                <a:rPr lang="zh-TW" altLang="en-US" sz="12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無匹配把關機制</a:t>
              </a:r>
              <a:endParaRPr lang="zh-TW" altLang="en-US" sz="12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5" name="等腰三角形 64"/>
          <p:cNvSpPr>
            <a:spLocks noChangeArrowheads="1"/>
          </p:cNvSpPr>
          <p:nvPr/>
        </p:nvSpPr>
        <p:spPr bwMode="auto">
          <a:xfrm>
            <a:off x="5103543" y="3159315"/>
            <a:ext cx="66033" cy="78844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zh-CN" sz="900" b="0" kern="0">
              <a:solidFill>
                <a:sysClr val="window" lastClr="FFFFFF"/>
              </a:solidFill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7578768" y="3845776"/>
            <a:ext cx="878443" cy="942997"/>
            <a:chOff x="7576558" y="3890673"/>
            <a:chExt cx="878443" cy="942997"/>
          </a:xfrm>
          <a:solidFill>
            <a:schemeClr val="bg1">
              <a:lumMod val="85000"/>
            </a:schemeClr>
          </a:solidFill>
        </p:grpSpPr>
        <p:sp>
          <p:nvSpPr>
            <p:cNvPr id="93" name="椭圆 22"/>
            <p:cNvSpPr>
              <a:spLocks noChangeArrowheads="1"/>
            </p:cNvSpPr>
            <p:nvPr/>
          </p:nvSpPr>
          <p:spPr bwMode="auto">
            <a:xfrm>
              <a:off x="7576558" y="395522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>
                  <a:cs typeface="+mn-ea"/>
                  <a:sym typeface="Arial" panose="020B0604020202020204" pitchFamily="34" charset="0"/>
                </a:rPr>
                <a:t>LQC</a:t>
              </a:r>
              <a:endParaRPr kumimoji="0" lang="zh-CN" altLang="zh-CN" sz="1600" kern="0" dirty="0"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4" name="等腰三角形 73"/>
            <p:cNvSpPr>
              <a:spLocks noChangeArrowheads="1"/>
            </p:cNvSpPr>
            <p:nvPr/>
          </p:nvSpPr>
          <p:spPr bwMode="auto">
            <a:xfrm>
              <a:off x="7982764" y="3890673"/>
              <a:ext cx="66033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963620" y="3240274"/>
            <a:ext cx="1593369" cy="422354"/>
            <a:chOff x="2963620" y="3240274"/>
            <a:chExt cx="1593369" cy="422354"/>
          </a:xfrm>
          <a:solidFill>
            <a:srgbClr val="1F4E79"/>
          </a:solidFill>
        </p:grpSpPr>
        <p:sp>
          <p:nvSpPr>
            <p:cNvPr id="81" name="圆角矩形 45"/>
            <p:cNvSpPr>
              <a:spLocks noChangeArrowheads="1"/>
            </p:cNvSpPr>
            <p:nvPr/>
          </p:nvSpPr>
          <p:spPr bwMode="auto">
            <a:xfrm>
              <a:off x="2963620" y="3240274"/>
              <a:ext cx="1593369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TextBox 52"/>
            <p:cNvSpPr>
              <a:spLocks noChangeArrowheads="1"/>
            </p:cNvSpPr>
            <p:nvPr/>
          </p:nvSpPr>
          <p:spPr bwMode="auto">
            <a:xfrm>
              <a:off x="3243490" y="3321375"/>
              <a:ext cx="988905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來料抽檢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6" name="等腰三角形 75"/>
            <p:cNvSpPr>
              <a:spLocks noChangeArrowheads="1"/>
            </p:cNvSpPr>
            <p:nvPr/>
          </p:nvSpPr>
          <p:spPr bwMode="auto">
            <a:xfrm flipV="1">
              <a:off x="3687225" y="3583784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4408615" y="3238767"/>
            <a:ext cx="1457057" cy="358232"/>
            <a:chOff x="4408615" y="3238767"/>
            <a:chExt cx="1457057" cy="358232"/>
          </a:xfrm>
          <a:solidFill>
            <a:schemeClr val="bg1">
              <a:lumMod val="85000"/>
            </a:schemeClr>
          </a:solidFill>
        </p:grpSpPr>
        <p:sp>
          <p:nvSpPr>
            <p:cNvPr id="79" name="圆角矩形 43"/>
            <p:cNvSpPr>
              <a:spLocks noChangeArrowheads="1"/>
            </p:cNvSpPr>
            <p:nvPr/>
          </p:nvSpPr>
          <p:spPr bwMode="auto">
            <a:xfrm flipV="1">
              <a:off x="4408615" y="3238767"/>
              <a:ext cx="1457057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2" name="TextBox 62"/>
            <p:cNvSpPr>
              <a:spLocks noChangeArrowheads="1"/>
            </p:cNvSpPr>
            <p:nvPr/>
          </p:nvSpPr>
          <p:spPr bwMode="auto">
            <a:xfrm>
              <a:off x="4505839" y="3328267"/>
              <a:ext cx="1230963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>
                  <a:cs typeface="+mn-ea"/>
                  <a:sym typeface="Arial" panose="020B0604020202020204" pitchFamily="34" charset="0"/>
                </a:rPr>
                <a:t>依工單發料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697574" y="3238159"/>
            <a:ext cx="1593369" cy="428666"/>
            <a:chOff x="5697574" y="3238159"/>
            <a:chExt cx="1593369" cy="428666"/>
          </a:xfrm>
          <a:solidFill>
            <a:srgbClr val="1F4E79"/>
          </a:solidFill>
        </p:grpSpPr>
        <p:grpSp>
          <p:nvGrpSpPr>
            <p:cNvPr id="14" name="群組 13"/>
            <p:cNvGrpSpPr/>
            <p:nvPr/>
          </p:nvGrpSpPr>
          <p:grpSpPr>
            <a:xfrm>
              <a:off x="5697574" y="3238159"/>
              <a:ext cx="1593369" cy="428666"/>
              <a:chOff x="5697574" y="3238159"/>
              <a:chExt cx="1593369" cy="428666"/>
            </a:xfrm>
            <a:grpFill/>
          </p:grpSpPr>
          <p:sp>
            <p:nvSpPr>
              <p:cNvPr id="88" name="圆角矩形 45"/>
              <p:cNvSpPr>
                <a:spLocks noChangeArrowheads="1"/>
              </p:cNvSpPr>
              <p:nvPr/>
            </p:nvSpPr>
            <p:spPr bwMode="auto">
              <a:xfrm>
                <a:off x="5697574" y="3238159"/>
                <a:ext cx="1593369" cy="358231"/>
              </a:xfrm>
              <a:prstGeom prst="roundRect">
                <a:avLst>
                  <a:gd name="adj" fmla="val 16667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0" name="等腰三角形 69"/>
              <p:cNvSpPr>
                <a:spLocks noChangeArrowheads="1"/>
              </p:cNvSpPr>
              <p:nvPr/>
            </p:nvSpPr>
            <p:spPr bwMode="auto">
              <a:xfrm flipV="1">
                <a:off x="6430564" y="3587981"/>
                <a:ext cx="106917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6" name="TextBox 52"/>
            <p:cNvSpPr>
              <a:spLocks noChangeArrowheads="1"/>
            </p:cNvSpPr>
            <p:nvPr/>
          </p:nvSpPr>
          <p:spPr bwMode="auto">
            <a:xfrm>
              <a:off x="5982637" y="3312338"/>
              <a:ext cx="988905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機殼上料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7115657" y="3165789"/>
            <a:ext cx="1821027" cy="430224"/>
            <a:chOff x="7116931" y="3163907"/>
            <a:chExt cx="1821027" cy="430224"/>
          </a:xfrm>
          <a:solidFill>
            <a:schemeClr val="bg1">
              <a:lumMod val="85000"/>
            </a:schemeClr>
          </a:solidFill>
        </p:grpSpPr>
        <p:grpSp>
          <p:nvGrpSpPr>
            <p:cNvPr id="15" name="群組 14"/>
            <p:cNvGrpSpPr/>
            <p:nvPr/>
          </p:nvGrpSpPr>
          <p:grpSpPr>
            <a:xfrm>
              <a:off x="7116931" y="3163907"/>
              <a:ext cx="1821027" cy="430224"/>
              <a:chOff x="7122845" y="3166167"/>
              <a:chExt cx="1821027" cy="430224"/>
            </a:xfrm>
            <a:grpFill/>
          </p:grpSpPr>
          <p:grpSp>
            <p:nvGrpSpPr>
              <p:cNvPr id="3" name="群組 2"/>
              <p:cNvGrpSpPr/>
              <p:nvPr/>
            </p:nvGrpSpPr>
            <p:grpSpPr>
              <a:xfrm>
                <a:off x="7122845" y="3238159"/>
                <a:ext cx="1821027" cy="358232"/>
                <a:chOff x="7122845" y="3238159"/>
                <a:chExt cx="1821027" cy="358232"/>
              </a:xfrm>
              <a:grpFill/>
            </p:grpSpPr>
            <p:sp>
              <p:nvSpPr>
                <p:cNvPr id="91" name="圆角矩形 43"/>
                <p:cNvSpPr>
                  <a:spLocks noChangeArrowheads="1"/>
                </p:cNvSpPr>
                <p:nvPr/>
              </p:nvSpPr>
              <p:spPr bwMode="auto">
                <a:xfrm flipV="1">
                  <a:off x="7122845" y="3238159"/>
                  <a:ext cx="1457057" cy="358232"/>
                </a:xfrm>
                <a:prstGeom prst="roundRect">
                  <a:avLst>
                    <a:gd name="adj" fmla="val 16667"/>
                  </a:avLst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>
                      <a:solidFill>
                        <a:srgbClr val="BABABA"/>
                      </a:solidFill>
                      <a:bevel/>
                    </a14:hiddenLine>
                  </a:ext>
                </a:extLst>
              </p:spPr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CN" altLang="zh-CN" sz="900" b="0" kern="0">
                    <a:solidFill>
                      <a:sysClr val="window" lastClr="FFFFFF"/>
                    </a:solidFill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" name="五邊形 1"/>
                <p:cNvSpPr/>
                <p:nvPr/>
              </p:nvSpPr>
              <p:spPr bwMode="auto">
                <a:xfrm>
                  <a:off x="7593548" y="3238160"/>
                  <a:ext cx="1350324" cy="358230"/>
                </a:xfrm>
                <a:prstGeom prst="homePlate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sp>
            <p:nvSpPr>
              <p:cNvPr id="75" name="等腰三角形 74"/>
              <p:cNvSpPr>
                <a:spLocks noChangeArrowheads="1"/>
              </p:cNvSpPr>
              <p:nvPr/>
            </p:nvSpPr>
            <p:spPr bwMode="auto">
              <a:xfrm>
                <a:off x="7973253" y="3166167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5" name="TextBox 62"/>
            <p:cNvSpPr>
              <a:spLocks noChangeArrowheads="1"/>
            </p:cNvSpPr>
            <p:nvPr/>
          </p:nvSpPr>
          <p:spPr bwMode="auto">
            <a:xfrm>
              <a:off x="7387468" y="3326016"/>
              <a:ext cx="1230963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cs typeface="+mn-ea"/>
                  <a:sym typeface="Arial" panose="020B0604020202020204" pitchFamily="34" charset="0"/>
                </a:rPr>
                <a:t>異常通報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73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7" grpId="0"/>
      <p:bldP spid="69" grpId="0"/>
      <p:bldP spid="97" grpId="0"/>
      <p:bldP spid="98" grpId="0"/>
      <p:bldP spid="99" grpId="0"/>
      <p:bldP spid="100" grpId="0"/>
      <p:bldP spid="107" grpId="0" animBg="1"/>
      <p:bldP spid="1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3483366" y="1238707"/>
            <a:ext cx="2327560" cy="507831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r>
              <a:rPr lang="en-US" altLang="zh-CN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3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2752197" y="1746538"/>
            <a:ext cx="3789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/>
          <p:cNvSpPr txBox="1">
            <a:spLocks/>
          </p:cNvSpPr>
          <p:nvPr/>
        </p:nvSpPr>
        <p:spPr>
          <a:xfrm>
            <a:off x="1805498" y="2901806"/>
            <a:ext cx="1440160" cy="135421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6858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8800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kumimoji="0" lang="en-US" sz="1050" dirty="0">
              <a:solidFill>
                <a:srgbClr val="1F4E79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59" name="组合 58"/>
          <p:cNvGrpSpPr/>
          <p:nvPr/>
        </p:nvGrpSpPr>
        <p:grpSpPr>
          <a:xfrm rot="11891394">
            <a:off x="5912849" y="2579173"/>
            <a:ext cx="2323088" cy="1614098"/>
            <a:chOff x="912737" y="565770"/>
            <a:chExt cx="3097450" cy="2152130"/>
          </a:xfrm>
        </p:grpSpPr>
        <p:sp>
          <p:nvSpPr>
            <p:cNvPr id="60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1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2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3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4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B4DA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8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69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  <p:sp>
            <p:nvSpPr>
              <p:cNvPr id="70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</p:grpSp>
      </p:grpSp>
      <p:cxnSp>
        <p:nvCxnSpPr>
          <p:cNvPr id="71" name="Straight Connector 13"/>
          <p:cNvCxnSpPr/>
          <p:nvPr/>
        </p:nvCxnSpPr>
        <p:spPr>
          <a:xfrm flipH="1">
            <a:off x="0" y="3939806"/>
            <a:ext cx="4748959" cy="0"/>
          </a:xfrm>
          <a:prstGeom prst="line">
            <a:avLst/>
          </a:prstGeom>
          <a:ln w="19050" cap="sq">
            <a:solidFill>
              <a:srgbClr val="1F4E79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/>
          <p:cNvSpPr txBox="1"/>
          <p:nvPr/>
        </p:nvSpPr>
        <p:spPr>
          <a:xfrm>
            <a:off x="3371105" y="3465630"/>
            <a:ext cx="121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(Improve)</a:t>
            </a:r>
            <a:endParaRPr kumimoji="0" lang="en-US" altLang="zh-TW" sz="1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24" name="组合 63"/>
          <p:cNvGrpSpPr/>
          <p:nvPr/>
        </p:nvGrpSpPr>
        <p:grpSpPr>
          <a:xfrm>
            <a:off x="971600" y="1492622"/>
            <a:ext cx="642585" cy="614947"/>
            <a:chOff x="1972263" y="1791342"/>
            <a:chExt cx="815598" cy="815596"/>
          </a:xfrm>
          <a:solidFill>
            <a:srgbClr val="F8D35E"/>
          </a:solidFill>
        </p:grpSpPr>
        <p:sp>
          <p:nvSpPr>
            <p:cNvPr id="25" name="Sev01"/>
            <p:cNvSpPr>
              <a:spLocks noChangeAspect="1"/>
            </p:cNvSpPr>
            <p:nvPr/>
          </p:nvSpPr>
          <p:spPr>
            <a:xfrm>
              <a:off x="1972263" y="1791342"/>
              <a:ext cx="815598" cy="815596"/>
            </a:xfrm>
            <a:prstGeom prst="ellipse">
              <a:avLst/>
            </a:prstGeom>
            <a:solidFill>
              <a:srgbClr val="1F4E79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27" name="Freeform 62"/>
            <p:cNvSpPr>
              <a:spLocks noEditPoints="1"/>
            </p:cNvSpPr>
            <p:nvPr/>
          </p:nvSpPr>
          <p:spPr bwMode="auto">
            <a:xfrm>
              <a:off x="2149946" y="1967184"/>
              <a:ext cx="460232" cy="463913"/>
            </a:xfrm>
            <a:custGeom>
              <a:avLst/>
              <a:gdLst/>
              <a:ahLst/>
              <a:cxnLst>
                <a:cxn ang="0">
                  <a:pos x="58" y="33"/>
                </a:cxn>
                <a:cxn ang="0">
                  <a:pos x="57" y="34"/>
                </a:cxn>
                <a:cxn ang="0">
                  <a:pos x="50" y="35"/>
                </a:cxn>
                <a:cxn ang="0">
                  <a:pos x="49" y="39"/>
                </a:cxn>
                <a:cxn ang="0">
                  <a:pos x="53" y="44"/>
                </a:cxn>
                <a:cxn ang="0">
                  <a:pos x="53" y="45"/>
                </a:cxn>
                <a:cxn ang="0">
                  <a:pos x="53" y="46"/>
                </a:cxn>
                <a:cxn ang="0">
                  <a:pos x="45" y="53"/>
                </a:cxn>
                <a:cxn ang="0">
                  <a:pos x="44" y="52"/>
                </a:cxn>
                <a:cxn ang="0">
                  <a:pos x="39" y="48"/>
                </a:cxn>
                <a:cxn ang="0">
                  <a:pos x="36" y="50"/>
                </a:cxn>
                <a:cxn ang="0">
                  <a:pos x="34" y="57"/>
                </a:cxn>
                <a:cxn ang="0">
                  <a:pos x="33" y="58"/>
                </a:cxn>
                <a:cxn ang="0">
                  <a:pos x="25" y="58"/>
                </a:cxn>
                <a:cxn ang="0">
                  <a:pos x="23" y="57"/>
                </a:cxn>
                <a:cxn ang="0">
                  <a:pos x="22" y="50"/>
                </a:cxn>
                <a:cxn ang="0">
                  <a:pos x="19" y="48"/>
                </a:cxn>
                <a:cxn ang="0">
                  <a:pos x="14" y="52"/>
                </a:cxn>
                <a:cxn ang="0">
                  <a:pos x="13" y="53"/>
                </a:cxn>
                <a:cxn ang="0">
                  <a:pos x="12" y="52"/>
                </a:cxn>
                <a:cxn ang="0">
                  <a:pos x="5" y="46"/>
                </a:cxn>
                <a:cxn ang="0">
                  <a:pos x="5" y="45"/>
                </a:cxn>
                <a:cxn ang="0">
                  <a:pos x="5" y="44"/>
                </a:cxn>
                <a:cxn ang="0">
                  <a:pos x="9" y="39"/>
                </a:cxn>
                <a:cxn ang="0">
                  <a:pos x="8" y="35"/>
                </a:cxn>
                <a:cxn ang="0">
                  <a:pos x="1" y="34"/>
                </a:cxn>
                <a:cxn ang="0">
                  <a:pos x="0" y="33"/>
                </a:cxn>
                <a:cxn ang="0">
                  <a:pos x="0" y="24"/>
                </a:cxn>
                <a:cxn ang="0">
                  <a:pos x="1" y="23"/>
                </a:cxn>
                <a:cxn ang="0">
                  <a:pos x="8" y="22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3" y="5"/>
                </a:cxn>
                <a:cxn ang="0">
                  <a:pos x="14" y="5"/>
                </a:cxn>
                <a:cxn ang="0">
                  <a:pos x="19" y="9"/>
                </a:cxn>
                <a:cxn ang="0">
                  <a:pos x="22" y="8"/>
                </a:cxn>
                <a:cxn ang="0">
                  <a:pos x="23" y="1"/>
                </a:cxn>
                <a:cxn ang="0">
                  <a:pos x="25" y="0"/>
                </a:cxn>
                <a:cxn ang="0">
                  <a:pos x="33" y="0"/>
                </a:cxn>
                <a:cxn ang="0">
                  <a:pos x="34" y="1"/>
                </a:cxn>
                <a:cxn ang="0">
                  <a:pos x="36" y="8"/>
                </a:cxn>
                <a:cxn ang="0">
                  <a:pos x="39" y="9"/>
                </a:cxn>
                <a:cxn ang="0">
                  <a:pos x="44" y="5"/>
                </a:cxn>
                <a:cxn ang="0">
                  <a:pos x="45" y="5"/>
                </a:cxn>
                <a:cxn ang="0">
                  <a:pos x="46" y="5"/>
                </a:cxn>
                <a:cxn ang="0">
                  <a:pos x="52" y="12"/>
                </a:cxn>
                <a:cxn ang="0">
                  <a:pos x="53" y="12"/>
                </a:cxn>
                <a:cxn ang="0">
                  <a:pos x="52" y="13"/>
                </a:cxn>
                <a:cxn ang="0">
                  <a:pos x="48" y="18"/>
                </a:cxn>
                <a:cxn ang="0">
                  <a:pos x="50" y="22"/>
                </a:cxn>
                <a:cxn ang="0">
                  <a:pos x="57" y="23"/>
                </a:cxn>
                <a:cxn ang="0">
                  <a:pos x="58" y="25"/>
                </a:cxn>
                <a:cxn ang="0">
                  <a:pos x="58" y="33"/>
                </a:cxn>
                <a:cxn ang="0">
                  <a:pos x="29" y="19"/>
                </a:cxn>
                <a:cxn ang="0">
                  <a:pos x="19" y="29"/>
                </a:cxn>
                <a:cxn ang="0">
                  <a:pos x="29" y="38"/>
                </a:cxn>
                <a:cxn ang="0">
                  <a:pos x="39" y="29"/>
                </a:cxn>
                <a:cxn ang="0">
                  <a:pos x="29" y="19"/>
                </a:cxn>
              </a:cxnLst>
              <a:rect l="0" t="0" r="r" b="b"/>
              <a:pathLst>
                <a:path w="58" h="58">
                  <a:moveTo>
                    <a:pt x="58" y="33"/>
                  </a:moveTo>
                  <a:cubicBezTo>
                    <a:pt x="58" y="34"/>
                    <a:pt x="58" y="34"/>
                    <a:pt x="57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7"/>
                    <a:pt x="49" y="38"/>
                    <a:pt x="49" y="39"/>
                  </a:cubicBezTo>
                  <a:cubicBezTo>
                    <a:pt x="50" y="41"/>
                    <a:pt x="51" y="42"/>
                    <a:pt x="53" y="44"/>
                  </a:cubicBezTo>
                  <a:cubicBezTo>
                    <a:pt x="53" y="44"/>
                    <a:pt x="53" y="45"/>
                    <a:pt x="53" y="45"/>
                  </a:cubicBezTo>
                  <a:cubicBezTo>
                    <a:pt x="53" y="45"/>
                    <a:pt x="53" y="46"/>
                    <a:pt x="53" y="46"/>
                  </a:cubicBezTo>
                  <a:cubicBezTo>
                    <a:pt x="52" y="47"/>
                    <a:pt x="47" y="53"/>
                    <a:pt x="45" y="53"/>
                  </a:cubicBezTo>
                  <a:cubicBezTo>
                    <a:pt x="45" y="53"/>
                    <a:pt x="45" y="53"/>
                    <a:pt x="44" y="52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8" y="49"/>
                    <a:pt x="37" y="49"/>
                    <a:pt x="36" y="50"/>
                  </a:cubicBezTo>
                  <a:cubicBezTo>
                    <a:pt x="35" y="52"/>
                    <a:pt x="35" y="55"/>
                    <a:pt x="34" y="57"/>
                  </a:cubicBezTo>
                  <a:cubicBezTo>
                    <a:pt x="34" y="57"/>
                    <a:pt x="34" y="58"/>
                    <a:pt x="33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4" y="58"/>
                    <a:pt x="23" y="57"/>
                    <a:pt x="23" y="57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1" y="49"/>
                    <a:pt x="20" y="49"/>
                    <a:pt x="19" y="48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2" y="53"/>
                    <a:pt x="12" y="53"/>
                    <a:pt x="12" y="52"/>
                  </a:cubicBezTo>
                  <a:cubicBezTo>
                    <a:pt x="10" y="50"/>
                    <a:pt x="7" y="48"/>
                    <a:pt x="5" y="46"/>
                  </a:cubicBezTo>
                  <a:cubicBezTo>
                    <a:pt x="5" y="46"/>
                    <a:pt x="5" y="45"/>
                    <a:pt x="5" y="45"/>
                  </a:cubicBezTo>
                  <a:cubicBezTo>
                    <a:pt x="5" y="45"/>
                    <a:pt x="5" y="44"/>
                    <a:pt x="5" y="44"/>
                  </a:cubicBezTo>
                  <a:cubicBezTo>
                    <a:pt x="7" y="42"/>
                    <a:pt x="8" y="41"/>
                    <a:pt x="9" y="39"/>
                  </a:cubicBezTo>
                  <a:cubicBezTo>
                    <a:pt x="9" y="38"/>
                    <a:pt x="8" y="37"/>
                    <a:pt x="8" y="35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9" y="20"/>
                    <a:pt x="9" y="18"/>
                  </a:cubicBezTo>
                  <a:cubicBezTo>
                    <a:pt x="8" y="17"/>
                    <a:pt x="7" y="15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6" y="10"/>
                    <a:pt x="11" y="5"/>
                    <a:pt x="13" y="5"/>
                  </a:cubicBezTo>
                  <a:cubicBezTo>
                    <a:pt x="13" y="5"/>
                    <a:pt x="13" y="5"/>
                    <a:pt x="14" y="5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1" y="8"/>
                    <a:pt x="22" y="8"/>
                  </a:cubicBezTo>
                  <a:cubicBezTo>
                    <a:pt x="22" y="5"/>
                    <a:pt x="23" y="3"/>
                    <a:pt x="23" y="1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7" y="8"/>
                    <a:pt x="38" y="9"/>
                    <a:pt x="39" y="9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7"/>
                    <a:pt x="51" y="9"/>
                    <a:pt x="52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2" y="13"/>
                  </a:cubicBezTo>
                  <a:cubicBezTo>
                    <a:pt x="51" y="15"/>
                    <a:pt x="50" y="17"/>
                    <a:pt x="48" y="18"/>
                  </a:cubicBezTo>
                  <a:cubicBezTo>
                    <a:pt x="49" y="20"/>
                    <a:pt x="50" y="21"/>
                    <a:pt x="50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4"/>
                    <a:pt x="58" y="25"/>
                  </a:cubicBezTo>
                  <a:lnTo>
                    <a:pt x="58" y="33"/>
                  </a:lnTo>
                  <a:close/>
                  <a:moveTo>
                    <a:pt x="29" y="19"/>
                  </a:moveTo>
                  <a:cubicBezTo>
                    <a:pt x="24" y="19"/>
                    <a:pt x="19" y="23"/>
                    <a:pt x="19" y="29"/>
                  </a:cubicBezTo>
                  <a:cubicBezTo>
                    <a:pt x="19" y="34"/>
                    <a:pt x="24" y="38"/>
                    <a:pt x="29" y="38"/>
                  </a:cubicBezTo>
                  <a:cubicBezTo>
                    <a:pt x="34" y="38"/>
                    <a:pt x="39" y="34"/>
                    <a:pt x="39" y="29"/>
                  </a:cubicBezTo>
                  <a:cubicBezTo>
                    <a:pt x="39" y="23"/>
                    <a:pt x="34" y="19"/>
                    <a:pt x="29" y="1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29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36 0.0331 L 0.09236 0.0331 C 0.09045 0.03634 0.08837 0.03958 0.08681 0.04306 C 0.08611 0.04491 0.08628 0.04699 0.08576 0.04884 C 0.08524 0.05093 0.0842 0.05278 0.08368 0.05463 C 0.08316 0.05602 0.08299 0.05764 0.08246 0.05903 C 0.08212 0.06296 0.08212 0.0669 0.08142 0.0706 C 0.08108 0.07269 0.07986 0.07454 0.07934 0.07639 C 0.07656 0.08495 0.08056 0.07639 0.075 0.08657 C 0.07465 0.08796 0.07413 0.08935 0.07378 0.09097 C 0.07344 0.09375 0.07344 0.09676 0.07274 0.09954 C 0.0724 0.10139 0.07135 0.10255 0.07066 0.10394 C 0.06996 0.10926 0.06979 0.1125 0.0684 0.11713 C 0.06771 0.11898 0.06684 0.12083 0.06632 0.12292 C 0.0625 0.13634 0.06649 0.12963 0.06076 0.13727 C 0.06042 0.13935 0.06024 0.1412 0.05972 0.14306 C 0.05764 0.15023 0.05417 0.16181 0.05104 0.16921 C 0.04583 0.18148 0.05243 0.16227 0.04566 0.18218 C 0.04479 0.18472 0.0441 0.18704 0.0434 0.18958 C 0.04167 0.1963 0.04115 0.20185 0.03906 0.20833 C 0.03819 0.21134 0.03698 0.21412 0.03576 0.21713 C 0.03542 0.21898 0.03524 0.22106 0.03472 0.22292 C 0.03264 0.22963 0.02969 0.23611 0.02812 0.24306 C 0.02743 0.24699 0.02569 0.25648 0.02378 0.26042 C 0.01354 0.28426 0.02292 0.25648 0.01406 0.28218 C 0.01146 0.28981 0.01181 0.29097 0.00972 0.29954 C 0.00903 0.30255 0.00816 0.30532 0.00764 0.30833 C 0.00712 0.31019 0.00694 0.31227 0.00642 0.31412 C 0.00556 0.31713 0.00434 0.31991 0.00312 0.32292 C 0.00278 0.32569 0.00243 0.3287 0.00208 0.33148 C 0.00174 0.33495 0.00156 0.33843 0.00104 0.34167 C 0.00052 0.34514 -0.00035 0.34838 -0.00122 0.35185 C -0.00816 0.37963 -0.00069 0.34815 -0.00764 0.37361 C -0.00816 0.37546 -0.00833 0.37731 -0.00868 0.3794 C -0.0092 0.38171 -0.0092 0.38426 -0.0099 0.38657 C -0.01059 0.38912 -0.01215 0.3912 -0.01302 0.39375 C -0.01354 0.39514 -0.01372 0.39676 -0.01424 0.39815 C -0.01476 0.40023 -0.01563 0.40208 -0.01632 0.40394 C -0.01684 0.40532 -0.01684 0.40694 -0.01736 0.40833 C -0.0184 0.41042 -0.01962 0.41227 -0.02066 0.41412 C -0.02135 0.41736 -0.02292 0.42639 -0.02396 0.4287 L -0.02604 0.43287 C -0.02535 0.43681 -0.02569 0.4412 -0.02396 0.44444 C -0.02292 0.44676 -0.02031 0.44653 -0.01858 0.44745 C -0.01545 0.44907 -0.01441 0.44931 -0.01094 0.45046 L 0.08472 0.44745 C 0.09045 0.44722 0.09635 0.44676 0.10208 0.44606 C 0.10365 0.44583 0.10503 0.44491 0.10642 0.44444 C 0.10903 0.44398 0.11146 0.44352 0.11406 0.44306 C 0.11615 0.44213 0.1184 0.44074 0.12049 0.44028 C 0.12344 0.43935 0.12639 0.43935 0.12934 0.43866 C 0.13108 0.43843 0.13281 0.43773 0.13472 0.43727 C 0.13681 0.43588 0.13889 0.43403 0.14115 0.43287 C 0.14323 0.43194 0.14549 0.43194 0.14774 0.43148 C 0.14948 0.43102 0.15139 0.43056 0.15312 0.43009 C 0.15625 0.42801 0.15955 0.42569 0.16302 0.42431 C 0.16719 0.42269 0.1717 0.42176 0.17604 0.41991 C 0.18194 0.41736 0.1875 0.41412 0.1934 0.41111 C 0.19635 0.40972 0.19896 0.40741 0.20208 0.40694 L 0.21181 0.40532 C 0.2151 0.40347 0.21823 0.40116 0.2217 0.39954 C 0.22326 0.39907 0.24288 0.3912 0.25104 0.38958 C 0.25868 0.38796 0.26476 0.3875 0.27274 0.38657 C 0.27674 0.38519 0.28056 0.38333 0.28472 0.38218 C 0.28785 0.38148 0.29115 0.38125 0.29444 0.38079 C 0.30538 0.37894 0.31615 0.37639 0.32708 0.375 C 0.34444 0.37292 0.33507 0.37431 0.35521 0.3706 C 0.36146 0.36736 0.36111 0.36736 0.3684 0.36481 C 0.37014 0.36435 0.37205 0.36412 0.37378 0.36343 C 0.38941 0.35694 0.37569 0.36042 0.3901 0.35764 C 0.39184 0.35625 0.3934 0.35417 0.39549 0.35324 C 0.40156 0.35069 0.41198 0.34792 0.41944 0.34606 C 0.42014 0.34514 0.42135 0.34444 0.42153 0.34306 C 0.42205 0.34005 0.4191 0.3338 0.4184 0.33148 C 0.41719 0.32824 0.41597 0.32477 0.4151 0.3213 C 0.41458 0.31944 0.41458 0.31736 0.41389 0.31551 C 0.41319 0.31319 0.40781 0.3044 0.40746 0.30394 C 0.4026 0.29699 0.3974 0.29051 0.39219 0.2838 L 0.38576 0.275 C 0.37517 0.26806 0.38802 0.27731 0.37708 0.2662 C 0.36424 0.25347 0.38299 0.27685 0.36719 0.25764 C 0.36458 0.2544 0.36233 0.25046 0.35972 0.24745 C 0.34687 0.23333 0.3625 0.25556 0.34774 0.23588 C 0.34635 0.23426 0.34583 0.23171 0.34444 0.23009 C 0.33993 0.22454 0.3217 0.2088 0.31944 0.20694 C 0.30486 0.19491 0.31007 0.20069 0.29444 0.19097 C 0.28646 0.18588 0.27847 0.18032 0.27049 0.175 C 0.2684 0.17361 0.26632 0.17176 0.26406 0.1706 L 0.25417 0.1662 C 0.24479 0.1537 0.25677 0.16921 0.24774 0.15903 C 0.24358 0.1544 0.24531 0.1544 0.2401 0.15046 C 0.23906 0.14954 0.23785 0.14931 0.23681 0.14884 C 0.23003 0.13981 0.23507 0.14583 0.22049 0.13449 C 0.21285 0.12847 0.21771 0.13171 0.21076 0.12708 C 0.21042 0.12569 0.20712 0.11296 0.20538 0.10972 C 0.20417 0.10764 0.20243 0.10579 0.20104 0.10394 C 0.19844 0.10093 0.19583 0.09838 0.1934 0.09537 C 0.19219 0.09398 0.19132 0.09213 0.1901 0.09097 C 0.18802 0.08889 0.18576 0.08727 0.18368 0.08519 C 0.17882 0.08056 0.17361 0.07616 0.16944 0.0706 C 0.16806 0.06875 0.16684 0.06644 0.1651 0.06481 C 0.16389 0.06366 0.16215 0.06296 0.16076 0.06204 C 0.15521 0.05764 0.15538 0.05486 0.1467 0.05185 C 0.14514 0.05139 0.14375 0.05093 0.14236 0.05046 C 0.1401 0.04954 0.13802 0.04815 0.13576 0.04745 C 0.13403 0.04699 0.13212 0.04676 0.13038 0.04606 C 0.12708 0.04468 0.12378 0.04306 0.12049 0.04167 L 0.11736 0.04028 C 0.1151 0.03935 0.11302 0.03773 0.11076 0.03727 C 0.09965 0.03542 0.09531 0.0338 0.09236 0.0331 Z " pathEditMode="relative" ptsTypes="AAAAAAAAAAAAAAAAAAAAAAAAAAAAAAAAAAAAAAAAAAAAAAAAAAAAAAAAAAAAAAAAAAAAAAAAAAAAAAAAAAAAAAAAAAAAAAAAAAAAAAAAAAAAAA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12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94918"/>
            <a:ext cx="3402887" cy="597778"/>
            <a:chOff x="251900" y="183290"/>
            <a:chExt cx="3402887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改善方案大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綱</a:t>
              </a: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01" name="Down Arrow Callout 55"/>
          <p:cNvSpPr/>
          <p:nvPr/>
        </p:nvSpPr>
        <p:spPr>
          <a:xfrm>
            <a:off x="1672211" y="2254214"/>
            <a:ext cx="1819669" cy="2496444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0"/>
            </a:avLst>
          </a:prstGeom>
          <a:solidFill>
            <a:srgbClr val="1F4E7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b="0" dirty="0">
              <a:solidFill>
                <a:prstClr val="white"/>
              </a:solidFill>
            </a:endParaRPr>
          </a:p>
        </p:txBody>
      </p:sp>
      <p:sp>
        <p:nvSpPr>
          <p:cNvPr id="102" name="Down Arrow Callout 55"/>
          <p:cNvSpPr/>
          <p:nvPr/>
        </p:nvSpPr>
        <p:spPr>
          <a:xfrm>
            <a:off x="5317384" y="2138736"/>
            <a:ext cx="1821600" cy="2597678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0"/>
            </a:avLst>
          </a:prstGeom>
          <a:solidFill>
            <a:srgbClr val="B4DAD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b="0" dirty="0">
              <a:solidFill>
                <a:prstClr val="white"/>
              </a:solidFill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1672211" y="2357061"/>
            <a:ext cx="18663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模穴匹配測試流</a:t>
            </a:r>
            <a:r>
              <a:rPr kumimoji="0" lang="zh-TW" altLang="en-US" sz="1600" dirty="0">
                <a:solidFill>
                  <a:prstClr val="white"/>
                </a:solidFill>
                <a:latin typeface="+mn-ea"/>
                <a:ea typeface="+mn-ea"/>
              </a:rPr>
              <a:t>程</a:t>
            </a:r>
            <a:endParaRPr kumimoji="0" lang="en-US" altLang="zh-TW" sz="1600" dirty="0" smtClean="0">
              <a:solidFill>
                <a:prstClr val="white"/>
              </a:solidFill>
              <a:latin typeface="+mn-ea"/>
              <a:ea typeface="+mn-ea"/>
            </a:endParaRPr>
          </a:p>
          <a:p>
            <a:pPr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600" dirty="0" smtClean="0">
                <a:solidFill>
                  <a:prstClr val="white"/>
                </a:solidFill>
                <a:latin typeface="+mn-ea"/>
                <a:ea typeface="+mn-ea"/>
              </a:rPr>
              <a:t>D.O.E</a:t>
            </a:r>
            <a:r>
              <a:rPr kumimoji="0" lang="zh-TW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 實驗</a:t>
            </a:r>
            <a:r>
              <a:rPr kumimoji="0" lang="zh-TW" altLang="en-US" sz="1600" dirty="0">
                <a:solidFill>
                  <a:prstClr val="white"/>
                </a:solidFill>
                <a:latin typeface="+mn-ea"/>
                <a:ea typeface="+mn-ea"/>
              </a:rPr>
              <a:t>計畫</a:t>
            </a:r>
            <a:endParaRPr kumimoji="0" lang="en-US" altLang="zh-TW" sz="1600" dirty="0" smtClean="0">
              <a:solidFill>
                <a:prstClr val="white"/>
              </a:solidFill>
              <a:latin typeface="+mn-ea"/>
              <a:ea typeface="+mn-ea"/>
            </a:endParaRPr>
          </a:p>
          <a:p>
            <a:pPr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匹配判定規則</a:t>
            </a:r>
            <a:endParaRPr kumimoji="0" lang="en-US" altLang="zh-TW" sz="1600" dirty="0" smtClean="0">
              <a:solidFill>
                <a:prstClr val="white"/>
              </a:solidFill>
              <a:latin typeface="+mn-ea"/>
              <a:ea typeface="+mn-ea"/>
            </a:endParaRPr>
          </a:p>
          <a:p>
            <a:pPr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資料庫現</a:t>
            </a:r>
            <a:r>
              <a:rPr kumimoji="0" lang="zh-TW" altLang="en-US" sz="1600" dirty="0">
                <a:solidFill>
                  <a:prstClr val="white"/>
                </a:solidFill>
                <a:latin typeface="+mn-ea"/>
                <a:ea typeface="+mn-ea"/>
              </a:rPr>
              <a:t>況</a:t>
            </a:r>
            <a:endParaRPr kumimoji="0" lang="en-US" altLang="zh-TW" sz="1600" dirty="0" smtClean="0">
              <a:solidFill>
                <a:prstClr val="white"/>
              </a:solidFill>
              <a:latin typeface="+mn-ea"/>
              <a:ea typeface="+mn-ea"/>
            </a:endParaRPr>
          </a:p>
        </p:txBody>
      </p:sp>
      <p:cxnSp>
        <p:nvCxnSpPr>
          <p:cNvPr id="109" name="Straight Connector 43"/>
          <p:cNvCxnSpPr/>
          <p:nvPr/>
        </p:nvCxnSpPr>
        <p:spPr>
          <a:xfrm>
            <a:off x="1096180" y="5216091"/>
            <a:ext cx="686980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38"/>
          <p:cNvCxnSpPr/>
          <p:nvPr/>
        </p:nvCxnSpPr>
        <p:spPr>
          <a:xfrm>
            <a:off x="6228184" y="4747706"/>
            <a:ext cx="0" cy="445800"/>
          </a:xfrm>
          <a:prstGeom prst="line">
            <a:avLst/>
          </a:prstGeom>
          <a:ln w="19050" cap="rnd">
            <a:solidFill>
              <a:srgbClr val="7DBBC9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38"/>
          <p:cNvCxnSpPr/>
          <p:nvPr/>
        </p:nvCxnSpPr>
        <p:spPr>
          <a:xfrm>
            <a:off x="2591952" y="4772005"/>
            <a:ext cx="1" cy="398663"/>
          </a:xfrm>
          <a:prstGeom prst="line">
            <a:avLst/>
          </a:prstGeom>
          <a:ln w="19050" cap="rnd">
            <a:solidFill>
              <a:srgbClr val="1F4E79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文字方塊 113"/>
          <p:cNvSpPr txBox="1"/>
          <p:nvPr/>
        </p:nvSpPr>
        <p:spPr>
          <a:xfrm>
            <a:off x="2123728" y="1788781"/>
            <a:ext cx="1691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建立資料庫</a:t>
            </a:r>
            <a:endParaRPr lang="zh-TW" altLang="en-US" sz="2000" dirty="0">
              <a:solidFill>
                <a:srgbClr val="1F4E79"/>
              </a:solidFill>
              <a:latin typeface="+mn-ea"/>
              <a:ea typeface="+mn-ea"/>
            </a:endParaRPr>
          </a:p>
        </p:txBody>
      </p:sp>
      <p:sp>
        <p:nvSpPr>
          <p:cNvPr id="115" name="椭圆 28">
            <a:extLst>
              <a:ext uri="{FF2B5EF4-FFF2-40B4-BE49-F238E27FC236}">
                <a16:creationId xmlns:a16="http://schemas.microsoft.com/office/drawing/2014/main" id="{33042760-FAB7-47A8-B167-285112A8B646}"/>
              </a:ext>
            </a:extLst>
          </p:cNvPr>
          <p:cNvSpPr/>
          <p:nvPr/>
        </p:nvSpPr>
        <p:spPr>
          <a:xfrm>
            <a:off x="1731751" y="1829441"/>
            <a:ext cx="391977" cy="270961"/>
          </a:xfrm>
          <a:custGeom>
            <a:avLst/>
            <a:gdLst>
              <a:gd name="connsiteX0" fmla="*/ 392255 w 606573"/>
              <a:gd name="connsiteY0" fmla="*/ 160452 h 433836"/>
              <a:gd name="connsiteX1" fmla="*/ 407034 w 606573"/>
              <a:gd name="connsiteY1" fmla="*/ 166594 h 433836"/>
              <a:gd name="connsiteX2" fmla="*/ 407034 w 606573"/>
              <a:gd name="connsiteY2" fmla="*/ 196109 h 433836"/>
              <a:gd name="connsiteX3" fmla="*/ 277772 w 606573"/>
              <a:gd name="connsiteY3" fmla="*/ 325177 h 433836"/>
              <a:gd name="connsiteX4" fmla="*/ 262992 w 606573"/>
              <a:gd name="connsiteY4" fmla="*/ 331319 h 433836"/>
              <a:gd name="connsiteX5" fmla="*/ 248138 w 606573"/>
              <a:gd name="connsiteY5" fmla="*/ 325177 h 433836"/>
              <a:gd name="connsiteX6" fmla="*/ 189096 w 606573"/>
              <a:gd name="connsiteY6" fmla="*/ 266223 h 433836"/>
              <a:gd name="connsiteX7" fmla="*/ 189096 w 606573"/>
              <a:gd name="connsiteY7" fmla="*/ 236709 h 433836"/>
              <a:gd name="connsiteX8" fmla="*/ 203950 w 606573"/>
              <a:gd name="connsiteY8" fmla="*/ 230567 h 433836"/>
              <a:gd name="connsiteX9" fmla="*/ 218729 w 606573"/>
              <a:gd name="connsiteY9" fmla="*/ 236709 h 433836"/>
              <a:gd name="connsiteX10" fmla="*/ 262992 w 606573"/>
              <a:gd name="connsiteY10" fmla="*/ 280905 h 433836"/>
              <a:gd name="connsiteX11" fmla="*/ 377476 w 606573"/>
              <a:gd name="connsiteY11" fmla="*/ 166594 h 433836"/>
              <a:gd name="connsiteX12" fmla="*/ 392255 w 606573"/>
              <a:gd name="connsiteY12" fmla="*/ 160452 h 433836"/>
              <a:gd name="connsiteX13" fmla="*/ 392252 w 606573"/>
              <a:gd name="connsiteY13" fmla="*/ 159881 h 433836"/>
              <a:gd name="connsiteX14" fmla="*/ 377121 w 606573"/>
              <a:gd name="connsiteY14" fmla="*/ 166174 h 433836"/>
              <a:gd name="connsiteX15" fmla="*/ 262983 w 606573"/>
              <a:gd name="connsiteY15" fmla="*/ 280111 h 433836"/>
              <a:gd name="connsiteX16" fmla="*/ 219084 w 606573"/>
              <a:gd name="connsiteY16" fmla="*/ 236289 h 433836"/>
              <a:gd name="connsiteX17" fmla="*/ 188767 w 606573"/>
              <a:gd name="connsiteY17" fmla="*/ 236289 h 433836"/>
              <a:gd name="connsiteX18" fmla="*/ 188767 w 606573"/>
              <a:gd name="connsiteY18" fmla="*/ 266552 h 433836"/>
              <a:gd name="connsiteX19" fmla="*/ 247825 w 606573"/>
              <a:gd name="connsiteY19" fmla="*/ 325506 h 433836"/>
              <a:gd name="connsiteX20" fmla="*/ 262983 w 606573"/>
              <a:gd name="connsiteY20" fmla="*/ 331798 h 433836"/>
              <a:gd name="connsiteX21" fmla="*/ 278141 w 606573"/>
              <a:gd name="connsiteY21" fmla="*/ 325506 h 433836"/>
              <a:gd name="connsiteX22" fmla="*/ 407438 w 606573"/>
              <a:gd name="connsiteY22" fmla="*/ 196437 h 433836"/>
              <a:gd name="connsiteX23" fmla="*/ 407438 w 606573"/>
              <a:gd name="connsiteY23" fmla="*/ 166174 h 433836"/>
              <a:gd name="connsiteX24" fmla="*/ 392252 w 606573"/>
              <a:gd name="connsiteY24" fmla="*/ 159881 h 433836"/>
              <a:gd name="connsiteX25" fmla="*/ 392255 w 606573"/>
              <a:gd name="connsiteY25" fmla="*/ 159478 h 433836"/>
              <a:gd name="connsiteX26" fmla="*/ 407785 w 606573"/>
              <a:gd name="connsiteY26" fmla="*/ 165845 h 433836"/>
              <a:gd name="connsiteX27" fmla="*/ 407785 w 606573"/>
              <a:gd name="connsiteY27" fmla="*/ 196858 h 433836"/>
              <a:gd name="connsiteX28" fmla="*/ 278447 w 606573"/>
              <a:gd name="connsiteY28" fmla="*/ 325926 h 433836"/>
              <a:gd name="connsiteX29" fmla="*/ 262992 w 606573"/>
              <a:gd name="connsiteY29" fmla="*/ 332293 h 433836"/>
              <a:gd name="connsiteX30" fmla="*/ 247463 w 606573"/>
              <a:gd name="connsiteY30" fmla="*/ 325926 h 433836"/>
              <a:gd name="connsiteX31" fmla="*/ 188420 w 606573"/>
              <a:gd name="connsiteY31" fmla="*/ 266972 h 433836"/>
              <a:gd name="connsiteX32" fmla="*/ 188420 w 606573"/>
              <a:gd name="connsiteY32" fmla="*/ 235960 h 433836"/>
              <a:gd name="connsiteX33" fmla="*/ 203950 w 606573"/>
              <a:gd name="connsiteY33" fmla="*/ 229593 h 433836"/>
              <a:gd name="connsiteX34" fmla="*/ 219405 w 606573"/>
              <a:gd name="connsiteY34" fmla="*/ 235960 h 433836"/>
              <a:gd name="connsiteX35" fmla="*/ 262992 w 606573"/>
              <a:gd name="connsiteY35" fmla="*/ 279482 h 433836"/>
              <a:gd name="connsiteX36" fmla="*/ 376725 w 606573"/>
              <a:gd name="connsiteY36" fmla="*/ 165845 h 433836"/>
              <a:gd name="connsiteX37" fmla="*/ 392255 w 606573"/>
              <a:gd name="connsiteY37" fmla="*/ 159478 h 433836"/>
              <a:gd name="connsiteX38" fmla="*/ 368791 w 606573"/>
              <a:gd name="connsiteY38" fmla="*/ 43743 h 433836"/>
              <a:gd name="connsiteX39" fmla="*/ 271547 w 606573"/>
              <a:gd name="connsiteY39" fmla="*/ 96250 h 433836"/>
              <a:gd name="connsiteX40" fmla="*/ 258567 w 606573"/>
              <a:gd name="connsiteY40" fmla="*/ 103216 h 433836"/>
              <a:gd name="connsiteX41" fmla="*/ 249713 w 606573"/>
              <a:gd name="connsiteY41" fmla="*/ 100519 h 433836"/>
              <a:gd name="connsiteX42" fmla="*/ 199740 w 606573"/>
              <a:gd name="connsiteY42" fmla="*/ 84640 h 433836"/>
              <a:gd name="connsiteX43" fmla="*/ 196889 w 606573"/>
              <a:gd name="connsiteY43" fmla="*/ 84640 h 433836"/>
              <a:gd name="connsiteX44" fmla="*/ 129734 w 606573"/>
              <a:gd name="connsiteY44" fmla="*/ 112354 h 433836"/>
              <a:gd name="connsiteX45" fmla="*/ 101146 w 606573"/>
              <a:gd name="connsiteY45" fmla="*/ 179242 h 433836"/>
              <a:gd name="connsiteX46" fmla="*/ 102647 w 606573"/>
              <a:gd name="connsiteY46" fmla="*/ 196994 h 433836"/>
              <a:gd name="connsiteX47" fmla="*/ 94318 w 606573"/>
              <a:gd name="connsiteY47" fmla="*/ 213622 h 433836"/>
              <a:gd name="connsiteX48" fmla="*/ 43896 w 606573"/>
              <a:gd name="connsiteY48" fmla="*/ 296240 h 433836"/>
              <a:gd name="connsiteX49" fmla="*/ 71208 w 606573"/>
              <a:gd name="connsiteY49" fmla="*/ 362079 h 433836"/>
              <a:gd name="connsiteX50" fmla="*/ 138363 w 606573"/>
              <a:gd name="connsiteY50" fmla="*/ 390093 h 433836"/>
              <a:gd name="connsiteX51" fmla="*/ 465059 w 606573"/>
              <a:gd name="connsiteY51" fmla="*/ 390093 h 433836"/>
              <a:gd name="connsiteX52" fmla="*/ 534540 w 606573"/>
              <a:gd name="connsiteY52" fmla="*/ 361031 h 433836"/>
              <a:gd name="connsiteX53" fmla="*/ 562677 w 606573"/>
              <a:gd name="connsiteY53" fmla="*/ 292794 h 433836"/>
              <a:gd name="connsiteX54" fmla="*/ 542869 w 606573"/>
              <a:gd name="connsiteY54" fmla="*/ 234970 h 433836"/>
              <a:gd name="connsiteX55" fmla="*/ 493496 w 606573"/>
              <a:gd name="connsiteY55" fmla="*/ 200964 h 433836"/>
              <a:gd name="connsiteX56" fmla="*/ 482617 w 606573"/>
              <a:gd name="connsiteY56" fmla="*/ 182837 h 433836"/>
              <a:gd name="connsiteX57" fmla="*/ 484943 w 606573"/>
              <a:gd name="connsiteY57" fmla="*/ 159692 h 433836"/>
              <a:gd name="connsiteX58" fmla="*/ 368791 w 606573"/>
              <a:gd name="connsiteY58" fmla="*/ 43743 h 433836"/>
              <a:gd name="connsiteX59" fmla="*/ 368752 w 606573"/>
              <a:gd name="connsiteY59" fmla="*/ 43198 h 433836"/>
              <a:gd name="connsiteX60" fmla="*/ 485352 w 606573"/>
              <a:gd name="connsiteY60" fmla="*/ 159687 h 433836"/>
              <a:gd name="connsiteX61" fmla="*/ 483026 w 606573"/>
              <a:gd name="connsiteY61" fmla="*/ 182910 h 433836"/>
              <a:gd name="connsiteX62" fmla="*/ 493605 w 606573"/>
              <a:gd name="connsiteY62" fmla="*/ 200514 h 433836"/>
              <a:gd name="connsiteX63" fmla="*/ 543239 w 606573"/>
              <a:gd name="connsiteY63" fmla="*/ 234721 h 433836"/>
              <a:gd name="connsiteX64" fmla="*/ 544806 w 606573"/>
              <a:gd name="connsiteY64" fmla="*/ 237624 h 433836"/>
              <a:gd name="connsiteX65" fmla="*/ 562649 w 606573"/>
              <a:gd name="connsiteY65" fmla="*/ 289854 h 433836"/>
              <a:gd name="connsiteX66" fmla="*/ 563160 w 606573"/>
              <a:gd name="connsiteY66" fmla="*/ 292806 h 433836"/>
              <a:gd name="connsiteX67" fmla="*/ 465018 w 606573"/>
              <a:gd name="connsiteY67" fmla="*/ 390567 h 433836"/>
              <a:gd name="connsiteX68" fmla="*/ 138329 w 606573"/>
              <a:gd name="connsiteY68" fmla="*/ 390567 h 433836"/>
              <a:gd name="connsiteX69" fmla="*/ 43338 w 606573"/>
              <a:gd name="connsiteY69" fmla="*/ 296252 h 433836"/>
              <a:gd name="connsiteX70" fmla="*/ 94060 w 606573"/>
              <a:gd name="connsiteY70" fmla="*/ 213174 h 433836"/>
              <a:gd name="connsiteX71" fmla="*/ 102163 w 606573"/>
              <a:gd name="connsiteY71" fmla="*/ 197068 h 433836"/>
              <a:gd name="connsiteX72" fmla="*/ 100663 w 606573"/>
              <a:gd name="connsiteY72" fmla="*/ 179239 h 433836"/>
              <a:gd name="connsiteX73" fmla="*/ 196854 w 606573"/>
              <a:gd name="connsiteY73" fmla="*/ 84100 h 433836"/>
              <a:gd name="connsiteX74" fmla="*/ 199705 w 606573"/>
              <a:gd name="connsiteY74" fmla="*/ 84100 h 433836"/>
              <a:gd name="connsiteX75" fmla="*/ 249976 w 606573"/>
              <a:gd name="connsiteY75" fmla="*/ 100057 h 433836"/>
              <a:gd name="connsiteX76" fmla="*/ 258530 w 606573"/>
              <a:gd name="connsiteY76" fmla="*/ 102678 h 433836"/>
              <a:gd name="connsiteX77" fmla="*/ 271060 w 606573"/>
              <a:gd name="connsiteY77" fmla="*/ 95936 h 433836"/>
              <a:gd name="connsiteX78" fmla="*/ 312393 w 606573"/>
              <a:gd name="connsiteY78" fmla="*/ 57684 h 433836"/>
              <a:gd name="connsiteX79" fmla="*/ 317254 w 606573"/>
              <a:gd name="connsiteY79" fmla="*/ 55742 h 433836"/>
              <a:gd name="connsiteX80" fmla="*/ 365369 w 606573"/>
              <a:gd name="connsiteY80" fmla="*/ 43631 h 433836"/>
              <a:gd name="connsiteX81" fmla="*/ 368791 w 606573"/>
              <a:gd name="connsiteY81" fmla="*/ 42769 h 433836"/>
              <a:gd name="connsiteX82" fmla="*/ 365369 w 606573"/>
              <a:gd name="connsiteY82" fmla="*/ 43631 h 433836"/>
              <a:gd name="connsiteX83" fmla="*/ 339169 w 606573"/>
              <a:gd name="connsiteY83" fmla="*/ 46982 h 433836"/>
              <a:gd name="connsiteX84" fmla="*/ 317254 w 606573"/>
              <a:gd name="connsiteY84" fmla="*/ 55742 h 433836"/>
              <a:gd name="connsiteX85" fmla="*/ 313032 w 606573"/>
              <a:gd name="connsiteY85" fmla="*/ 56804 h 433836"/>
              <a:gd name="connsiteX86" fmla="*/ 270722 w 606573"/>
              <a:gd name="connsiteY86" fmla="*/ 95726 h 433836"/>
              <a:gd name="connsiteX87" fmla="*/ 258567 w 606573"/>
              <a:gd name="connsiteY87" fmla="*/ 102242 h 433836"/>
              <a:gd name="connsiteX88" fmla="*/ 250238 w 606573"/>
              <a:gd name="connsiteY88" fmla="*/ 99695 h 433836"/>
              <a:gd name="connsiteX89" fmla="*/ 199740 w 606573"/>
              <a:gd name="connsiteY89" fmla="*/ 83666 h 433836"/>
              <a:gd name="connsiteX90" fmla="*/ 196889 w 606573"/>
              <a:gd name="connsiteY90" fmla="*/ 83591 h 433836"/>
              <a:gd name="connsiteX91" fmla="*/ 129059 w 606573"/>
              <a:gd name="connsiteY91" fmla="*/ 111680 h 433836"/>
              <a:gd name="connsiteX92" fmla="*/ 100171 w 606573"/>
              <a:gd name="connsiteY92" fmla="*/ 179242 h 433836"/>
              <a:gd name="connsiteX93" fmla="*/ 101671 w 606573"/>
              <a:gd name="connsiteY93" fmla="*/ 197144 h 433836"/>
              <a:gd name="connsiteX94" fmla="*/ 93868 w 606573"/>
              <a:gd name="connsiteY94" fmla="*/ 212723 h 433836"/>
              <a:gd name="connsiteX95" fmla="*/ 42845 w 606573"/>
              <a:gd name="connsiteY95" fmla="*/ 296240 h 433836"/>
              <a:gd name="connsiteX96" fmla="*/ 70533 w 606573"/>
              <a:gd name="connsiteY96" fmla="*/ 362753 h 433836"/>
              <a:gd name="connsiteX97" fmla="*/ 138363 w 606573"/>
              <a:gd name="connsiteY97" fmla="*/ 391067 h 433836"/>
              <a:gd name="connsiteX98" fmla="*/ 465059 w 606573"/>
              <a:gd name="connsiteY98" fmla="*/ 391067 h 433836"/>
              <a:gd name="connsiteX99" fmla="*/ 535290 w 606573"/>
              <a:gd name="connsiteY99" fmla="*/ 361780 h 433836"/>
              <a:gd name="connsiteX100" fmla="*/ 563653 w 606573"/>
              <a:gd name="connsiteY100" fmla="*/ 292794 h 433836"/>
              <a:gd name="connsiteX101" fmla="*/ 562649 w 606573"/>
              <a:gd name="connsiteY101" fmla="*/ 289854 h 433836"/>
              <a:gd name="connsiteX102" fmla="*/ 557758 w 606573"/>
              <a:gd name="connsiteY102" fmla="*/ 261625 h 433836"/>
              <a:gd name="connsiteX103" fmla="*/ 544806 w 606573"/>
              <a:gd name="connsiteY103" fmla="*/ 237624 h 433836"/>
              <a:gd name="connsiteX104" fmla="*/ 543694 w 606573"/>
              <a:gd name="connsiteY104" fmla="*/ 234370 h 433836"/>
              <a:gd name="connsiteX105" fmla="*/ 493797 w 606573"/>
              <a:gd name="connsiteY105" fmla="*/ 199990 h 433836"/>
              <a:gd name="connsiteX106" fmla="*/ 483592 w 606573"/>
              <a:gd name="connsiteY106" fmla="*/ 182987 h 433836"/>
              <a:gd name="connsiteX107" fmla="*/ 485918 w 606573"/>
              <a:gd name="connsiteY107" fmla="*/ 159692 h 433836"/>
              <a:gd name="connsiteX108" fmla="*/ 368791 w 606573"/>
              <a:gd name="connsiteY108" fmla="*/ 42769 h 433836"/>
              <a:gd name="connsiteX109" fmla="*/ 368791 w 606573"/>
              <a:gd name="connsiteY109" fmla="*/ 974 h 433836"/>
              <a:gd name="connsiteX110" fmla="*/ 430693 w 606573"/>
              <a:gd name="connsiteY110" fmla="*/ 13482 h 433836"/>
              <a:gd name="connsiteX111" fmla="*/ 481191 w 606573"/>
              <a:gd name="connsiteY111" fmla="*/ 47488 h 433836"/>
              <a:gd name="connsiteX112" fmla="*/ 515256 w 606573"/>
              <a:gd name="connsiteY112" fmla="*/ 97898 h 433836"/>
              <a:gd name="connsiteX113" fmla="*/ 527787 w 606573"/>
              <a:gd name="connsiteY113" fmla="*/ 159692 h 433836"/>
              <a:gd name="connsiteX114" fmla="*/ 527562 w 606573"/>
              <a:gd name="connsiteY114" fmla="*/ 168156 h 433836"/>
              <a:gd name="connsiteX115" fmla="*/ 527562 w 606573"/>
              <a:gd name="connsiteY115" fmla="*/ 168456 h 433836"/>
              <a:gd name="connsiteX116" fmla="*/ 527787 w 606573"/>
              <a:gd name="connsiteY116" fmla="*/ 168606 h 433836"/>
              <a:gd name="connsiteX117" fmla="*/ 545495 w 606573"/>
              <a:gd name="connsiteY117" fmla="*/ 179017 h 433836"/>
              <a:gd name="connsiteX118" fmla="*/ 576934 w 606573"/>
              <a:gd name="connsiteY118" fmla="*/ 209053 h 433836"/>
              <a:gd name="connsiteX119" fmla="*/ 597793 w 606573"/>
              <a:gd name="connsiteY119" fmla="*/ 247703 h 433836"/>
              <a:gd name="connsiteX120" fmla="*/ 605521 w 606573"/>
              <a:gd name="connsiteY120" fmla="*/ 292495 h 433836"/>
              <a:gd name="connsiteX121" fmla="*/ 594717 w 606573"/>
              <a:gd name="connsiteY121" fmla="*/ 346874 h 433836"/>
              <a:gd name="connsiteX122" fmla="*/ 565003 w 606573"/>
              <a:gd name="connsiteY122" fmla="*/ 391216 h 433836"/>
              <a:gd name="connsiteX123" fmla="*/ 520133 w 606573"/>
              <a:gd name="connsiteY123" fmla="*/ 421627 h 433836"/>
              <a:gd name="connsiteX124" fmla="*/ 465059 w 606573"/>
              <a:gd name="connsiteY124" fmla="*/ 432862 h 433836"/>
              <a:gd name="connsiteX125" fmla="*/ 138363 w 606573"/>
              <a:gd name="connsiteY125" fmla="*/ 432862 h 433836"/>
              <a:gd name="connsiteX126" fmla="*/ 84714 w 606573"/>
              <a:gd name="connsiteY126" fmla="*/ 421852 h 433836"/>
              <a:gd name="connsiteX127" fmla="*/ 40894 w 606573"/>
              <a:gd name="connsiteY127" fmla="*/ 392265 h 433836"/>
              <a:gd name="connsiteX128" fmla="*/ 11706 w 606573"/>
              <a:gd name="connsiteY128" fmla="*/ 349046 h 433836"/>
              <a:gd name="connsiteX129" fmla="*/ 976 w 606573"/>
              <a:gd name="connsiteY129" fmla="*/ 296090 h 433836"/>
              <a:gd name="connsiteX130" fmla="*/ 21536 w 606573"/>
              <a:gd name="connsiteY130" fmla="*/ 224708 h 433836"/>
              <a:gd name="connsiteX131" fmla="*/ 58227 w 606573"/>
              <a:gd name="connsiteY131" fmla="*/ 185684 h 433836"/>
              <a:gd name="connsiteX132" fmla="*/ 58377 w 606573"/>
              <a:gd name="connsiteY132" fmla="*/ 185534 h 433836"/>
              <a:gd name="connsiteX133" fmla="*/ 58377 w 606573"/>
              <a:gd name="connsiteY133" fmla="*/ 185234 h 433836"/>
              <a:gd name="connsiteX134" fmla="*/ 58302 w 606573"/>
              <a:gd name="connsiteY134" fmla="*/ 178867 h 433836"/>
              <a:gd name="connsiteX135" fmla="*/ 69707 w 606573"/>
              <a:gd name="connsiteY135" fmla="*/ 125387 h 433836"/>
              <a:gd name="connsiteX136" fmla="*/ 99646 w 606573"/>
              <a:gd name="connsiteY136" fmla="*/ 81943 h 433836"/>
              <a:gd name="connsiteX137" fmla="*/ 143390 w 606573"/>
              <a:gd name="connsiteY137" fmla="*/ 52657 h 433836"/>
              <a:gd name="connsiteX138" fmla="*/ 196889 w 606573"/>
              <a:gd name="connsiteY138" fmla="*/ 41796 h 433836"/>
              <a:gd name="connsiteX139" fmla="*/ 201016 w 606573"/>
              <a:gd name="connsiteY139" fmla="*/ 41871 h 433836"/>
              <a:gd name="connsiteX140" fmla="*/ 250838 w 606573"/>
              <a:gd name="connsiteY140" fmla="*/ 52731 h 433836"/>
              <a:gd name="connsiteX141" fmla="*/ 251138 w 606573"/>
              <a:gd name="connsiteY141" fmla="*/ 52881 h 433836"/>
              <a:gd name="connsiteX142" fmla="*/ 251438 w 606573"/>
              <a:gd name="connsiteY142" fmla="*/ 52657 h 433836"/>
              <a:gd name="connsiteX143" fmla="*/ 291956 w 606573"/>
              <a:gd name="connsiteY143" fmla="*/ 20673 h 433836"/>
              <a:gd name="connsiteX144" fmla="*/ 368791 w 606573"/>
              <a:gd name="connsiteY144" fmla="*/ 974 h 433836"/>
              <a:gd name="connsiteX145" fmla="*/ 368752 w 606573"/>
              <a:gd name="connsiteY145" fmla="*/ 423 h 433836"/>
              <a:gd name="connsiteX146" fmla="*/ 291694 w 606573"/>
              <a:gd name="connsiteY146" fmla="*/ 20275 h 433836"/>
              <a:gd name="connsiteX147" fmla="*/ 251027 w 606573"/>
              <a:gd name="connsiteY147" fmla="*/ 52262 h 433836"/>
              <a:gd name="connsiteX148" fmla="*/ 200980 w 606573"/>
              <a:gd name="connsiteY148" fmla="*/ 41400 h 433836"/>
              <a:gd name="connsiteX149" fmla="*/ 196854 w 606573"/>
              <a:gd name="connsiteY149" fmla="*/ 41325 h 433836"/>
              <a:gd name="connsiteX150" fmla="*/ 143206 w 606573"/>
              <a:gd name="connsiteY150" fmla="*/ 52187 h 433836"/>
              <a:gd name="connsiteX151" fmla="*/ 99237 w 606573"/>
              <a:gd name="connsiteY151" fmla="*/ 81553 h 433836"/>
              <a:gd name="connsiteX152" fmla="*/ 69224 w 606573"/>
              <a:gd name="connsiteY152" fmla="*/ 125152 h 433836"/>
              <a:gd name="connsiteX153" fmla="*/ 57744 w 606573"/>
              <a:gd name="connsiteY153" fmla="*/ 178864 h 433836"/>
              <a:gd name="connsiteX154" fmla="*/ 57894 w 606573"/>
              <a:gd name="connsiteY154" fmla="*/ 185232 h 433836"/>
              <a:gd name="connsiteX155" fmla="*/ 21054 w 606573"/>
              <a:gd name="connsiteY155" fmla="*/ 224411 h 433836"/>
              <a:gd name="connsiteX156" fmla="*/ 495 w 606573"/>
              <a:gd name="connsiteY156" fmla="*/ 296102 h 433836"/>
              <a:gd name="connsiteX157" fmla="*/ 11225 w 606573"/>
              <a:gd name="connsiteY157" fmla="*/ 349290 h 433836"/>
              <a:gd name="connsiteX158" fmla="*/ 40487 w 606573"/>
              <a:gd name="connsiteY158" fmla="*/ 392590 h 433836"/>
              <a:gd name="connsiteX159" fmla="*/ 84456 w 606573"/>
              <a:gd name="connsiteY159" fmla="*/ 422405 h 433836"/>
              <a:gd name="connsiteX160" fmla="*/ 138329 w 606573"/>
              <a:gd name="connsiteY160" fmla="*/ 433342 h 433836"/>
              <a:gd name="connsiteX161" fmla="*/ 465018 w 606573"/>
              <a:gd name="connsiteY161" fmla="*/ 433342 h 433836"/>
              <a:gd name="connsiteX162" fmla="*/ 520241 w 606573"/>
              <a:gd name="connsiteY162" fmla="*/ 422105 h 433836"/>
              <a:gd name="connsiteX163" fmla="*/ 565261 w 606573"/>
              <a:gd name="connsiteY163" fmla="*/ 391541 h 433836"/>
              <a:gd name="connsiteX164" fmla="*/ 595198 w 606573"/>
              <a:gd name="connsiteY164" fmla="*/ 347118 h 433836"/>
              <a:gd name="connsiteX165" fmla="*/ 606003 w 606573"/>
              <a:gd name="connsiteY165" fmla="*/ 292507 h 433836"/>
              <a:gd name="connsiteX166" fmla="*/ 598200 w 606573"/>
              <a:gd name="connsiteY166" fmla="*/ 247559 h 433836"/>
              <a:gd name="connsiteX167" fmla="*/ 577266 w 606573"/>
              <a:gd name="connsiteY167" fmla="*/ 208755 h 433836"/>
              <a:gd name="connsiteX168" fmla="*/ 545752 w 606573"/>
              <a:gd name="connsiteY168" fmla="*/ 178640 h 433836"/>
              <a:gd name="connsiteX169" fmla="*/ 527970 w 606573"/>
              <a:gd name="connsiteY169" fmla="*/ 168152 h 433836"/>
              <a:gd name="connsiteX170" fmla="*/ 528195 w 606573"/>
              <a:gd name="connsiteY170" fmla="*/ 159687 h 433836"/>
              <a:gd name="connsiteX171" fmla="*/ 515664 w 606573"/>
              <a:gd name="connsiteY171" fmla="*/ 97659 h 433836"/>
              <a:gd name="connsiteX172" fmla="*/ 481525 w 606573"/>
              <a:gd name="connsiteY172" fmla="*/ 47093 h 433836"/>
              <a:gd name="connsiteX173" fmla="*/ 430803 w 606573"/>
              <a:gd name="connsiteY173" fmla="*/ 13008 h 433836"/>
              <a:gd name="connsiteX174" fmla="*/ 368752 w 606573"/>
              <a:gd name="connsiteY174" fmla="*/ 423 h 433836"/>
              <a:gd name="connsiteX175" fmla="*/ 368791 w 606573"/>
              <a:gd name="connsiteY175" fmla="*/ 0 h 433836"/>
              <a:gd name="connsiteX176" fmla="*/ 431069 w 606573"/>
              <a:gd name="connsiteY176" fmla="*/ 12509 h 433836"/>
              <a:gd name="connsiteX177" fmla="*/ 481866 w 606573"/>
              <a:gd name="connsiteY177" fmla="*/ 46739 h 433836"/>
              <a:gd name="connsiteX178" fmla="*/ 516157 w 606573"/>
              <a:gd name="connsiteY178" fmla="*/ 97523 h 433836"/>
              <a:gd name="connsiteX179" fmla="*/ 528762 w 606573"/>
              <a:gd name="connsiteY179" fmla="*/ 159692 h 433836"/>
              <a:gd name="connsiteX180" fmla="*/ 528537 w 606573"/>
              <a:gd name="connsiteY180" fmla="*/ 167857 h 433836"/>
              <a:gd name="connsiteX181" fmla="*/ 546020 w 606573"/>
              <a:gd name="connsiteY181" fmla="*/ 178193 h 433836"/>
              <a:gd name="connsiteX182" fmla="*/ 577759 w 606573"/>
              <a:gd name="connsiteY182" fmla="*/ 208454 h 433836"/>
              <a:gd name="connsiteX183" fmla="*/ 598769 w 606573"/>
              <a:gd name="connsiteY183" fmla="*/ 247403 h 433836"/>
              <a:gd name="connsiteX184" fmla="*/ 606572 w 606573"/>
              <a:gd name="connsiteY184" fmla="*/ 292495 h 433836"/>
              <a:gd name="connsiteX185" fmla="*/ 595692 w 606573"/>
              <a:gd name="connsiteY185" fmla="*/ 347249 h 433836"/>
              <a:gd name="connsiteX186" fmla="*/ 565679 w 606573"/>
              <a:gd name="connsiteY186" fmla="*/ 391891 h 433836"/>
              <a:gd name="connsiteX187" fmla="*/ 520509 w 606573"/>
              <a:gd name="connsiteY187" fmla="*/ 422526 h 433836"/>
              <a:gd name="connsiteX188" fmla="*/ 465059 w 606573"/>
              <a:gd name="connsiteY188" fmla="*/ 433836 h 433836"/>
              <a:gd name="connsiteX189" fmla="*/ 138363 w 606573"/>
              <a:gd name="connsiteY189" fmla="*/ 433836 h 433836"/>
              <a:gd name="connsiteX190" fmla="*/ 84264 w 606573"/>
              <a:gd name="connsiteY190" fmla="*/ 422825 h 433836"/>
              <a:gd name="connsiteX191" fmla="*/ 40144 w 606573"/>
              <a:gd name="connsiteY191" fmla="*/ 392939 h 433836"/>
              <a:gd name="connsiteX192" fmla="*/ 10806 w 606573"/>
              <a:gd name="connsiteY192" fmla="*/ 349496 h 433836"/>
              <a:gd name="connsiteX193" fmla="*/ 1 w 606573"/>
              <a:gd name="connsiteY193" fmla="*/ 296090 h 433836"/>
              <a:gd name="connsiteX194" fmla="*/ 20710 w 606573"/>
              <a:gd name="connsiteY194" fmla="*/ 224184 h 433836"/>
              <a:gd name="connsiteX195" fmla="*/ 57402 w 606573"/>
              <a:gd name="connsiteY195" fmla="*/ 185010 h 433836"/>
              <a:gd name="connsiteX196" fmla="*/ 57327 w 606573"/>
              <a:gd name="connsiteY196" fmla="*/ 178867 h 433836"/>
              <a:gd name="connsiteX197" fmla="*/ 68807 w 606573"/>
              <a:gd name="connsiteY197" fmla="*/ 125012 h 433836"/>
              <a:gd name="connsiteX198" fmla="*/ 98895 w 606573"/>
              <a:gd name="connsiteY198" fmla="*/ 81194 h 433836"/>
              <a:gd name="connsiteX199" fmla="*/ 143015 w 606573"/>
              <a:gd name="connsiteY199" fmla="*/ 51758 h 433836"/>
              <a:gd name="connsiteX200" fmla="*/ 196889 w 606573"/>
              <a:gd name="connsiteY200" fmla="*/ 40822 h 433836"/>
              <a:gd name="connsiteX201" fmla="*/ 201016 w 606573"/>
              <a:gd name="connsiteY201" fmla="*/ 40897 h 433836"/>
              <a:gd name="connsiteX202" fmla="*/ 250913 w 606573"/>
              <a:gd name="connsiteY202" fmla="*/ 51683 h 433836"/>
              <a:gd name="connsiteX203" fmla="*/ 291431 w 606573"/>
              <a:gd name="connsiteY203" fmla="*/ 19849 h 433836"/>
              <a:gd name="connsiteX204" fmla="*/ 368791 w 606573"/>
              <a:gd name="connsiteY204" fmla="*/ 0 h 433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606573" h="433836">
                <a:moveTo>
                  <a:pt x="392255" y="160452"/>
                </a:moveTo>
                <a:cubicBezTo>
                  <a:pt x="397807" y="160452"/>
                  <a:pt x="403058" y="162624"/>
                  <a:pt x="407034" y="166594"/>
                </a:cubicBezTo>
                <a:cubicBezTo>
                  <a:pt x="415212" y="174685"/>
                  <a:pt x="415212" y="187943"/>
                  <a:pt x="407034" y="196109"/>
                </a:cubicBezTo>
                <a:lnTo>
                  <a:pt x="277772" y="325177"/>
                </a:lnTo>
                <a:cubicBezTo>
                  <a:pt x="273795" y="329147"/>
                  <a:pt x="268544" y="331319"/>
                  <a:pt x="262992" y="331319"/>
                </a:cubicBezTo>
                <a:cubicBezTo>
                  <a:pt x="257366" y="331319"/>
                  <a:pt x="252114" y="329147"/>
                  <a:pt x="248138" y="325177"/>
                </a:cubicBezTo>
                <a:lnTo>
                  <a:pt x="189096" y="266223"/>
                </a:lnTo>
                <a:cubicBezTo>
                  <a:pt x="180993" y="258133"/>
                  <a:pt x="180993" y="244874"/>
                  <a:pt x="189096" y="236709"/>
                </a:cubicBezTo>
                <a:cubicBezTo>
                  <a:pt x="193072" y="232739"/>
                  <a:pt x="198323" y="230567"/>
                  <a:pt x="203950" y="230567"/>
                </a:cubicBezTo>
                <a:cubicBezTo>
                  <a:pt x="209502" y="230567"/>
                  <a:pt x="214753" y="232739"/>
                  <a:pt x="218729" y="236709"/>
                </a:cubicBezTo>
                <a:lnTo>
                  <a:pt x="262992" y="280905"/>
                </a:lnTo>
                <a:lnTo>
                  <a:pt x="377476" y="166594"/>
                </a:lnTo>
                <a:cubicBezTo>
                  <a:pt x="381377" y="162624"/>
                  <a:pt x="386628" y="160452"/>
                  <a:pt x="392255" y="160452"/>
                </a:cubicBezTo>
                <a:close/>
                <a:moveTo>
                  <a:pt x="392252" y="159881"/>
                </a:moveTo>
                <a:cubicBezTo>
                  <a:pt x="386764" y="159881"/>
                  <a:pt x="381286" y="161979"/>
                  <a:pt x="377121" y="166174"/>
                </a:cubicBezTo>
                <a:lnTo>
                  <a:pt x="262983" y="280111"/>
                </a:lnTo>
                <a:lnTo>
                  <a:pt x="219084" y="236289"/>
                </a:lnTo>
                <a:cubicBezTo>
                  <a:pt x="210679" y="227974"/>
                  <a:pt x="197096" y="227974"/>
                  <a:pt x="188767" y="236289"/>
                </a:cubicBezTo>
                <a:cubicBezTo>
                  <a:pt x="180362" y="244679"/>
                  <a:pt x="180362" y="258237"/>
                  <a:pt x="188767" y="266552"/>
                </a:cubicBezTo>
                <a:lnTo>
                  <a:pt x="247825" y="325506"/>
                </a:lnTo>
                <a:cubicBezTo>
                  <a:pt x="251952" y="329701"/>
                  <a:pt x="257505" y="331798"/>
                  <a:pt x="262983" y="331798"/>
                </a:cubicBezTo>
                <a:cubicBezTo>
                  <a:pt x="268461" y="331798"/>
                  <a:pt x="273939" y="329701"/>
                  <a:pt x="278141" y="325506"/>
                </a:cubicBezTo>
                <a:lnTo>
                  <a:pt x="407438" y="196437"/>
                </a:lnTo>
                <a:cubicBezTo>
                  <a:pt x="415768" y="188047"/>
                  <a:pt x="415768" y="174489"/>
                  <a:pt x="407438" y="166174"/>
                </a:cubicBezTo>
                <a:cubicBezTo>
                  <a:pt x="403236" y="161979"/>
                  <a:pt x="397739" y="159881"/>
                  <a:pt x="392252" y="159881"/>
                </a:cubicBezTo>
                <a:close/>
                <a:moveTo>
                  <a:pt x="392255" y="159478"/>
                </a:moveTo>
                <a:cubicBezTo>
                  <a:pt x="398107" y="159478"/>
                  <a:pt x="403583" y="161725"/>
                  <a:pt x="407785" y="165845"/>
                </a:cubicBezTo>
                <a:cubicBezTo>
                  <a:pt x="416262" y="174385"/>
                  <a:pt x="416262" y="188318"/>
                  <a:pt x="407785" y="196858"/>
                </a:cubicBezTo>
                <a:lnTo>
                  <a:pt x="278447" y="325926"/>
                </a:lnTo>
                <a:cubicBezTo>
                  <a:pt x="274321" y="330046"/>
                  <a:pt x="268844" y="332293"/>
                  <a:pt x="262992" y="332293"/>
                </a:cubicBezTo>
                <a:cubicBezTo>
                  <a:pt x="257141" y="332293"/>
                  <a:pt x="251589" y="330046"/>
                  <a:pt x="247463" y="325926"/>
                </a:cubicBezTo>
                <a:lnTo>
                  <a:pt x="188420" y="266972"/>
                </a:lnTo>
                <a:cubicBezTo>
                  <a:pt x="179868" y="258433"/>
                  <a:pt x="179868" y="244500"/>
                  <a:pt x="188420" y="235960"/>
                </a:cubicBezTo>
                <a:cubicBezTo>
                  <a:pt x="192547" y="231840"/>
                  <a:pt x="198098" y="229593"/>
                  <a:pt x="203950" y="229593"/>
                </a:cubicBezTo>
                <a:cubicBezTo>
                  <a:pt x="209802" y="229593"/>
                  <a:pt x="215278" y="231840"/>
                  <a:pt x="219405" y="235960"/>
                </a:cubicBezTo>
                <a:lnTo>
                  <a:pt x="262992" y="279482"/>
                </a:lnTo>
                <a:lnTo>
                  <a:pt x="376725" y="165845"/>
                </a:lnTo>
                <a:cubicBezTo>
                  <a:pt x="380852" y="161725"/>
                  <a:pt x="386403" y="159478"/>
                  <a:pt x="392255" y="159478"/>
                </a:cubicBezTo>
                <a:close/>
                <a:moveTo>
                  <a:pt x="368791" y="43743"/>
                </a:moveTo>
                <a:cubicBezTo>
                  <a:pt x="329473" y="43743"/>
                  <a:pt x="293082" y="63368"/>
                  <a:pt x="271547" y="96250"/>
                </a:cubicBezTo>
                <a:cubicBezTo>
                  <a:pt x="268696" y="100594"/>
                  <a:pt x="263819" y="103216"/>
                  <a:pt x="258567" y="103216"/>
                </a:cubicBezTo>
                <a:cubicBezTo>
                  <a:pt x="255415" y="103216"/>
                  <a:pt x="252339" y="102242"/>
                  <a:pt x="249713" y="100519"/>
                </a:cubicBezTo>
                <a:cubicBezTo>
                  <a:pt x="234856" y="90632"/>
                  <a:pt x="217598" y="85164"/>
                  <a:pt x="199740" y="84640"/>
                </a:cubicBezTo>
                <a:cubicBezTo>
                  <a:pt x="198765" y="84640"/>
                  <a:pt x="197864" y="84640"/>
                  <a:pt x="196889" y="84640"/>
                </a:cubicBezTo>
                <a:cubicBezTo>
                  <a:pt x="171753" y="84640"/>
                  <a:pt x="147892" y="94452"/>
                  <a:pt x="129734" y="112354"/>
                </a:cubicBezTo>
                <a:cubicBezTo>
                  <a:pt x="111501" y="130331"/>
                  <a:pt x="101371" y="154075"/>
                  <a:pt x="101146" y="179242"/>
                </a:cubicBezTo>
                <a:cubicBezTo>
                  <a:pt x="101146" y="185234"/>
                  <a:pt x="101596" y="191152"/>
                  <a:pt x="102647" y="196994"/>
                </a:cubicBezTo>
                <a:cubicBezTo>
                  <a:pt x="103847" y="203735"/>
                  <a:pt x="100471" y="210401"/>
                  <a:pt x="94318" y="213622"/>
                </a:cubicBezTo>
                <a:cubicBezTo>
                  <a:pt x="63329" y="229726"/>
                  <a:pt x="43971" y="261410"/>
                  <a:pt x="43896" y="296240"/>
                </a:cubicBezTo>
                <a:cubicBezTo>
                  <a:pt x="43746" y="320883"/>
                  <a:pt x="53500" y="344252"/>
                  <a:pt x="71208" y="362079"/>
                </a:cubicBezTo>
                <a:cubicBezTo>
                  <a:pt x="89216" y="380131"/>
                  <a:pt x="113077" y="390093"/>
                  <a:pt x="138363" y="390093"/>
                </a:cubicBezTo>
                <a:lnTo>
                  <a:pt x="465059" y="390093"/>
                </a:lnTo>
                <a:cubicBezTo>
                  <a:pt x="491245" y="390093"/>
                  <a:pt x="515931" y="379756"/>
                  <a:pt x="534540" y="361031"/>
                </a:cubicBezTo>
                <a:cubicBezTo>
                  <a:pt x="552848" y="342605"/>
                  <a:pt x="562827" y="318411"/>
                  <a:pt x="562677" y="292794"/>
                </a:cubicBezTo>
                <a:cubicBezTo>
                  <a:pt x="562527" y="271747"/>
                  <a:pt x="555699" y="251748"/>
                  <a:pt x="542869" y="234970"/>
                </a:cubicBezTo>
                <a:cubicBezTo>
                  <a:pt x="530488" y="218791"/>
                  <a:pt x="512930" y="206731"/>
                  <a:pt x="493496" y="200964"/>
                </a:cubicBezTo>
                <a:cubicBezTo>
                  <a:pt x="485768" y="198717"/>
                  <a:pt x="480966" y="190702"/>
                  <a:pt x="482617" y="182837"/>
                </a:cubicBezTo>
                <a:cubicBezTo>
                  <a:pt x="484117" y="175197"/>
                  <a:pt x="484943" y="167482"/>
                  <a:pt x="484943" y="159692"/>
                </a:cubicBezTo>
                <a:cubicBezTo>
                  <a:pt x="484943" y="95800"/>
                  <a:pt x="432794" y="43743"/>
                  <a:pt x="368791" y="43743"/>
                </a:cubicBezTo>
                <a:close/>
                <a:moveTo>
                  <a:pt x="368752" y="43198"/>
                </a:moveTo>
                <a:cubicBezTo>
                  <a:pt x="433129" y="43198"/>
                  <a:pt x="485352" y="95337"/>
                  <a:pt x="485352" y="159687"/>
                </a:cubicBezTo>
                <a:cubicBezTo>
                  <a:pt x="485352" y="167628"/>
                  <a:pt x="484526" y="175418"/>
                  <a:pt x="483026" y="182910"/>
                </a:cubicBezTo>
                <a:cubicBezTo>
                  <a:pt x="481450" y="190626"/>
                  <a:pt x="486027" y="198267"/>
                  <a:pt x="493605" y="200514"/>
                </a:cubicBezTo>
                <a:cubicBezTo>
                  <a:pt x="513601" y="206432"/>
                  <a:pt x="530896" y="218587"/>
                  <a:pt x="543239" y="234721"/>
                </a:cubicBezTo>
                <a:lnTo>
                  <a:pt x="544806" y="237624"/>
                </a:lnTo>
                <a:lnTo>
                  <a:pt x="562649" y="289854"/>
                </a:lnTo>
                <a:lnTo>
                  <a:pt x="563160" y="292806"/>
                </a:lnTo>
                <a:cubicBezTo>
                  <a:pt x="563535" y="346593"/>
                  <a:pt x="518891" y="390567"/>
                  <a:pt x="465018" y="390567"/>
                </a:cubicBezTo>
                <a:lnTo>
                  <a:pt x="138329" y="390567"/>
                </a:lnTo>
                <a:cubicBezTo>
                  <a:pt x="86407" y="390567"/>
                  <a:pt x="43113" y="348092"/>
                  <a:pt x="43338" y="296252"/>
                </a:cubicBezTo>
                <a:cubicBezTo>
                  <a:pt x="43488" y="260144"/>
                  <a:pt x="63972" y="228831"/>
                  <a:pt x="94060" y="213174"/>
                </a:cubicBezTo>
                <a:cubicBezTo>
                  <a:pt x="99912" y="210103"/>
                  <a:pt x="103289" y="203586"/>
                  <a:pt x="102163" y="197068"/>
                </a:cubicBezTo>
                <a:cubicBezTo>
                  <a:pt x="101113" y="191300"/>
                  <a:pt x="100588" y="185307"/>
                  <a:pt x="100663" y="179239"/>
                </a:cubicBezTo>
                <a:cubicBezTo>
                  <a:pt x="101113" y="126800"/>
                  <a:pt x="144631" y="84100"/>
                  <a:pt x="196854" y="84100"/>
                </a:cubicBezTo>
                <a:cubicBezTo>
                  <a:pt x="197829" y="84100"/>
                  <a:pt x="198729" y="84100"/>
                  <a:pt x="199705" y="84100"/>
                </a:cubicBezTo>
                <a:cubicBezTo>
                  <a:pt x="218238" y="84700"/>
                  <a:pt x="235495" y="90468"/>
                  <a:pt x="249976" y="100057"/>
                </a:cubicBezTo>
                <a:cubicBezTo>
                  <a:pt x="252602" y="101854"/>
                  <a:pt x="255604" y="102678"/>
                  <a:pt x="258530" y="102678"/>
                </a:cubicBezTo>
                <a:cubicBezTo>
                  <a:pt x="263407" y="102678"/>
                  <a:pt x="268209" y="100356"/>
                  <a:pt x="271060" y="95936"/>
                </a:cubicBezTo>
                <a:cubicBezTo>
                  <a:pt x="281490" y="80092"/>
                  <a:pt x="295689" y="66908"/>
                  <a:pt x="312393" y="57684"/>
                </a:cubicBezTo>
                <a:lnTo>
                  <a:pt x="317254" y="55742"/>
                </a:lnTo>
                <a:lnTo>
                  <a:pt x="365369" y="43631"/>
                </a:lnTo>
                <a:close/>
                <a:moveTo>
                  <a:pt x="368791" y="42769"/>
                </a:moveTo>
                <a:lnTo>
                  <a:pt x="365369" y="43631"/>
                </a:lnTo>
                <a:lnTo>
                  <a:pt x="339169" y="46982"/>
                </a:lnTo>
                <a:lnTo>
                  <a:pt x="317254" y="55742"/>
                </a:lnTo>
                <a:lnTo>
                  <a:pt x="313032" y="56804"/>
                </a:lnTo>
                <a:cubicBezTo>
                  <a:pt x="296196" y="65896"/>
                  <a:pt x="281602" y="79135"/>
                  <a:pt x="270722" y="95726"/>
                </a:cubicBezTo>
                <a:cubicBezTo>
                  <a:pt x="268021" y="99770"/>
                  <a:pt x="263519" y="102242"/>
                  <a:pt x="258567" y="102242"/>
                </a:cubicBezTo>
                <a:cubicBezTo>
                  <a:pt x="255640" y="102242"/>
                  <a:pt x="252714" y="101343"/>
                  <a:pt x="250238" y="99695"/>
                </a:cubicBezTo>
                <a:cubicBezTo>
                  <a:pt x="235231" y="89733"/>
                  <a:pt x="217823" y="84191"/>
                  <a:pt x="199740" y="83666"/>
                </a:cubicBezTo>
                <a:cubicBezTo>
                  <a:pt x="198840" y="83591"/>
                  <a:pt x="197864" y="83591"/>
                  <a:pt x="196889" y="83591"/>
                </a:cubicBezTo>
                <a:cubicBezTo>
                  <a:pt x="171453" y="83591"/>
                  <a:pt x="147367" y="93553"/>
                  <a:pt x="129059" y="111680"/>
                </a:cubicBezTo>
                <a:cubicBezTo>
                  <a:pt x="110675" y="129806"/>
                  <a:pt x="100396" y="153775"/>
                  <a:pt x="100171" y="179242"/>
                </a:cubicBezTo>
                <a:cubicBezTo>
                  <a:pt x="100096" y="185234"/>
                  <a:pt x="100621" y="191301"/>
                  <a:pt x="101671" y="197144"/>
                </a:cubicBezTo>
                <a:cubicBezTo>
                  <a:pt x="102797" y="203436"/>
                  <a:pt x="99646" y="209727"/>
                  <a:pt x="93868" y="212723"/>
                </a:cubicBezTo>
                <a:cubicBezTo>
                  <a:pt x="62504" y="229052"/>
                  <a:pt x="42995" y="261036"/>
                  <a:pt x="42845" y="296240"/>
                </a:cubicBezTo>
                <a:cubicBezTo>
                  <a:pt x="42770" y="321182"/>
                  <a:pt x="52600" y="344777"/>
                  <a:pt x="70533" y="362753"/>
                </a:cubicBezTo>
                <a:cubicBezTo>
                  <a:pt x="88766" y="381030"/>
                  <a:pt x="112851" y="391067"/>
                  <a:pt x="138363" y="391067"/>
                </a:cubicBezTo>
                <a:lnTo>
                  <a:pt x="465059" y="391067"/>
                </a:lnTo>
                <a:cubicBezTo>
                  <a:pt x="491546" y="391067"/>
                  <a:pt x="516457" y="380655"/>
                  <a:pt x="535290" y="361780"/>
                </a:cubicBezTo>
                <a:cubicBezTo>
                  <a:pt x="553748" y="343129"/>
                  <a:pt x="563878" y="318636"/>
                  <a:pt x="563653" y="292794"/>
                </a:cubicBezTo>
                <a:lnTo>
                  <a:pt x="562649" y="289854"/>
                </a:lnTo>
                <a:lnTo>
                  <a:pt x="557758" y="261625"/>
                </a:lnTo>
                <a:lnTo>
                  <a:pt x="544806" y="237624"/>
                </a:lnTo>
                <a:lnTo>
                  <a:pt x="543694" y="234370"/>
                </a:lnTo>
                <a:cubicBezTo>
                  <a:pt x="531163" y="218042"/>
                  <a:pt x="513455" y="205832"/>
                  <a:pt x="493797" y="199990"/>
                </a:cubicBezTo>
                <a:cubicBezTo>
                  <a:pt x="486518" y="197893"/>
                  <a:pt x="482091" y="190402"/>
                  <a:pt x="483592" y="182987"/>
                </a:cubicBezTo>
                <a:cubicBezTo>
                  <a:pt x="485093" y="175347"/>
                  <a:pt x="485918" y="167557"/>
                  <a:pt x="485918" y="159692"/>
                </a:cubicBezTo>
                <a:cubicBezTo>
                  <a:pt x="485918" y="95201"/>
                  <a:pt x="433395" y="42769"/>
                  <a:pt x="368791" y="42769"/>
                </a:cubicBezTo>
                <a:close/>
                <a:moveTo>
                  <a:pt x="368791" y="974"/>
                </a:moveTo>
                <a:cubicBezTo>
                  <a:pt x="390175" y="974"/>
                  <a:pt x="411035" y="5168"/>
                  <a:pt x="430693" y="13482"/>
                </a:cubicBezTo>
                <a:cubicBezTo>
                  <a:pt x="449602" y="21422"/>
                  <a:pt x="466634" y="32882"/>
                  <a:pt x="481191" y="47488"/>
                </a:cubicBezTo>
                <a:cubicBezTo>
                  <a:pt x="495823" y="62019"/>
                  <a:pt x="507228" y="79022"/>
                  <a:pt x="515256" y="97898"/>
                </a:cubicBezTo>
                <a:cubicBezTo>
                  <a:pt x="523585" y="117522"/>
                  <a:pt x="527787" y="138270"/>
                  <a:pt x="527787" y="159692"/>
                </a:cubicBezTo>
                <a:cubicBezTo>
                  <a:pt x="527787" y="162539"/>
                  <a:pt x="527712" y="165385"/>
                  <a:pt x="527562" y="168156"/>
                </a:cubicBezTo>
                <a:lnTo>
                  <a:pt x="527562" y="168456"/>
                </a:lnTo>
                <a:lnTo>
                  <a:pt x="527787" y="168606"/>
                </a:lnTo>
                <a:cubicBezTo>
                  <a:pt x="533939" y="171602"/>
                  <a:pt x="539867" y="175122"/>
                  <a:pt x="545495" y="179017"/>
                </a:cubicBezTo>
                <a:cubicBezTo>
                  <a:pt x="557500" y="187331"/>
                  <a:pt x="568080" y="197443"/>
                  <a:pt x="576934" y="209053"/>
                </a:cubicBezTo>
                <a:cubicBezTo>
                  <a:pt x="585938" y="220813"/>
                  <a:pt x="592991" y="233771"/>
                  <a:pt x="597793" y="247703"/>
                </a:cubicBezTo>
                <a:cubicBezTo>
                  <a:pt x="602820" y="262084"/>
                  <a:pt x="605446" y="277140"/>
                  <a:pt x="605521" y="292495"/>
                </a:cubicBezTo>
                <a:cubicBezTo>
                  <a:pt x="605672" y="311295"/>
                  <a:pt x="602070" y="329572"/>
                  <a:pt x="594717" y="346874"/>
                </a:cubicBezTo>
                <a:cubicBezTo>
                  <a:pt x="587739" y="363428"/>
                  <a:pt x="577759" y="378333"/>
                  <a:pt x="565003" y="391216"/>
                </a:cubicBezTo>
                <a:cubicBezTo>
                  <a:pt x="552023" y="404175"/>
                  <a:pt x="536941" y="414436"/>
                  <a:pt x="520133" y="421627"/>
                </a:cubicBezTo>
                <a:cubicBezTo>
                  <a:pt x="502575" y="429042"/>
                  <a:pt x="484117" y="432862"/>
                  <a:pt x="465059" y="432862"/>
                </a:cubicBezTo>
                <a:lnTo>
                  <a:pt x="138363" y="432862"/>
                </a:lnTo>
                <a:cubicBezTo>
                  <a:pt x="119830" y="432862"/>
                  <a:pt x="101746" y="429192"/>
                  <a:pt x="84714" y="421852"/>
                </a:cubicBezTo>
                <a:cubicBezTo>
                  <a:pt x="68282" y="414886"/>
                  <a:pt x="53500" y="404924"/>
                  <a:pt x="40894" y="392265"/>
                </a:cubicBezTo>
                <a:cubicBezTo>
                  <a:pt x="28364" y="379756"/>
                  <a:pt x="18534" y="365225"/>
                  <a:pt x="11706" y="349046"/>
                </a:cubicBezTo>
                <a:cubicBezTo>
                  <a:pt x="4503" y="332193"/>
                  <a:pt x="901" y="314366"/>
                  <a:pt x="976" y="296090"/>
                </a:cubicBezTo>
                <a:cubicBezTo>
                  <a:pt x="1127" y="270773"/>
                  <a:pt x="8180" y="246055"/>
                  <a:pt x="21536" y="224708"/>
                </a:cubicBezTo>
                <a:cubicBezTo>
                  <a:pt x="31140" y="209353"/>
                  <a:pt x="43445" y="196170"/>
                  <a:pt x="58227" y="185684"/>
                </a:cubicBezTo>
                <a:lnTo>
                  <a:pt x="58377" y="185534"/>
                </a:lnTo>
                <a:lnTo>
                  <a:pt x="58377" y="185234"/>
                </a:lnTo>
                <a:cubicBezTo>
                  <a:pt x="58302" y="183137"/>
                  <a:pt x="58302" y="181040"/>
                  <a:pt x="58302" y="178867"/>
                </a:cubicBezTo>
                <a:cubicBezTo>
                  <a:pt x="58452" y="160367"/>
                  <a:pt x="62279" y="142390"/>
                  <a:pt x="69707" y="125387"/>
                </a:cubicBezTo>
                <a:cubicBezTo>
                  <a:pt x="76835" y="109133"/>
                  <a:pt x="86890" y="94527"/>
                  <a:pt x="99646" y="81943"/>
                </a:cubicBezTo>
                <a:cubicBezTo>
                  <a:pt x="112326" y="69435"/>
                  <a:pt x="127033" y="59548"/>
                  <a:pt x="143390" y="52657"/>
                </a:cubicBezTo>
                <a:cubicBezTo>
                  <a:pt x="160423" y="45466"/>
                  <a:pt x="178431" y="41796"/>
                  <a:pt x="196889" y="41796"/>
                </a:cubicBezTo>
                <a:cubicBezTo>
                  <a:pt x="198315" y="41796"/>
                  <a:pt x="199665" y="41871"/>
                  <a:pt x="201016" y="41871"/>
                </a:cubicBezTo>
                <a:cubicBezTo>
                  <a:pt x="218274" y="42395"/>
                  <a:pt x="235006" y="46065"/>
                  <a:pt x="250838" y="52731"/>
                </a:cubicBezTo>
                <a:lnTo>
                  <a:pt x="251138" y="52881"/>
                </a:lnTo>
                <a:lnTo>
                  <a:pt x="251438" y="52657"/>
                </a:lnTo>
                <a:cubicBezTo>
                  <a:pt x="263144" y="39773"/>
                  <a:pt x="276800" y="29062"/>
                  <a:pt x="291956" y="20673"/>
                </a:cubicBezTo>
                <a:cubicBezTo>
                  <a:pt x="315367" y="7790"/>
                  <a:pt x="341929" y="974"/>
                  <a:pt x="368791" y="974"/>
                </a:cubicBezTo>
                <a:close/>
                <a:moveTo>
                  <a:pt x="368752" y="423"/>
                </a:moveTo>
                <a:cubicBezTo>
                  <a:pt x="341740" y="423"/>
                  <a:pt x="315104" y="7315"/>
                  <a:pt x="291694" y="20275"/>
                </a:cubicBezTo>
                <a:cubicBezTo>
                  <a:pt x="276463" y="28590"/>
                  <a:pt x="262732" y="39527"/>
                  <a:pt x="251027" y="52262"/>
                </a:cubicBezTo>
                <a:cubicBezTo>
                  <a:pt x="235195" y="45595"/>
                  <a:pt x="218313" y="41850"/>
                  <a:pt x="200980" y="41400"/>
                </a:cubicBezTo>
                <a:cubicBezTo>
                  <a:pt x="199630" y="41325"/>
                  <a:pt x="198279" y="41325"/>
                  <a:pt x="196854" y="41325"/>
                </a:cubicBezTo>
                <a:cubicBezTo>
                  <a:pt x="178321" y="41325"/>
                  <a:pt x="160313" y="44996"/>
                  <a:pt x="143206" y="52187"/>
                </a:cubicBezTo>
                <a:cubicBezTo>
                  <a:pt x="126774" y="59079"/>
                  <a:pt x="111993" y="68968"/>
                  <a:pt x="99237" y="81553"/>
                </a:cubicBezTo>
                <a:cubicBezTo>
                  <a:pt x="86482" y="94138"/>
                  <a:pt x="76352" y="108821"/>
                  <a:pt x="69224" y="125152"/>
                </a:cubicBezTo>
                <a:cubicBezTo>
                  <a:pt x="61796" y="142232"/>
                  <a:pt x="57970" y="160286"/>
                  <a:pt x="57744" y="178864"/>
                </a:cubicBezTo>
                <a:cubicBezTo>
                  <a:pt x="57744" y="181037"/>
                  <a:pt x="57819" y="183134"/>
                  <a:pt x="57894" y="185232"/>
                </a:cubicBezTo>
                <a:cubicBezTo>
                  <a:pt x="43188" y="195720"/>
                  <a:pt x="30658" y="209054"/>
                  <a:pt x="21054" y="224411"/>
                </a:cubicBezTo>
                <a:cubicBezTo>
                  <a:pt x="7698" y="245911"/>
                  <a:pt x="570" y="270707"/>
                  <a:pt x="495" y="296102"/>
                </a:cubicBezTo>
                <a:cubicBezTo>
                  <a:pt x="420" y="314456"/>
                  <a:pt x="4022" y="332360"/>
                  <a:pt x="11225" y="349290"/>
                </a:cubicBezTo>
                <a:cubicBezTo>
                  <a:pt x="18128" y="365471"/>
                  <a:pt x="27957" y="380079"/>
                  <a:pt x="40487" y="392590"/>
                </a:cubicBezTo>
                <a:cubicBezTo>
                  <a:pt x="53167" y="405325"/>
                  <a:pt x="67949" y="415363"/>
                  <a:pt x="84456" y="422405"/>
                </a:cubicBezTo>
                <a:cubicBezTo>
                  <a:pt x="101638" y="429671"/>
                  <a:pt x="119721" y="433342"/>
                  <a:pt x="138329" y="433342"/>
                </a:cubicBezTo>
                <a:lnTo>
                  <a:pt x="465018" y="433342"/>
                </a:lnTo>
                <a:cubicBezTo>
                  <a:pt x="484151" y="433342"/>
                  <a:pt x="502684" y="429596"/>
                  <a:pt x="520241" y="422105"/>
                </a:cubicBezTo>
                <a:cubicBezTo>
                  <a:pt x="537124" y="414914"/>
                  <a:pt x="552280" y="404651"/>
                  <a:pt x="565261" y="391541"/>
                </a:cubicBezTo>
                <a:cubicBezTo>
                  <a:pt x="578091" y="378656"/>
                  <a:pt x="588145" y="363673"/>
                  <a:pt x="595198" y="347118"/>
                </a:cubicBezTo>
                <a:cubicBezTo>
                  <a:pt x="602476" y="329738"/>
                  <a:pt x="606153" y="311385"/>
                  <a:pt x="606003" y="292507"/>
                </a:cubicBezTo>
                <a:cubicBezTo>
                  <a:pt x="605853" y="277150"/>
                  <a:pt x="603302" y="262017"/>
                  <a:pt x="598200" y="247559"/>
                </a:cubicBezTo>
                <a:cubicBezTo>
                  <a:pt x="593398" y="233551"/>
                  <a:pt x="586345" y="220516"/>
                  <a:pt x="577266" y="208755"/>
                </a:cubicBezTo>
                <a:cubicBezTo>
                  <a:pt x="568412" y="197068"/>
                  <a:pt x="557757" y="186955"/>
                  <a:pt x="545752" y="178640"/>
                </a:cubicBezTo>
                <a:cubicBezTo>
                  <a:pt x="540050" y="174669"/>
                  <a:pt x="534122" y="171223"/>
                  <a:pt x="527970" y="168152"/>
                </a:cubicBezTo>
                <a:cubicBezTo>
                  <a:pt x="528120" y="165305"/>
                  <a:pt x="528195" y="162534"/>
                  <a:pt x="528195" y="159687"/>
                </a:cubicBezTo>
                <a:cubicBezTo>
                  <a:pt x="528195" y="138187"/>
                  <a:pt x="523993" y="117361"/>
                  <a:pt x="515664" y="97659"/>
                </a:cubicBezTo>
                <a:cubicBezTo>
                  <a:pt x="507636" y="78706"/>
                  <a:pt x="496156" y="61701"/>
                  <a:pt x="481525" y="47093"/>
                </a:cubicBezTo>
                <a:cubicBezTo>
                  <a:pt x="466894" y="32486"/>
                  <a:pt x="449786" y="21024"/>
                  <a:pt x="430803" y="13008"/>
                </a:cubicBezTo>
                <a:cubicBezTo>
                  <a:pt x="411145" y="4693"/>
                  <a:pt x="390211" y="423"/>
                  <a:pt x="368752" y="423"/>
                </a:cubicBezTo>
                <a:close/>
                <a:moveTo>
                  <a:pt x="368791" y="0"/>
                </a:moveTo>
                <a:cubicBezTo>
                  <a:pt x="390325" y="0"/>
                  <a:pt x="411335" y="4195"/>
                  <a:pt x="431069" y="12509"/>
                </a:cubicBezTo>
                <a:cubicBezTo>
                  <a:pt x="450127" y="20598"/>
                  <a:pt x="467235" y="32133"/>
                  <a:pt x="481866" y="46739"/>
                </a:cubicBezTo>
                <a:cubicBezTo>
                  <a:pt x="496573" y="61420"/>
                  <a:pt x="508128" y="78498"/>
                  <a:pt x="516157" y="97523"/>
                </a:cubicBezTo>
                <a:cubicBezTo>
                  <a:pt x="524560" y="117223"/>
                  <a:pt x="528762" y="138120"/>
                  <a:pt x="528762" y="159692"/>
                </a:cubicBezTo>
                <a:cubicBezTo>
                  <a:pt x="528762" y="162389"/>
                  <a:pt x="528687" y="165160"/>
                  <a:pt x="528537" y="167857"/>
                </a:cubicBezTo>
                <a:cubicBezTo>
                  <a:pt x="534615" y="170853"/>
                  <a:pt x="540467" y="174373"/>
                  <a:pt x="546020" y="178193"/>
                </a:cubicBezTo>
                <a:cubicBezTo>
                  <a:pt x="558175" y="186582"/>
                  <a:pt x="568830" y="196769"/>
                  <a:pt x="577759" y="208454"/>
                </a:cubicBezTo>
                <a:cubicBezTo>
                  <a:pt x="586763" y="220289"/>
                  <a:pt x="593891" y="233397"/>
                  <a:pt x="598769" y="247403"/>
                </a:cubicBezTo>
                <a:cubicBezTo>
                  <a:pt x="603796" y="261860"/>
                  <a:pt x="606422" y="277065"/>
                  <a:pt x="606572" y="292495"/>
                </a:cubicBezTo>
                <a:cubicBezTo>
                  <a:pt x="606647" y="311445"/>
                  <a:pt x="603045" y="329871"/>
                  <a:pt x="595692" y="347249"/>
                </a:cubicBezTo>
                <a:cubicBezTo>
                  <a:pt x="588639" y="363952"/>
                  <a:pt x="578584" y="378932"/>
                  <a:pt x="565679" y="391891"/>
                </a:cubicBezTo>
                <a:cubicBezTo>
                  <a:pt x="552623" y="404999"/>
                  <a:pt x="537466" y="415335"/>
                  <a:pt x="520509" y="422526"/>
                </a:cubicBezTo>
                <a:cubicBezTo>
                  <a:pt x="502876" y="430016"/>
                  <a:pt x="484192" y="433836"/>
                  <a:pt x="465059" y="433836"/>
                </a:cubicBezTo>
                <a:lnTo>
                  <a:pt x="138363" y="433836"/>
                </a:lnTo>
                <a:cubicBezTo>
                  <a:pt x="119679" y="433836"/>
                  <a:pt x="101521" y="430091"/>
                  <a:pt x="84264" y="422825"/>
                </a:cubicBezTo>
                <a:cubicBezTo>
                  <a:pt x="67756" y="415784"/>
                  <a:pt x="52900" y="405748"/>
                  <a:pt x="40144" y="392939"/>
                </a:cubicBezTo>
                <a:cubicBezTo>
                  <a:pt x="27538" y="380356"/>
                  <a:pt x="17709" y="365750"/>
                  <a:pt x="10806" y="349496"/>
                </a:cubicBezTo>
                <a:cubicBezTo>
                  <a:pt x="3528" y="332493"/>
                  <a:pt x="-74" y="314516"/>
                  <a:pt x="1" y="296090"/>
                </a:cubicBezTo>
                <a:cubicBezTo>
                  <a:pt x="76" y="270548"/>
                  <a:pt x="7279" y="245756"/>
                  <a:pt x="20710" y="224184"/>
                </a:cubicBezTo>
                <a:cubicBezTo>
                  <a:pt x="30315" y="208754"/>
                  <a:pt x="42620" y="195571"/>
                  <a:pt x="57402" y="185010"/>
                </a:cubicBezTo>
                <a:cubicBezTo>
                  <a:pt x="57327" y="182987"/>
                  <a:pt x="57327" y="180890"/>
                  <a:pt x="57327" y="178867"/>
                </a:cubicBezTo>
                <a:cubicBezTo>
                  <a:pt x="57477" y="160217"/>
                  <a:pt x="61378" y="142090"/>
                  <a:pt x="68807" y="125012"/>
                </a:cubicBezTo>
                <a:cubicBezTo>
                  <a:pt x="75935" y="108609"/>
                  <a:pt x="86064" y="93853"/>
                  <a:pt x="98895" y="81194"/>
                </a:cubicBezTo>
                <a:cubicBezTo>
                  <a:pt x="111726" y="68611"/>
                  <a:pt x="126583" y="58649"/>
                  <a:pt x="143015" y="51758"/>
                </a:cubicBezTo>
                <a:cubicBezTo>
                  <a:pt x="160198" y="44492"/>
                  <a:pt x="178281" y="40822"/>
                  <a:pt x="196889" y="40822"/>
                </a:cubicBezTo>
                <a:cubicBezTo>
                  <a:pt x="198315" y="40822"/>
                  <a:pt x="199665" y="40822"/>
                  <a:pt x="201016" y="40897"/>
                </a:cubicBezTo>
                <a:cubicBezTo>
                  <a:pt x="218274" y="41421"/>
                  <a:pt x="235081" y="45016"/>
                  <a:pt x="250913" y="51683"/>
                </a:cubicBezTo>
                <a:cubicBezTo>
                  <a:pt x="262693" y="38874"/>
                  <a:pt x="276349" y="28163"/>
                  <a:pt x="291431" y="19849"/>
                </a:cubicBezTo>
                <a:cubicBezTo>
                  <a:pt x="314992" y="6816"/>
                  <a:pt x="341704" y="0"/>
                  <a:pt x="368791" y="0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6" name="椭圆 29">
            <a:extLst>
              <a:ext uri="{FF2B5EF4-FFF2-40B4-BE49-F238E27FC236}">
                <a16:creationId xmlns:a16="http://schemas.microsoft.com/office/drawing/2014/main" id="{ABE1BAB2-24F6-47D4-8AAA-EBDB2109C189}"/>
              </a:ext>
            </a:extLst>
          </p:cNvPr>
          <p:cNvSpPr/>
          <p:nvPr/>
        </p:nvSpPr>
        <p:spPr>
          <a:xfrm>
            <a:off x="5317384" y="1734424"/>
            <a:ext cx="360040" cy="287543"/>
          </a:xfrm>
          <a:custGeom>
            <a:avLst/>
            <a:gdLst>
              <a:gd name="connsiteX0" fmla="*/ 243883 w 600653"/>
              <a:gd name="connsiteY0" fmla="*/ 476473 h 562265"/>
              <a:gd name="connsiteX1" fmla="*/ 243883 w 600653"/>
              <a:gd name="connsiteY1" fmla="*/ 521100 h 562265"/>
              <a:gd name="connsiteX2" fmla="*/ 356770 w 600653"/>
              <a:gd name="connsiteY2" fmla="*/ 521100 h 562265"/>
              <a:gd name="connsiteX3" fmla="*/ 356770 w 600653"/>
              <a:gd name="connsiteY3" fmla="*/ 476473 h 562265"/>
              <a:gd name="connsiteX4" fmla="*/ 38528 w 600653"/>
              <a:gd name="connsiteY4" fmla="*/ 381063 h 562265"/>
              <a:gd name="connsiteX5" fmla="*/ 38528 w 600653"/>
              <a:gd name="connsiteY5" fmla="*/ 418766 h 562265"/>
              <a:gd name="connsiteX6" fmla="*/ 57792 w 600653"/>
              <a:gd name="connsiteY6" fmla="*/ 438001 h 562265"/>
              <a:gd name="connsiteX7" fmla="*/ 542861 w 600653"/>
              <a:gd name="connsiteY7" fmla="*/ 438001 h 562265"/>
              <a:gd name="connsiteX8" fmla="*/ 562125 w 600653"/>
              <a:gd name="connsiteY8" fmla="*/ 418766 h 562265"/>
              <a:gd name="connsiteX9" fmla="*/ 562125 w 600653"/>
              <a:gd name="connsiteY9" fmla="*/ 381063 h 562265"/>
              <a:gd name="connsiteX10" fmla="*/ 300326 w 600653"/>
              <a:gd name="connsiteY10" fmla="*/ 210426 h 562265"/>
              <a:gd name="connsiteX11" fmla="*/ 315710 w 600653"/>
              <a:gd name="connsiteY11" fmla="*/ 225826 h 562265"/>
              <a:gd name="connsiteX12" fmla="*/ 315710 w 600653"/>
              <a:gd name="connsiteY12" fmla="*/ 251620 h 562265"/>
              <a:gd name="connsiteX13" fmla="*/ 300326 w 600653"/>
              <a:gd name="connsiteY13" fmla="*/ 267019 h 562265"/>
              <a:gd name="connsiteX14" fmla="*/ 284943 w 600653"/>
              <a:gd name="connsiteY14" fmla="*/ 251620 h 562265"/>
              <a:gd name="connsiteX15" fmla="*/ 284943 w 600653"/>
              <a:gd name="connsiteY15" fmla="*/ 225826 h 562265"/>
              <a:gd name="connsiteX16" fmla="*/ 300326 w 600653"/>
              <a:gd name="connsiteY16" fmla="*/ 210426 h 562265"/>
              <a:gd name="connsiteX17" fmla="*/ 253291 w 600653"/>
              <a:gd name="connsiteY17" fmla="*/ 184466 h 562265"/>
              <a:gd name="connsiteX18" fmla="*/ 243081 w 600653"/>
              <a:gd name="connsiteY18" fmla="*/ 194851 h 562265"/>
              <a:gd name="connsiteX19" fmla="*/ 243081 w 600653"/>
              <a:gd name="connsiteY19" fmla="*/ 281397 h 562265"/>
              <a:gd name="connsiteX20" fmla="*/ 253291 w 600653"/>
              <a:gd name="connsiteY20" fmla="*/ 291782 h 562265"/>
              <a:gd name="connsiteX21" fmla="*/ 347292 w 600653"/>
              <a:gd name="connsiteY21" fmla="*/ 291782 h 562265"/>
              <a:gd name="connsiteX22" fmla="*/ 357502 w 600653"/>
              <a:gd name="connsiteY22" fmla="*/ 281397 h 562265"/>
              <a:gd name="connsiteX23" fmla="*/ 357502 w 600653"/>
              <a:gd name="connsiteY23" fmla="*/ 194851 h 562265"/>
              <a:gd name="connsiteX24" fmla="*/ 347292 w 600653"/>
              <a:gd name="connsiteY24" fmla="*/ 184466 h 562265"/>
              <a:gd name="connsiteX25" fmla="*/ 300292 w 600653"/>
              <a:gd name="connsiteY25" fmla="*/ 100420 h 562265"/>
              <a:gd name="connsiteX26" fmla="*/ 258299 w 600653"/>
              <a:gd name="connsiteY26" fmla="*/ 142347 h 562265"/>
              <a:gd name="connsiteX27" fmla="*/ 258299 w 600653"/>
              <a:gd name="connsiteY27" fmla="*/ 153694 h 562265"/>
              <a:gd name="connsiteX28" fmla="*/ 342477 w 600653"/>
              <a:gd name="connsiteY28" fmla="*/ 153694 h 562265"/>
              <a:gd name="connsiteX29" fmla="*/ 342477 w 600653"/>
              <a:gd name="connsiteY29" fmla="*/ 142347 h 562265"/>
              <a:gd name="connsiteX30" fmla="*/ 300292 w 600653"/>
              <a:gd name="connsiteY30" fmla="*/ 100420 h 562265"/>
              <a:gd name="connsiteX31" fmla="*/ 300292 w 600653"/>
              <a:gd name="connsiteY31" fmla="*/ 69648 h 562265"/>
              <a:gd name="connsiteX32" fmla="*/ 373297 w 600653"/>
              <a:gd name="connsiteY32" fmla="*/ 142347 h 562265"/>
              <a:gd name="connsiteX33" fmla="*/ 373297 w 600653"/>
              <a:gd name="connsiteY33" fmla="*/ 161964 h 562265"/>
              <a:gd name="connsiteX34" fmla="*/ 373104 w 600653"/>
              <a:gd name="connsiteY34" fmla="*/ 162925 h 562265"/>
              <a:gd name="connsiteX35" fmla="*/ 388322 w 600653"/>
              <a:gd name="connsiteY35" fmla="*/ 194851 h 562265"/>
              <a:gd name="connsiteX36" fmla="*/ 388322 w 600653"/>
              <a:gd name="connsiteY36" fmla="*/ 281397 h 562265"/>
              <a:gd name="connsiteX37" fmla="*/ 347292 w 600653"/>
              <a:gd name="connsiteY37" fmla="*/ 322554 h 562265"/>
              <a:gd name="connsiteX38" fmla="*/ 253291 w 600653"/>
              <a:gd name="connsiteY38" fmla="*/ 322554 h 562265"/>
              <a:gd name="connsiteX39" fmla="*/ 212261 w 600653"/>
              <a:gd name="connsiteY39" fmla="*/ 281397 h 562265"/>
              <a:gd name="connsiteX40" fmla="*/ 212261 w 600653"/>
              <a:gd name="connsiteY40" fmla="*/ 194851 h 562265"/>
              <a:gd name="connsiteX41" fmla="*/ 227479 w 600653"/>
              <a:gd name="connsiteY41" fmla="*/ 162925 h 562265"/>
              <a:gd name="connsiteX42" fmla="*/ 227479 w 600653"/>
              <a:gd name="connsiteY42" fmla="*/ 161964 h 562265"/>
              <a:gd name="connsiteX43" fmla="*/ 227479 w 600653"/>
              <a:gd name="connsiteY43" fmla="*/ 142347 h 562265"/>
              <a:gd name="connsiteX44" fmla="*/ 300292 w 600653"/>
              <a:gd name="connsiteY44" fmla="*/ 69648 h 562265"/>
              <a:gd name="connsiteX45" fmla="*/ 57792 w 600653"/>
              <a:gd name="connsiteY45" fmla="*/ 38472 h 562265"/>
              <a:gd name="connsiteX46" fmla="*/ 38528 w 600653"/>
              <a:gd name="connsiteY46" fmla="*/ 57708 h 562265"/>
              <a:gd name="connsiteX47" fmla="*/ 38528 w 600653"/>
              <a:gd name="connsiteY47" fmla="*/ 342591 h 562265"/>
              <a:gd name="connsiteX48" fmla="*/ 562125 w 600653"/>
              <a:gd name="connsiteY48" fmla="*/ 342591 h 562265"/>
              <a:gd name="connsiteX49" fmla="*/ 562125 w 600653"/>
              <a:gd name="connsiteY49" fmla="*/ 57708 h 562265"/>
              <a:gd name="connsiteX50" fmla="*/ 542861 w 600653"/>
              <a:gd name="connsiteY50" fmla="*/ 38472 h 562265"/>
              <a:gd name="connsiteX51" fmla="*/ 57792 w 600653"/>
              <a:gd name="connsiteY51" fmla="*/ 0 h 562265"/>
              <a:gd name="connsiteX52" fmla="*/ 542861 w 600653"/>
              <a:gd name="connsiteY52" fmla="*/ 0 h 562265"/>
              <a:gd name="connsiteX53" fmla="*/ 600653 w 600653"/>
              <a:gd name="connsiteY53" fmla="*/ 57708 h 562265"/>
              <a:gd name="connsiteX54" fmla="*/ 600653 w 600653"/>
              <a:gd name="connsiteY54" fmla="*/ 418766 h 562265"/>
              <a:gd name="connsiteX55" fmla="*/ 542861 w 600653"/>
              <a:gd name="connsiteY55" fmla="*/ 476473 h 562265"/>
              <a:gd name="connsiteX56" fmla="*/ 395298 w 600653"/>
              <a:gd name="connsiteY56" fmla="*/ 476473 h 562265"/>
              <a:gd name="connsiteX57" fmla="*/ 395298 w 600653"/>
              <a:gd name="connsiteY57" fmla="*/ 523793 h 562265"/>
              <a:gd name="connsiteX58" fmla="*/ 460411 w 600653"/>
              <a:gd name="connsiteY58" fmla="*/ 523793 h 562265"/>
              <a:gd name="connsiteX59" fmla="*/ 479675 w 600653"/>
              <a:gd name="connsiteY59" fmla="*/ 543029 h 562265"/>
              <a:gd name="connsiteX60" fmla="*/ 460411 w 600653"/>
              <a:gd name="connsiteY60" fmla="*/ 562265 h 562265"/>
              <a:gd name="connsiteX61" fmla="*/ 140435 w 600653"/>
              <a:gd name="connsiteY61" fmla="*/ 562265 h 562265"/>
              <a:gd name="connsiteX62" fmla="*/ 121171 w 600653"/>
              <a:gd name="connsiteY62" fmla="*/ 543029 h 562265"/>
              <a:gd name="connsiteX63" fmla="*/ 140435 w 600653"/>
              <a:gd name="connsiteY63" fmla="*/ 523793 h 562265"/>
              <a:gd name="connsiteX64" fmla="*/ 205355 w 600653"/>
              <a:gd name="connsiteY64" fmla="*/ 523793 h 562265"/>
              <a:gd name="connsiteX65" fmla="*/ 205355 w 600653"/>
              <a:gd name="connsiteY65" fmla="*/ 476473 h 562265"/>
              <a:gd name="connsiteX66" fmla="*/ 57792 w 600653"/>
              <a:gd name="connsiteY66" fmla="*/ 476473 h 562265"/>
              <a:gd name="connsiteX67" fmla="*/ 0 w 600653"/>
              <a:gd name="connsiteY67" fmla="*/ 418766 h 562265"/>
              <a:gd name="connsiteX68" fmla="*/ 0 w 600653"/>
              <a:gd name="connsiteY68" fmla="*/ 57708 h 562265"/>
              <a:gd name="connsiteX69" fmla="*/ 57792 w 600653"/>
              <a:gd name="connsiteY69" fmla="*/ 0 h 56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00653" h="562265">
                <a:moveTo>
                  <a:pt x="243883" y="476473"/>
                </a:moveTo>
                <a:lnTo>
                  <a:pt x="243883" y="521100"/>
                </a:lnTo>
                <a:lnTo>
                  <a:pt x="356770" y="521100"/>
                </a:lnTo>
                <a:lnTo>
                  <a:pt x="356770" y="476473"/>
                </a:lnTo>
                <a:close/>
                <a:moveTo>
                  <a:pt x="38528" y="381063"/>
                </a:moveTo>
                <a:lnTo>
                  <a:pt x="38528" y="418766"/>
                </a:lnTo>
                <a:cubicBezTo>
                  <a:pt x="38528" y="429345"/>
                  <a:pt x="47197" y="438001"/>
                  <a:pt x="57792" y="438001"/>
                </a:cubicBezTo>
                <a:lnTo>
                  <a:pt x="542861" y="438001"/>
                </a:lnTo>
                <a:cubicBezTo>
                  <a:pt x="553649" y="438001"/>
                  <a:pt x="562125" y="429345"/>
                  <a:pt x="562125" y="418766"/>
                </a:cubicBezTo>
                <a:lnTo>
                  <a:pt x="562125" y="381063"/>
                </a:lnTo>
                <a:close/>
                <a:moveTo>
                  <a:pt x="300326" y="210426"/>
                </a:moveTo>
                <a:cubicBezTo>
                  <a:pt x="308787" y="210426"/>
                  <a:pt x="315710" y="217356"/>
                  <a:pt x="315710" y="225826"/>
                </a:cubicBezTo>
                <a:lnTo>
                  <a:pt x="315710" y="251620"/>
                </a:lnTo>
                <a:cubicBezTo>
                  <a:pt x="315710" y="260089"/>
                  <a:pt x="308787" y="267019"/>
                  <a:pt x="300326" y="267019"/>
                </a:cubicBezTo>
                <a:cubicBezTo>
                  <a:pt x="291866" y="267019"/>
                  <a:pt x="284943" y="260089"/>
                  <a:pt x="284943" y="251620"/>
                </a:cubicBezTo>
                <a:lnTo>
                  <a:pt x="284943" y="225826"/>
                </a:lnTo>
                <a:cubicBezTo>
                  <a:pt x="284943" y="217356"/>
                  <a:pt x="291866" y="210426"/>
                  <a:pt x="300326" y="210426"/>
                </a:cubicBezTo>
                <a:close/>
                <a:moveTo>
                  <a:pt x="253291" y="184466"/>
                </a:moveTo>
                <a:cubicBezTo>
                  <a:pt x="247897" y="184466"/>
                  <a:pt x="243081" y="189274"/>
                  <a:pt x="243081" y="194851"/>
                </a:cubicBezTo>
                <a:lnTo>
                  <a:pt x="243081" y="281397"/>
                </a:lnTo>
                <a:cubicBezTo>
                  <a:pt x="243081" y="286974"/>
                  <a:pt x="247897" y="291782"/>
                  <a:pt x="253291" y="291782"/>
                </a:cubicBezTo>
                <a:lnTo>
                  <a:pt x="347292" y="291782"/>
                </a:lnTo>
                <a:cubicBezTo>
                  <a:pt x="352879" y="291782"/>
                  <a:pt x="357502" y="286974"/>
                  <a:pt x="357502" y="281397"/>
                </a:cubicBezTo>
                <a:lnTo>
                  <a:pt x="357502" y="194851"/>
                </a:lnTo>
                <a:cubicBezTo>
                  <a:pt x="357502" y="189274"/>
                  <a:pt x="352879" y="184466"/>
                  <a:pt x="347292" y="184466"/>
                </a:cubicBezTo>
                <a:close/>
                <a:moveTo>
                  <a:pt x="300292" y="100420"/>
                </a:moveTo>
                <a:cubicBezTo>
                  <a:pt x="277176" y="100420"/>
                  <a:pt x="258299" y="119268"/>
                  <a:pt x="258299" y="142347"/>
                </a:cubicBezTo>
                <a:lnTo>
                  <a:pt x="258299" y="153694"/>
                </a:lnTo>
                <a:lnTo>
                  <a:pt x="342477" y="153694"/>
                </a:lnTo>
                <a:lnTo>
                  <a:pt x="342477" y="142347"/>
                </a:lnTo>
                <a:cubicBezTo>
                  <a:pt x="342477" y="119268"/>
                  <a:pt x="323599" y="100420"/>
                  <a:pt x="300292" y="100420"/>
                </a:cubicBezTo>
                <a:close/>
                <a:moveTo>
                  <a:pt x="300292" y="69648"/>
                </a:moveTo>
                <a:cubicBezTo>
                  <a:pt x="340551" y="69648"/>
                  <a:pt x="373297" y="102343"/>
                  <a:pt x="373297" y="142347"/>
                </a:cubicBezTo>
                <a:lnTo>
                  <a:pt x="373297" y="161964"/>
                </a:lnTo>
                <a:cubicBezTo>
                  <a:pt x="373297" y="162348"/>
                  <a:pt x="373104" y="162541"/>
                  <a:pt x="373104" y="162925"/>
                </a:cubicBezTo>
                <a:cubicBezTo>
                  <a:pt x="382351" y="170426"/>
                  <a:pt x="388322" y="181965"/>
                  <a:pt x="388322" y="194851"/>
                </a:cubicBezTo>
                <a:lnTo>
                  <a:pt x="388322" y="281397"/>
                </a:lnTo>
                <a:cubicBezTo>
                  <a:pt x="388322" y="304091"/>
                  <a:pt x="370022" y="322554"/>
                  <a:pt x="347292" y="322554"/>
                </a:cubicBezTo>
                <a:lnTo>
                  <a:pt x="253291" y="322554"/>
                </a:lnTo>
                <a:cubicBezTo>
                  <a:pt x="230753" y="322554"/>
                  <a:pt x="212261" y="304091"/>
                  <a:pt x="212261" y="281397"/>
                </a:cubicBezTo>
                <a:lnTo>
                  <a:pt x="212261" y="194851"/>
                </a:lnTo>
                <a:cubicBezTo>
                  <a:pt x="212261" y="181965"/>
                  <a:pt x="218232" y="170426"/>
                  <a:pt x="227479" y="162925"/>
                </a:cubicBezTo>
                <a:cubicBezTo>
                  <a:pt x="227479" y="162541"/>
                  <a:pt x="227479" y="162348"/>
                  <a:pt x="227479" y="161964"/>
                </a:cubicBezTo>
                <a:lnTo>
                  <a:pt x="227479" y="142347"/>
                </a:lnTo>
                <a:cubicBezTo>
                  <a:pt x="227479" y="102343"/>
                  <a:pt x="260225" y="69648"/>
                  <a:pt x="300292" y="69648"/>
                </a:cubicBezTo>
                <a:close/>
                <a:moveTo>
                  <a:pt x="57792" y="38472"/>
                </a:moveTo>
                <a:cubicBezTo>
                  <a:pt x="47197" y="38472"/>
                  <a:pt x="38528" y="47128"/>
                  <a:pt x="38528" y="57708"/>
                </a:cubicBezTo>
                <a:lnTo>
                  <a:pt x="38528" y="342591"/>
                </a:lnTo>
                <a:lnTo>
                  <a:pt x="562125" y="342591"/>
                </a:lnTo>
                <a:lnTo>
                  <a:pt x="562125" y="57708"/>
                </a:lnTo>
                <a:cubicBezTo>
                  <a:pt x="562125" y="47128"/>
                  <a:pt x="553649" y="38472"/>
                  <a:pt x="542861" y="38472"/>
                </a:cubicBezTo>
                <a:close/>
                <a:moveTo>
                  <a:pt x="57792" y="0"/>
                </a:moveTo>
                <a:lnTo>
                  <a:pt x="542861" y="0"/>
                </a:lnTo>
                <a:cubicBezTo>
                  <a:pt x="574839" y="0"/>
                  <a:pt x="600653" y="25776"/>
                  <a:pt x="600653" y="57708"/>
                </a:cubicBezTo>
                <a:lnTo>
                  <a:pt x="600653" y="418766"/>
                </a:lnTo>
                <a:cubicBezTo>
                  <a:pt x="600653" y="450505"/>
                  <a:pt x="574839" y="476473"/>
                  <a:pt x="542861" y="476473"/>
                </a:cubicBezTo>
                <a:lnTo>
                  <a:pt x="395298" y="476473"/>
                </a:lnTo>
                <a:lnTo>
                  <a:pt x="395298" y="523793"/>
                </a:lnTo>
                <a:lnTo>
                  <a:pt x="460411" y="523793"/>
                </a:lnTo>
                <a:cubicBezTo>
                  <a:pt x="471006" y="523793"/>
                  <a:pt x="479675" y="532257"/>
                  <a:pt x="479675" y="543029"/>
                </a:cubicBezTo>
                <a:cubicBezTo>
                  <a:pt x="479675" y="553609"/>
                  <a:pt x="471006" y="562265"/>
                  <a:pt x="460411" y="562265"/>
                </a:cubicBezTo>
                <a:lnTo>
                  <a:pt x="140435" y="562265"/>
                </a:lnTo>
                <a:cubicBezTo>
                  <a:pt x="129840" y="562265"/>
                  <a:pt x="121171" y="553609"/>
                  <a:pt x="121171" y="543029"/>
                </a:cubicBezTo>
                <a:cubicBezTo>
                  <a:pt x="121171" y="532257"/>
                  <a:pt x="129840" y="523793"/>
                  <a:pt x="140435" y="523793"/>
                </a:cubicBezTo>
                <a:lnTo>
                  <a:pt x="205355" y="523793"/>
                </a:lnTo>
                <a:lnTo>
                  <a:pt x="205355" y="476473"/>
                </a:lnTo>
                <a:lnTo>
                  <a:pt x="57792" y="476473"/>
                </a:lnTo>
                <a:cubicBezTo>
                  <a:pt x="26006" y="476473"/>
                  <a:pt x="0" y="450505"/>
                  <a:pt x="0" y="418766"/>
                </a:cubicBezTo>
                <a:lnTo>
                  <a:pt x="0" y="57708"/>
                </a:lnTo>
                <a:cubicBezTo>
                  <a:pt x="0" y="25776"/>
                  <a:pt x="26006" y="0"/>
                  <a:pt x="57792" y="0"/>
                </a:cubicBezTo>
                <a:close/>
              </a:path>
            </a:pathLst>
          </a:custGeom>
          <a:solidFill>
            <a:srgbClr val="7DB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 dirty="0">
              <a:solidFill>
                <a:srgbClr val="FFD6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5677424" y="1678140"/>
            <a:ext cx="1814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7DBBC9"/>
                </a:solidFill>
                <a:latin typeface="+mn-ea"/>
                <a:ea typeface="+mn-ea"/>
              </a:rPr>
              <a:t>資料庫應用</a:t>
            </a:r>
            <a:endParaRPr lang="zh-TW" altLang="en-US" sz="2000" dirty="0">
              <a:solidFill>
                <a:srgbClr val="7DBBC9"/>
              </a:solidFill>
              <a:latin typeface="+mn-ea"/>
              <a:ea typeface="+mn-ea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5364088" y="2098591"/>
            <a:ext cx="17187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機殼</a:t>
            </a:r>
            <a:r>
              <a:rPr lang="zh-TW" altLang="en-US" sz="16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供料流程</a:t>
            </a:r>
            <a:endParaRPr lang="en-US" altLang="zh-TW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供應商條碼</a:t>
            </a:r>
            <a:endParaRPr lang="en-US" altLang="zh-TW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模穴堆放</a:t>
            </a:r>
            <a:endParaRPr lang="en-US" altLang="zh-TW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模穴組合配對</a:t>
            </a:r>
            <a:endParaRPr lang="en-US" altLang="zh-TW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上料</a:t>
            </a:r>
            <a:r>
              <a:rPr lang="zh-TW" altLang="en-US" sz="160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系統警報</a:t>
            </a:r>
            <a:endParaRPr lang="en-US" altLang="zh-TW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440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8" presetClass="entr" presetSubtype="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1" grpId="1" animBg="1"/>
      <p:bldP spid="102" grpId="0" animBg="1"/>
      <p:bldP spid="106" grpId="0"/>
      <p:bldP spid="114" grpId="0"/>
      <p:bldP spid="114" grpId="1"/>
      <p:bldP spid="115" grpId="0" animBg="1"/>
      <p:bldP spid="115" grpId="1" animBg="1"/>
      <p:bldP spid="116" grpId="0" animBg="1"/>
      <p:bldP spid="117" grpId="0"/>
      <p:bldP spid="1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13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165955" y="116859"/>
            <a:ext cx="1248516" cy="597778"/>
            <a:chOff x="251900" y="183290"/>
            <a:chExt cx="1248516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1847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endParaRPr lang="zh-TW" altLang="en-US" sz="28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71141918"/>
              </p:ext>
            </p:extLst>
          </p:nvPr>
        </p:nvGraphicFramePr>
        <p:xfrm>
          <a:off x="1475656" y="13092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3" name="矩形 42"/>
          <p:cNvSpPr/>
          <p:nvPr/>
        </p:nvSpPr>
        <p:spPr>
          <a:xfrm>
            <a:off x="1229740" y="116859"/>
            <a:ext cx="3126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dirty="0" smtClean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模穴匹配測試流程</a:t>
            </a:r>
            <a:endParaRPr lang="zh-TW" altLang="en-US" sz="2800" dirty="0">
              <a:solidFill>
                <a:srgbClr val="1F4E79"/>
              </a:solidFill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</p:txBody>
      </p:sp>
      <p:sp>
        <p:nvSpPr>
          <p:cNvPr id="5" name="橢圓 4"/>
          <p:cNvSpPr/>
          <p:nvPr/>
        </p:nvSpPr>
        <p:spPr bwMode="auto">
          <a:xfrm>
            <a:off x="4860032" y="4005064"/>
            <a:ext cx="2304256" cy="648072"/>
          </a:xfrm>
          <a:prstGeom prst="ellipse">
            <a:avLst/>
          </a:prstGeom>
          <a:solidFill>
            <a:srgbClr val="8DC7C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+mn-ea"/>
                <a:ea typeface="+mn-ea"/>
              </a:rPr>
              <a:t>D.O.E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+mn-ea"/>
                <a:ea typeface="+mn-ea"/>
              </a:rPr>
              <a:t>實驗計畫</a:t>
            </a:r>
          </a:p>
        </p:txBody>
      </p:sp>
    </p:spTree>
    <p:extLst>
      <p:ext uri="{BB962C8B-B14F-4D97-AF65-F5344CB8AC3E}">
        <p14:creationId xmlns:p14="http://schemas.microsoft.com/office/powerpoint/2010/main" val="274729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E48739-52D4-41B3-8C83-842BE6688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85E48739-52D4-41B3-8C83-842BE6688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85E48739-52D4-41B3-8C83-842BE6688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ED785A-541D-4C59-A376-670E0841F2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graphicEl>
                                              <a:dgm id="{72ED785A-541D-4C59-A376-670E0841F2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72ED785A-541D-4C59-A376-670E0841F2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B75166-1802-4C32-A5D1-D7F9E79C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9FB75166-1802-4C32-A5D1-D7F9E79C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graphicEl>
                                              <a:dgm id="{9FB75166-1802-4C32-A5D1-D7F9E79C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E26D27-6C8E-491C-80ED-B7491C16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61E26D27-6C8E-491C-80ED-B7491C16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61E26D27-6C8E-491C-80ED-B7491C16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2B1F1A-791F-4E32-90F9-71AD10784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2D2B1F1A-791F-4E32-90F9-71AD10784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2D2B1F1A-791F-4E32-90F9-71AD10784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C66A0C-21BC-4B73-B69D-1F39A05E1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DC66A0C-21BC-4B73-B69D-1F39A05E1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DC66A0C-21BC-4B73-B69D-1F39A05E1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/>
        </p:bldSub>
      </p:bldGraphic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14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165955" y="116859"/>
            <a:ext cx="3641735" cy="597778"/>
            <a:chOff x="251900" y="183290"/>
            <a:chExt cx="3641735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25779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D.O.E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實驗計畫</a:t>
              </a: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" name="Oval 22"/>
          <p:cNvSpPr/>
          <p:nvPr/>
        </p:nvSpPr>
        <p:spPr>
          <a:xfrm>
            <a:off x="5148064" y="2736522"/>
            <a:ext cx="720000" cy="720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尺寸一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Oval 24"/>
          <p:cNvSpPr/>
          <p:nvPr/>
        </p:nvSpPr>
        <p:spPr>
          <a:xfrm>
            <a:off x="830428" y="2736522"/>
            <a:ext cx="720000" cy="720000"/>
          </a:xfrm>
          <a:prstGeom prst="ellipse">
            <a:avLst/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參數一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19" name="组合 7"/>
          <p:cNvGrpSpPr/>
          <p:nvPr/>
        </p:nvGrpSpPr>
        <p:grpSpPr bwMode="auto">
          <a:xfrm>
            <a:off x="1540944" y="1179654"/>
            <a:ext cx="1932385" cy="1143000"/>
            <a:chOff x="2933939" y="2535731"/>
            <a:chExt cx="2575514" cy="1523892"/>
          </a:xfrm>
        </p:grpSpPr>
        <p:sp>
          <p:nvSpPr>
            <p:cNvPr id="20" name="等腰三角形 19"/>
            <p:cNvSpPr/>
            <p:nvPr/>
          </p:nvSpPr>
          <p:spPr>
            <a:xfrm rot="10800000">
              <a:off x="3967001" y="3621504"/>
              <a:ext cx="509389" cy="438119"/>
            </a:xfrm>
            <a:prstGeom prst="triangle">
              <a:avLst/>
            </a:prstGeom>
            <a:solidFill>
              <a:srgbClr val="1F4E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圆角矩形 9"/>
            <p:cNvSpPr/>
            <p:nvPr/>
          </p:nvSpPr>
          <p:spPr>
            <a:xfrm>
              <a:off x="2933939" y="2535731"/>
              <a:ext cx="2575514" cy="1127045"/>
            </a:xfrm>
            <a:prstGeom prst="roundRect">
              <a:avLst/>
            </a:prstGeom>
            <a:solidFill>
              <a:srgbClr val="1F4E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鉚合參數選定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p:grpSp>
        <p:nvGrpSpPr>
          <p:cNvPr id="22" name="组合 10"/>
          <p:cNvGrpSpPr/>
          <p:nvPr/>
        </p:nvGrpSpPr>
        <p:grpSpPr bwMode="auto">
          <a:xfrm>
            <a:off x="6156176" y="1179654"/>
            <a:ext cx="1932385" cy="1143000"/>
            <a:chOff x="6683748" y="2535731"/>
            <a:chExt cx="2575514" cy="1523892"/>
          </a:xfrm>
          <a:solidFill>
            <a:schemeClr val="bg1">
              <a:lumMod val="85000"/>
            </a:schemeClr>
          </a:solidFill>
        </p:grpSpPr>
        <p:sp>
          <p:nvSpPr>
            <p:cNvPr id="23" name="等腰三角形 22"/>
            <p:cNvSpPr/>
            <p:nvPr/>
          </p:nvSpPr>
          <p:spPr>
            <a:xfrm rot="10800000">
              <a:off x="7716810" y="3621504"/>
              <a:ext cx="509389" cy="438119"/>
            </a:xfrm>
            <a:prstGeom prst="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圆角矩形 12"/>
            <p:cNvSpPr/>
            <p:nvPr/>
          </p:nvSpPr>
          <p:spPr>
            <a:xfrm>
              <a:off x="6683748" y="2535731"/>
              <a:ext cx="2575514" cy="112704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E79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尺寸過盈測試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p:sp>
        <p:nvSpPr>
          <p:cNvPr id="25" name="Oval 24"/>
          <p:cNvSpPr/>
          <p:nvPr/>
        </p:nvSpPr>
        <p:spPr>
          <a:xfrm>
            <a:off x="820944" y="3906163"/>
            <a:ext cx="720000" cy="720000"/>
          </a:xfrm>
          <a:prstGeom prst="ellipse">
            <a:avLst/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參數二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" name="Oval 24"/>
          <p:cNvSpPr/>
          <p:nvPr/>
        </p:nvSpPr>
        <p:spPr>
          <a:xfrm>
            <a:off x="820944" y="5075804"/>
            <a:ext cx="720000" cy="720000"/>
          </a:xfrm>
          <a:prstGeom prst="ellipse">
            <a:avLst/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kern="0" dirty="0" smtClean="0">
                <a:solidFill>
                  <a:prstClr val="white"/>
                </a:solidFill>
                <a:latin typeface="+mj-ea"/>
                <a:ea typeface="+mj-ea"/>
              </a:rPr>
              <a:t>參數三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928122" y="2927245"/>
            <a:ext cx="1697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+mn-ea"/>
                <a:ea typeface="+mn-ea"/>
              </a:rPr>
              <a:t>氣壓</a:t>
            </a:r>
            <a:r>
              <a:rPr lang="en-US" altLang="zh-TW" sz="1600" dirty="0" smtClean="0">
                <a:latin typeface="+mn-ea"/>
                <a:ea typeface="+mn-ea"/>
              </a:rPr>
              <a:t>70</a:t>
            </a:r>
            <a:r>
              <a:rPr lang="zh-TW" altLang="en-US" sz="1600" dirty="0" smtClean="0">
                <a:latin typeface="+mn-ea"/>
                <a:ea typeface="+mn-ea"/>
              </a:rPr>
              <a:t>；速率</a:t>
            </a:r>
            <a:r>
              <a:rPr lang="en-US" altLang="zh-TW" sz="1600" dirty="0" smtClean="0">
                <a:latin typeface="+mn-ea"/>
                <a:ea typeface="+mn-ea"/>
              </a:rPr>
              <a:t>75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928123" y="4077072"/>
            <a:ext cx="1697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+mn-ea"/>
                <a:ea typeface="+mn-ea"/>
              </a:rPr>
              <a:t>氣壓</a:t>
            </a:r>
            <a:r>
              <a:rPr lang="en-US" altLang="zh-TW" sz="1600" dirty="0" smtClean="0">
                <a:latin typeface="+mn-ea"/>
                <a:ea typeface="+mn-ea"/>
              </a:rPr>
              <a:t>75</a:t>
            </a:r>
            <a:r>
              <a:rPr lang="zh-TW" altLang="en-US" sz="1600" dirty="0" smtClean="0">
                <a:latin typeface="+mn-ea"/>
                <a:ea typeface="+mn-ea"/>
              </a:rPr>
              <a:t>；速率</a:t>
            </a:r>
            <a:r>
              <a:rPr lang="en-US" altLang="zh-TW" sz="1600" dirty="0" smtClean="0">
                <a:latin typeface="+mn-ea"/>
                <a:ea typeface="+mn-ea"/>
              </a:rPr>
              <a:t>70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1931745" y="5291916"/>
            <a:ext cx="1697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+mn-ea"/>
                <a:ea typeface="+mn-ea"/>
              </a:rPr>
              <a:t>氣壓</a:t>
            </a:r>
            <a:r>
              <a:rPr lang="en-US" altLang="zh-TW" sz="1600" dirty="0" smtClean="0">
                <a:latin typeface="+mn-ea"/>
                <a:ea typeface="+mn-ea"/>
              </a:rPr>
              <a:t>75</a:t>
            </a:r>
            <a:r>
              <a:rPr lang="zh-TW" altLang="en-US" sz="1600" dirty="0" smtClean="0">
                <a:latin typeface="+mn-ea"/>
                <a:ea typeface="+mn-ea"/>
              </a:rPr>
              <a:t>；速率</a:t>
            </a:r>
            <a:r>
              <a:rPr lang="en-US" altLang="zh-TW" sz="1600" dirty="0" smtClean="0">
                <a:latin typeface="+mn-ea"/>
                <a:ea typeface="+mn-ea"/>
              </a:rPr>
              <a:t>80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29" name="Oval 22"/>
          <p:cNvSpPr/>
          <p:nvPr/>
        </p:nvSpPr>
        <p:spPr>
          <a:xfrm>
            <a:off x="5148064" y="3886349"/>
            <a:ext cx="720000" cy="720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尺寸</a:t>
            </a:r>
            <a:r>
              <a:rPr kumimoji="0" lang="zh-TW" altLang="en-US" sz="1200" kern="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Oval 22"/>
          <p:cNvSpPr/>
          <p:nvPr/>
        </p:nvSpPr>
        <p:spPr>
          <a:xfrm>
            <a:off x="5148064" y="5101193"/>
            <a:ext cx="720000" cy="720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尺寸三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156174" y="5270256"/>
            <a:ext cx="2038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+mn-ea"/>
                <a:ea typeface="+mn-ea"/>
              </a:rPr>
              <a:t>AC</a:t>
            </a:r>
            <a:r>
              <a:rPr lang="zh-TW" altLang="en-US" sz="1600" dirty="0" smtClean="0">
                <a:latin typeface="+mn-ea"/>
                <a:ea typeface="+mn-ea"/>
              </a:rPr>
              <a:t>正常 </a:t>
            </a:r>
            <a:r>
              <a:rPr lang="en-US" altLang="zh-TW" sz="1600" dirty="0" smtClean="0">
                <a:latin typeface="+mn-ea"/>
                <a:ea typeface="+mn-ea"/>
              </a:rPr>
              <a:t>&amp;</a:t>
            </a:r>
            <a:r>
              <a:rPr lang="zh-TW" altLang="en-US" sz="1600" dirty="0" smtClean="0">
                <a:latin typeface="+mn-ea"/>
                <a:ea typeface="+mn-ea"/>
              </a:rPr>
              <a:t> </a:t>
            </a:r>
            <a:r>
              <a:rPr lang="en-US" altLang="zh-TW" sz="1600" dirty="0" smtClean="0">
                <a:latin typeface="+mn-ea"/>
                <a:ea typeface="+mn-ea"/>
              </a:rPr>
              <a:t>Case</a:t>
            </a:r>
            <a:r>
              <a:rPr lang="zh-TW" altLang="en-US" sz="1600" dirty="0" smtClean="0">
                <a:latin typeface="+mn-ea"/>
                <a:ea typeface="+mn-ea"/>
              </a:rPr>
              <a:t>正常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156175" y="4096886"/>
            <a:ext cx="2038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+mn-ea"/>
                <a:ea typeface="+mn-ea"/>
              </a:rPr>
              <a:t>AC</a:t>
            </a:r>
            <a:r>
              <a:rPr lang="zh-TW" altLang="en-US" sz="1600" dirty="0" smtClean="0">
                <a:latin typeface="+mn-ea"/>
                <a:ea typeface="+mn-ea"/>
              </a:rPr>
              <a:t>下限 </a:t>
            </a:r>
            <a:r>
              <a:rPr lang="en-US" altLang="zh-TW" sz="1600" dirty="0" smtClean="0">
                <a:latin typeface="+mn-ea"/>
                <a:ea typeface="+mn-ea"/>
              </a:rPr>
              <a:t>&amp;</a:t>
            </a:r>
            <a:r>
              <a:rPr lang="zh-TW" altLang="en-US" sz="1600" dirty="0" smtClean="0">
                <a:latin typeface="+mn-ea"/>
                <a:ea typeface="+mn-ea"/>
              </a:rPr>
              <a:t> </a:t>
            </a:r>
            <a:r>
              <a:rPr lang="en-US" altLang="zh-TW" sz="1600" dirty="0" smtClean="0">
                <a:latin typeface="+mn-ea"/>
                <a:ea typeface="+mn-ea"/>
              </a:rPr>
              <a:t>Case</a:t>
            </a:r>
            <a:r>
              <a:rPr lang="zh-TW" altLang="en-US" sz="1600" dirty="0" smtClean="0">
                <a:latin typeface="+mn-ea"/>
                <a:ea typeface="+mn-ea"/>
              </a:rPr>
              <a:t>上限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156176" y="2967764"/>
            <a:ext cx="20380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+mn-ea"/>
                <a:ea typeface="+mn-ea"/>
              </a:rPr>
              <a:t>AC</a:t>
            </a:r>
            <a:r>
              <a:rPr lang="zh-TW" altLang="en-US" sz="1600" dirty="0" smtClean="0">
                <a:latin typeface="+mn-ea"/>
                <a:ea typeface="+mn-ea"/>
              </a:rPr>
              <a:t>上限 </a:t>
            </a:r>
            <a:r>
              <a:rPr lang="en-US" altLang="zh-TW" sz="1600" dirty="0" smtClean="0">
                <a:latin typeface="+mn-ea"/>
                <a:ea typeface="+mn-ea"/>
              </a:rPr>
              <a:t>&amp;</a:t>
            </a:r>
            <a:r>
              <a:rPr lang="zh-TW" altLang="en-US" sz="1600" dirty="0" smtClean="0">
                <a:latin typeface="+mn-ea"/>
                <a:ea typeface="+mn-ea"/>
              </a:rPr>
              <a:t> </a:t>
            </a:r>
            <a:r>
              <a:rPr lang="en-US" altLang="zh-TW" sz="1600" dirty="0" smtClean="0">
                <a:latin typeface="+mn-ea"/>
                <a:ea typeface="+mn-ea"/>
              </a:rPr>
              <a:t>Case</a:t>
            </a:r>
            <a:r>
              <a:rPr lang="zh-TW" altLang="en-US" sz="1600" dirty="0" smtClean="0">
                <a:latin typeface="+mn-ea"/>
                <a:ea typeface="+mn-ea"/>
              </a:rPr>
              <a:t>下限</a:t>
            </a:r>
            <a:endParaRPr lang="zh-TW" altLang="en-US" sz="1600" dirty="0">
              <a:latin typeface="+mn-ea"/>
              <a:ea typeface="+mn-ea"/>
            </a:endParaRPr>
          </a:p>
        </p:txBody>
      </p:sp>
      <p:sp>
        <p:nvSpPr>
          <p:cNvPr id="35" name="圓角矩形 34"/>
          <p:cNvSpPr/>
          <p:nvPr/>
        </p:nvSpPr>
        <p:spPr bwMode="auto">
          <a:xfrm>
            <a:off x="549052" y="3737807"/>
            <a:ext cx="3723705" cy="1080120"/>
          </a:xfrm>
          <a:prstGeom prst="roundRect">
            <a:avLst/>
          </a:prstGeom>
          <a:noFill/>
          <a:ln w="38100" cap="flat" cmpd="sng" algn="ctr">
            <a:solidFill>
              <a:srgbClr val="8DC7CD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505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5" grpId="0" animBg="1"/>
      <p:bldP spid="26" grpId="0" animBg="1"/>
      <p:bldP spid="6" grpId="0"/>
      <p:bldP spid="27" grpId="0"/>
      <p:bldP spid="28" grpId="0"/>
      <p:bldP spid="29" grpId="0" animBg="1"/>
      <p:bldP spid="30" grpId="0" animBg="1"/>
      <p:bldP spid="32" grpId="0"/>
      <p:bldP spid="33" grpId="0"/>
      <p:bldP spid="34" grpId="0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672395"/>
              </p:ext>
            </p:extLst>
          </p:nvPr>
        </p:nvGraphicFramePr>
        <p:xfrm>
          <a:off x="888878" y="982139"/>
          <a:ext cx="7778750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工作表" r:id="rId3" imgW="7778812" imgH="1816188" progId="Excel.Sheet.8">
                  <p:embed/>
                </p:oleObj>
              </mc:Choice>
              <mc:Fallback>
                <p:oleObj name="工作表" r:id="rId3" imgW="7778812" imgH="181618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8878" y="982139"/>
                        <a:ext cx="7778750" cy="181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15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107114"/>
            <a:ext cx="3402887" cy="585582"/>
            <a:chOff x="251900" y="195486"/>
            <a:chExt cx="3402887" cy="585582"/>
          </a:xfrm>
        </p:grpSpPr>
        <p:sp>
          <p:nvSpPr>
            <p:cNvPr id="8" name="矩形 7"/>
            <p:cNvSpPr/>
            <p:nvPr/>
          </p:nvSpPr>
          <p:spPr>
            <a:xfrm>
              <a:off x="1315685" y="257848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800" dirty="0" smtClean="0">
                  <a:solidFill>
                    <a:srgbClr val="1F4E79"/>
                  </a:solidFill>
                  <a:latin typeface="Microsoft New Tai Lue" panose="020B0502040204020203" pitchFamily="34" charset="0"/>
                  <a:ea typeface="微軟正黑體"/>
                  <a:cs typeface="Microsoft New Tai Lue" panose="020B0502040204020203" pitchFamily="34" charset="0"/>
                </a:rPr>
                <a:t>匹配判定規則</a:t>
              </a:r>
              <a:endParaRPr lang="zh-TW" altLang="en-US" sz="2800" dirty="0">
                <a:solidFill>
                  <a:srgbClr val="1F4E79"/>
                </a:solidFill>
                <a:latin typeface="Microsoft New Tai Lue" panose="020B0502040204020203" pitchFamily="34" charset="0"/>
                <a:ea typeface="微軟正黑體"/>
                <a:cs typeface="Microsoft New Tai Lue" panose="020B0502040204020203" pitchFamily="34" charset="0"/>
              </a:endParaRP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5" name="橢圓 4"/>
          <p:cNvSpPr/>
          <p:nvPr/>
        </p:nvSpPr>
        <p:spPr bwMode="auto">
          <a:xfrm>
            <a:off x="5540996" y="1295372"/>
            <a:ext cx="615180" cy="405436"/>
          </a:xfrm>
          <a:prstGeom prst="ellips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8" name="向下箭號 17"/>
          <p:cNvSpPr/>
          <p:nvPr/>
        </p:nvSpPr>
        <p:spPr bwMode="auto">
          <a:xfrm>
            <a:off x="7596336" y="2522879"/>
            <a:ext cx="331432" cy="409187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809724" y="2452788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rgbClr val="FFC000"/>
                </a:solidFill>
                <a:latin typeface="+mn-ea"/>
                <a:ea typeface="+mn-ea"/>
              </a:rPr>
              <a:t>36</a:t>
            </a:r>
            <a:r>
              <a:rPr lang="zh-TW" altLang="en-US" sz="1600" dirty="0" smtClean="0">
                <a:solidFill>
                  <a:srgbClr val="FFC000"/>
                </a:solidFill>
                <a:latin typeface="+mn-ea"/>
                <a:ea typeface="+mn-ea"/>
              </a:rPr>
              <a:t>組樣本中</a:t>
            </a:r>
            <a:r>
              <a:rPr lang="en-US" altLang="zh-TW" sz="1600" dirty="0" smtClean="0">
                <a:solidFill>
                  <a:srgbClr val="FFC000"/>
                </a:solidFill>
                <a:latin typeface="+mn-ea"/>
                <a:ea typeface="+mn-ea"/>
              </a:rPr>
              <a:t>1</a:t>
            </a:r>
            <a:r>
              <a:rPr lang="zh-TW" altLang="en-US" sz="1600" dirty="0" smtClean="0">
                <a:solidFill>
                  <a:srgbClr val="FFC000"/>
                </a:solidFill>
                <a:latin typeface="+mn-ea"/>
                <a:ea typeface="+mn-ea"/>
              </a:rPr>
              <a:t>組</a:t>
            </a:r>
            <a:r>
              <a:rPr lang="en-US" altLang="zh-TW" sz="1600" dirty="0" smtClean="0">
                <a:solidFill>
                  <a:srgbClr val="FFC000"/>
                </a:solidFill>
                <a:latin typeface="+mn-ea"/>
                <a:ea typeface="+mn-ea"/>
              </a:rPr>
              <a:t>NG</a:t>
            </a:r>
            <a:r>
              <a:rPr lang="zh-TW" altLang="en-US" sz="1600" dirty="0" smtClean="0">
                <a:solidFill>
                  <a:srgbClr val="FFC000"/>
                </a:solidFill>
                <a:latin typeface="+mn-ea"/>
                <a:ea typeface="+mn-ea"/>
              </a:rPr>
              <a:t>則不匹配</a:t>
            </a:r>
            <a:endParaRPr lang="zh-TW" altLang="en-US" sz="16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graphicFrame>
        <p:nvGraphicFramePr>
          <p:cNvPr id="16" name="物件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008245"/>
              </p:ext>
            </p:extLst>
          </p:nvPr>
        </p:nvGraphicFramePr>
        <p:xfrm>
          <a:off x="3422476" y="3298088"/>
          <a:ext cx="5245152" cy="222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工作表" r:id="rId5" imgW="4324384" imgH="1838324" progId="Excel.Sheet.12">
                  <p:embed/>
                </p:oleObj>
              </mc:Choice>
              <mc:Fallback>
                <p:oleObj name="工作表" r:id="rId5" imgW="4324384" imgH="18383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22476" y="3298088"/>
                        <a:ext cx="5245152" cy="2229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群組 16"/>
          <p:cNvGrpSpPr/>
          <p:nvPr/>
        </p:nvGrpSpPr>
        <p:grpSpPr>
          <a:xfrm>
            <a:off x="1021034" y="2888202"/>
            <a:ext cx="1554949" cy="2117541"/>
            <a:chOff x="1782127" y="980728"/>
            <a:chExt cx="1554833" cy="2293601"/>
          </a:xfrm>
        </p:grpSpPr>
        <p:sp>
          <p:nvSpPr>
            <p:cNvPr id="20" name="Down Arrow Callout 55"/>
            <p:cNvSpPr/>
            <p:nvPr/>
          </p:nvSpPr>
          <p:spPr>
            <a:xfrm>
              <a:off x="1818848" y="1470905"/>
              <a:ext cx="1481396" cy="1803424"/>
            </a:xfrm>
            <a:prstGeom prst="downArrowCallout">
              <a:avLst>
                <a:gd name="adj1" fmla="val 25000"/>
                <a:gd name="adj2" fmla="val 6698"/>
                <a:gd name="adj3" fmla="val 4369"/>
                <a:gd name="adj4" fmla="val 97480"/>
              </a:avLst>
            </a:prstGeom>
            <a:solidFill>
              <a:srgbClr val="1F4E7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en-US" b="0" dirty="0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782127" y="1738831"/>
              <a:ext cx="15548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1600" dirty="0" smtClean="0">
                  <a:solidFill>
                    <a:prstClr val="white"/>
                  </a:solidFill>
                  <a:latin typeface="+mn-ea"/>
                  <a:ea typeface="+mn-ea"/>
                </a:rPr>
                <a:t>模穴號組合</a:t>
              </a:r>
              <a:endParaRPr kumimoji="0" lang="en-US" altLang="zh-TW" sz="1600" dirty="0" smtClean="0">
                <a:solidFill>
                  <a:prstClr val="white"/>
                </a:solidFill>
                <a:latin typeface="+mn-ea"/>
                <a:ea typeface="+mn-ea"/>
              </a:endParaRPr>
            </a:p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1600" dirty="0" smtClean="0">
                  <a:solidFill>
                    <a:prstClr val="white"/>
                  </a:solidFill>
                  <a:latin typeface="+mn-ea"/>
                  <a:ea typeface="+mn-ea"/>
                </a:rPr>
                <a:t>不良類型</a:t>
              </a:r>
              <a:endParaRPr kumimoji="0" lang="en-US" altLang="zh-TW" sz="1600" dirty="0" smtClean="0">
                <a:solidFill>
                  <a:prstClr val="white"/>
                </a:solidFill>
                <a:latin typeface="+mn-ea"/>
                <a:ea typeface="+mn-ea"/>
              </a:endParaRPr>
            </a:p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1600" dirty="0" smtClean="0">
                  <a:solidFill>
                    <a:prstClr val="white"/>
                  </a:solidFill>
                  <a:latin typeface="+mn-ea"/>
                  <a:ea typeface="+mn-ea"/>
                </a:rPr>
                <a:t>匹配判定</a:t>
              </a:r>
              <a:endParaRPr kumimoji="0" lang="en-US" altLang="zh-TW" sz="1600" dirty="0" smtClean="0">
                <a:solidFill>
                  <a:prstClr val="white"/>
                </a:solidFill>
                <a:latin typeface="+mn-ea"/>
                <a:ea typeface="+mn-ea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2304597" y="980728"/>
              <a:ext cx="9712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 smtClean="0">
                  <a:solidFill>
                    <a:srgbClr val="1F4E79"/>
                  </a:solidFill>
                  <a:latin typeface="+mn-ea"/>
                  <a:ea typeface="+mn-ea"/>
                </a:rPr>
                <a:t>資料</a:t>
              </a:r>
              <a:r>
                <a:rPr lang="zh-TW" altLang="en-US" sz="2000" dirty="0">
                  <a:solidFill>
                    <a:srgbClr val="1F4E79"/>
                  </a:solidFill>
                  <a:latin typeface="+mn-ea"/>
                  <a:ea typeface="+mn-ea"/>
                </a:rPr>
                <a:t>庫</a:t>
              </a:r>
            </a:p>
          </p:txBody>
        </p:sp>
        <p:sp>
          <p:nvSpPr>
            <p:cNvPr id="23" name="椭圆 28">
              <a:extLst>
                <a:ext uri="{FF2B5EF4-FFF2-40B4-BE49-F238E27FC236}">
                  <a16:creationId xmlns:a16="http://schemas.microsoft.com/office/drawing/2014/main" id="{33042760-FAB7-47A8-B167-285112A8B646}"/>
                </a:ext>
              </a:extLst>
            </p:cNvPr>
            <p:cNvSpPr/>
            <p:nvPr/>
          </p:nvSpPr>
          <p:spPr>
            <a:xfrm>
              <a:off x="1818848" y="1024881"/>
              <a:ext cx="391977" cy="270961"/>
            </a:xfrm>
            <a:custGeom>
              <a:avLst/>
              <a:gdLst>
                <a:gd name="connsiteX0" fmla="*/ 392255 w 606573"/>
                <a:gd name="connsiteY0" fmla="*/ 160452 h 433836"/>
                <a:gd name="connsiteX1" fmla="*/ 407034 w 606573"/>
                <a:gd name="connsiteY1" fmla="*/ 166594 h 433836"/>
                <a:gd name="connsiteX2" fmla="*/ 407034 w 606573"/>
                <a:gd name="connsiteY2" fmla="*/ 196109 h 433836"/>
                <a:gd name="connsiteX3" fmla="*/ 277772 w 606573"/>
                <a:gd name="connsiteY3" fmla="*/ 325177 h 433836"/>
                <a:gd name="connsiteX4" fmla="*/ 262992 w 606573"/>
                <a:gd name="connsiteY4" fmla="*/ 331319 h 433836"/>
                <a:gd name="connsiteX5" fmla="*/ 248138 w 606573"/>
                <a:gd name="connsiteY5" fmla="*/ 325177 h 433836"/>
                <a:gd name="connsiteX6" fmla="*/ 189096 w 606573"/>
                <a:gd name="connsiteY6" fmla="*/ 266223 h 433836"/>
                <a:gd name="connsiteX7" fmla="*/ 189096 w 606573"/>
                <a:gd name="connsiteY7" fmla="*/ 236709 h 433836"/>
                <a:gd name="connsiteX8" fmla="*/ 203950 w 606573"/>
                <a:gd name="connsiteY8" fmla="*/ 230567 h 433836"/>
                <a:gd name="connsiteX9" fmla="*/ 218729 w 606573"/>
                <a:gd name="connsiteY9" fmla="*/ 236709 h 433836"/>
                <a:gd name="connsiteX10" fmla="*/ 262992 w 606573"/>
                <a:gd name="connsiteY10" fmla="*/ 280905 h 433836"/>
                <a:gd name="connsiteX11" fmla="*/ 377476 w 606573"/>
                <a:gd name="connsiteY11" fmla="*/ 166594 h 433836"/>
                <a:gd name="connsiteX12" fmla="*/ 392255 w 606573"/>
                <a:gd name="connsiteY12" fmla="*/ 160452 h 433836"/>
                <a:gd name="connsiteX13" fmla="*/ 392252 w 606573"/>
                <a:gd name="connsiteY13" fmla="*/ 159881 h 433836"/>
                <a:gd name="connsiteX14" fmla="*/ 377121 w 606573"/>
                <a:gd name="connsiteY14" fmla="*/ 166174 h 433836"/>
                <a:gd name="connsiteX15" fmla="*/ 262983 w 606573"/>
                <a:gd name="connsiteY15" fmla="*/ 280111 h 433836"/>
                <a:gd name="connsiteX16" fmla="*/ 219084 w 606573"/>
                <a:gd name="connsiteY16" fmla="*/ 236289 h 433836"/>
                <a:gd name="connsiteX17" fmla="*/ 188767 w 606573"/>
                <a:gd name="connsiteY17" fmla="*/ 236289 h 433836"/>
                <a:gd name="connsiteX18" fmla="*/ 188767 w 606573"/>
                <a:gd name="connsiteY18" fmla="*/ 266552 h 433836"/>
                <a:gd name="connsiteX19" fmla="*/ 247825 w 606573"/>
                <a:gd name="connsiteY19" fmla="*/ 325506 h 433836"/>
                <a:gd name="connsiteX20" fmla="*/ 262983 w 606573"/>
                <a:gd name="connsiteY20" fmla="*/ 331798 h 433836"/>
                <a:gd name="connsiteX21" fmla="*/ 278141 w 606573"/>
                <a:gd name="connsiteY21" fmla="*/ 325506 h 433836"/>
                <a:gd name="connsiteX22" fmla="*/ 407438 w 606573"/>
                <a:gd name="connsiteY22" fmla="*/ 196437 h 433836"/>
                <a:gd name="connsiteX23" fmla="*/ 407438 w 606573"/>
                <a:gd name="connsiteY23" fmla="*/ 166174 h 433836"/>
                <a:gd name="connsiteX24" fmla="*/ 392252 w 606573"/>
                <a:gd name="connsiteY24" fmla="*/ 159881 h 433836"/>
                <a:gd name="connsiteX25" fmla="*/ 392255 w 606573"/>
                <a:gd name="connsiteY25" fmla="*/ 159478 h 433836"/>
                <a:gd name="connsiteX26" fmla="*/ 407785 w 606573"/>
                <a:gd name="connsiteY26" fmla="*/ 165845 h 433836"/>
                <a:gd name="connsiteX27" fmla="*/ 407785 w 606573"/>
                <a:gd name="connsiteY27" fmla="*/ 196858 h 433836"/>
                <a:gd name="connsiteX28" fmla="*/ 278447 w 606573"/>
                <a:gd name="connsiteY28" fmla="*/ 325926 h 433836"/>
                <a:gd name="connsiteX29" fmla="*/ 262992 w 606573"/>
                <a:gd name="connsiteY29" fmla="*/ 332293 h 433836"/>
                <a:gd name="connsiteX30" fmla="*/ 247463 w 606573"/>
                <a:gd name="connsiteY30" fmla="*/ 325926 h 433836"/>
                <a:gd name="connsiteX31" fmla="*/ 188420 w 606573"/>
                <a:gd name="connsiteY31" fmla="*/ 266972 h 433836"/>
                <a:gd name="connsiteX32" fmla="*/ 188420 w 606573"/>
                <a:gd name="connsiteY32" fmla="*/ 235960 h 433836"/>
                <a:gd name="connsiteX33" fmla="*/ 203950 w 606573"/>
                <a:gd name="connsiteY33" fmla="*/ 229593 h 433836"/>
                <a:gd name="connsiteX34" fmla="*/ 219405 w 606573"/>
                <a:gd name="connsiteY34" fmla="*/ 235960 h 433836"/>
                <a:gd name="connsiteX35" fmla="*/ 262992 w 606573"/>
                <a:gd name="connsiteY35" fmla="*/ 279482 h 433836"/>
                <a:gd name="connsiteX36" fmla="*/ 376725 w 606573"/>
                <a:gd name="connsiteY36" fmla="*/ 165845 h 433836"/>
                <a:gd name="connsiteX37" fmla="*/ 392255 w 606573"/>
                <a:gd name="connsiteY37" fmla="*/ 159478 h 433836"/>
                <a:gd name="connsiteX38" fmla="*/ 368791 w 606573"/>
                <a:gd name="connsiteY38" fmla="*/ 43743 h 433836"/>
                <a:gd name="connsiteX39" fmla="*/ 271547 w 606573"/>
                <a:gd name="connsiteY39" fmla="*/ 96250 h 433836"/>
                <a:gd name="connsiteX40" fmla="*/ 258567 w 606573"/>
                <a:gd name="connsiteY40" fmla="*/ 103216 h 433836"/>
                <a:gd name="connsiteX41" fmla="*/ 249713 w 606573"/>
                <a:gd name="connsiteY41" fmla="*/ 100519 h 433836"/>
                <a:gd name="connsiteX42" fmla="*/ 199740 w 606573"/>
                <a:gd name="connsiteY42" fmla="*/ 84640 h 433836"/>
                <a:gd name="connsiteX43" fmla="*/ 196889 w 606573"/>
                <a:gd name="connsiteY43" fmla="*/ 84640 h 433836"/>
                <a:gd name="connsiteX44" fmla="*/ 129734 w 606573"/>
                <a:gd name="connsiteY44" fmla="*/ 112354 h 433836"/>
                <a:gd name="connsiteX45" fmla="*/ 101146 w 606573"/>
                <a:gd name="connsiteY45" fmla="*/ 179242 h 433836"/>
                <a:gd name="connsiteX46" fmla="*/ 102647 w 606573"/>
                <a:gd name="connsiteY46" fmla="*/ 196994 h 433836"/>
                <a:gd name="connsiteX47" fmla="*/ 94318 w 606573"/>
                <a:gd name="connsiteY47" fmla="*/ 213622 h 433836"/>
                <a:gd name="connsiteX48" fmla="*/ 43896 w 606573"/>
                <a:gd name="connsiteY48" fmla="*/ 296240 h 433836"/>
                <a:gd name="connsiteX49" fmla="*/ 71208 w 606573"/>
                <a:gd name="connsiteY49" fmla="*/ 362079 h 433836"/>
                <a:gd name="connsiteX50" fmla="*/ 138363 w 606573"/>
                <a:gd name="connsiteY50" fmla="*/ 390093 h 433836"/>
                <a:gd name="connsiteX51" fmla="*/ 465059 w 606573"/>
                <a:gd name="connsiteY51" fmla="*/ 390093 h 433836"/>
                <a:gd name="connsiteX52" fmla="*/ 534540 w 606573"/>
                <a:gd name="connsiteY52" fmla="*/ 361031 h 433836"/>
                <a:gd name="connsiteX53" fmla="*/ 562677 w 606573"/>
                <a:gd name="connsiteY53" fmla="*/ 292794 h 433836"/>
                <a:gd name="connsiteX54" fmla="*/ 542869 w 606573"/>
                <a:gd name="connsiteY54" fmla="*/ 234970 h 433836"/>
                <a:gd name="connsiteX55" fmla="*/ 493496 w 606573"/>
                <a:gd name="connsiteY55" fmla="*/ 200964 h 433836"/>
                <a:gd name="connsiteX56" fmla="*/ 482617 w 606573"/>
                <a:gd name="connsiteY56" fmla="*/ 182837 h 433836"/>
                <a:gd name="connsiteX57" fmla="*/ 484943 w 606573"/>
                <a:gd name="connsiteY57" fmla="*/ 159692 h 433836"/>
                <a:gd name="connsiteX58" fmla="*/ 368791 w 606573"/>
                <a:gd name="connsiteY58" fmla="*/ 43743 h 433836"/>
                <a:gd name="connsiteX59" fmla="*/ 368752 w 606573"/>
                <a:gd name="connsiteY59" fmla="*/ 43198 h 433836"/>
                <a:gd name="connsiteX60" fmla="*/ 485352 w 606573"/>
                <a:gd name="connsiteY60" fmla="*/ 159687 h 433836"/>
                <a:gd name="connsiteX61" fmla="*/ 483026 w 606573"/>
                <a:gd name="connsiteY61" fmla="*/ 182910 h 433836"/>
                <a:gd name="connsiteX62" fmla="*/ 493605 w 606573"/>
                <a:gd name="connsiteY62" fmla="*/ 200514 h 433836"/>
                <a:gd name="connsiteX63" fmla="*/ 543239 w 606573"/>
                <a:gd name="connsiteY63" fmla="*/ 234721 h 433836"/>
                <a:gd name="connsiteX64" fmla="*/ 544806 w 606573"/>
                <a:gd name="connsiteY64" fmla="*/ 237624 h 433836"/>
                <a:gd name="connsiteX65" fmla="*/ 562649 w 606573"/>
                <a:gd name="connsiteY65" fmla="*/ 289854 h 433836"/>
                <a:gd name="connsiteX66" fmla="*/ 563160 w 606573"/>
                <a:gd name="connsiteY66" fmla="*/ 292806 h 433836"/>
                <a:gd name="connsiteX67" fmla="*/ 465018 w 606573"/>
                <a:gd name="connsiteY67" fmla="*/ 390567 h 433836"/>
                <a:gd name="connsiteX68" fmla="*/ 138329 w 606573"/>
                <a:gd name="connsiteY68" fmla="*/ 390567 h 433836"/>
                <a:gd name="connsiteX69" fmla="*/ 43338 w 606573"/>
                <a:gd name="connsiteY69" fmla="*/ 296252 h 433836"/>
                <a:gd name="connsiteX70" fmla="*/ 94060 w 606573"/>
                <a:gd name="connsiteY70" fmla="*/ 213174 h 433836"/>
                <a:gd name="connsiteX71" fmla="*/ 102163 w 606573"/>
                <a:gd name="connsiteY71" fmla="*/ 197068 h 433836"/>
                <a:gd name="connsiteX72" fmla="*/ 100663 w 606573"/>
                <a:gd name="connsiteY72" fmla="*/ 179239 h 433836"/>
                <a:gd name="connsiteX73" fmla="*/ 196854 w 606573"/>
                <a:gd name="connsiteY73" fmla="*/ 84100 h 433836"/>
                <a:gd name="connsiteX74" fmla="*/ 199705 w 606573"/>
                <a:gd name="connsiteY74" fmla="*/ 84100 h 433836"/>
                <a:gd name="connsiteX75" fmla="*/ 249976 w 606573"/>
                <a:gd name="connsiteY75" fmla="*/ 100057 h 433836"/>
                <a:gd name="connsiteX76" fmla="*/ 258530 w 606573"/>
                <a:gd name="connsiteY76" fmla="*/ 102678 h 433836"/>
                <a:gd name="connsiteX77" fmla="*/ 271060 w 606573"/>
                <a:gd name="connsiteY77" fmla="*/ 95936 h 433836"/>
                <a:gd name="connsiteX78" fmla="*/ 312393 w 606573"/>
                <a:gd name="connsiteY78" fmla="*/ 57684 h 433836"/>
                <a:gd name="connsiteX79" fmla="*/ 317254 w 606573"/>
                <a:gd name="connsiteY79" fmla="*/ 55742 h 433836"/>
                <a:gd name="connsiteX80" fmla="*/ 365369 w 606573"/>
                <a:gd name="connsiteY80" fmla="*/ 43631 h 433836"/>
                <a:gd name="connsiteX81" fmla="*/ 368791 w 606573"/>
                <a:gd name="connsiteY81" fmla="*/ 42769 h 433836"/>
                <a:gd name="connsiteX82" fmla="*/ 365369 w 606573"/>
                <a:gd name="connsiteY82" fmla="*/ 43631 h 433836"/>
                <a:gd name="connsiteX83" fmla="*/ 339169 w 606573"/>
                <a:gd name="connsiteY83" fmla="*/ 46982 h 433836"/>
                <a:gd name="connsiteX84" fmla="*/ 317254 w 606573"/>
                <a:gd name="connsiteY84" fmla="*/ 55742 h 433836"/>
                <a:gd name="connsiteX85" fmla="*/ 313032 w 606573"/>
                <a:gd name="connsiteY85" fmla="*/ 56804 h 433836"/>
                <a:gd name="connsiteX86" fmla="*/ 270722 w 606573"/>
                <a:gd name="connsiteY86" fmla="*/ 95726 h 433836"/>
                <a:gd name="connsiteX87" fmla="*/ 258567 w 606573"/>
                <a:gd name="connsiteY87" fmla="*/ 102242 h 433836"/>
                <a:gd name="connsiteX88" fmla="*/ 250238 w 606573"/>
                <a:gd name="connsiteY88" fmla="*/ 99695 h 433836"/>
                <a:gd name="connsiteX89" fmla="*/ 199740 w 606573"/>
                <a:gd name="connsiteY89" fmla="*/ 83666 h 433836"/>
                <a:gd name="connsiteX90" fmla="*/ 196889 w 606573"/>
                <a:gd name="connsiteY90" fmla="*/ 83591 h 433836"/>
                <a:gd name="connsiteX91" fmla="*/ 129059 w 606573"/>
                <a:gd name="connsiteY91" fmla="*/ 111680 h 433836"/>
                <a:gd name="connsiteX92" fmla="*/ 100171 w 606573"/>
                <a:gd name="connsiteY92" fmla="*/ 179242 h 433836"/>
                <a:gd name="connsiteX93" fmla="*/ 101671 w 606573"/>
                <a:gd name="connsiteY93" fmla="*/ 197144 h 433836"/>
                <a:gd name="connsiteX94" fmla="*/ 93868 w 606573"/>
                <a:gd name="connsiteY94" fmla="*/ 212723 h 433836"/>
                <a:gd name="connsiteX95" fmla="*/ 42845 w 606573"/>
                <a:gd name="connsiteY95" fmla="*/ 296240 h 433836"/>
                <a:gd name="connsiteX96" fmla="*/ 70533 w 606573"/>
                <a:gd name="connsiteY96" fmla="*/ 362753 h 433836"/>
                <a:gd name="connsiteX97" fmla="*/ 138363 w 606573"/>
                <a:gd name="connsiteY97" fmla="*/ 391067 h 433836"/>
                <a:gd name="connsiteX98" fmla="*/ 465059 w 606573"/>
                <a:gd name="connsiteY98" fmla="*/ 391067 h 433836"/>
                <a:gd name="connsiteX99" fmla="*/ 535290 w 606573"/>
                <a:gd name="connsiteY99" fmla="*/ 361780 h 433836"/>
                <a:gd name="connsiteX100" fmla="*/ 563653 w 606573"/>
                <a:gd name="connsiteY100" fmla="*/ 292794 h 433836"/>
                <a:gd name="connsiteX101" fmla="*/ 562649 w 606573"/>
                <a:gd name="connsiteY101" fmla="*/ 289854 h 433836"/>
                <a:gd name="connsiteX102" fmla="*/ 557758 w 606573"/>
                <a:gd name="connsiteY102" fmla="*/ 261625 h 433836"/>
                <a:gd name="connsiteX103" fmla="*/ 544806 w 606573"/>
                <a:gd name="connsiteY103" fmla="*/ 237624 h 433836"/>
                <a:gd name="connsiteX104" fmla="*/ 543694 w 606573"/>
                <a:gd name="connsiteY104" fmla="*/ 234370 h 433836"/>
                <a:gd name="connsiteX105" fmla="*/ 493797 w 606573"/>
                <a:gd name="connsiteY105" fmla="*/ 199990 h 433836"/>
                <a:gd name="connsiteX106" fmla="*/ 483592 w 606573"/>
                <a:gd name="connsiteY106" fmla="*/ 182987 h 433836"/>
                <a:gd name="connsiteX107" fmla="*/ 485918 w 606573"/>
                <a:gd name="connsiteY107" fmla="*/ 159692 h 433836"/>
                <a:gd name="connsiteX108" fmla="*/ 368791 w 606573"/>
                <a:gd name="connsiteY108" fmla="*/ 42769 h 433836"/>
                <a:gd name="connsiteX109" fmla="*/ 368791 w 606573"/>
                <a:gd name="connsiteY109" fmla="*/ 974 h 433836"/>
                <a:gd name="connsiteX110" fmla="*/ 430693 w 606573"/>
                <a:gd name="connsiteY110" fmla="*/ 13482 h 433836"/>
                <a:gd name="connsiteX111" fmla="*/ 481191 w 606573"/>
                <a:gd name="connsiteY111" fmla="*/ 47488 h 433836"/>
                <a:gd name="connsiteX112" fmla="*/ 515256 w 606573"/>
                <a:gd name="connsiteY112" fmla="*/ 97898 h 433836"/>
                <a:gd name="connsiteX113" fmla="*/ 527787 w 606573"/>
                <a:gd name="connsiteY113" fmla="*/ 159692 h 433836"/>
                <a:gd name="connsiteX114" fmla="*/ 527562 w 606573"/>
                <a:gd name="connsiteY114" fmla="*/ 168156 h 433836"/>
                <a:gd name="connsiteX115" fmla="*/ 527562 w 606573"/>
                <a:gd name="connsiteY115" fmla="*/ 168456 h 433836"/>
                <a:gd name="connsiteX116" fmla="*/ 527787 w 606573"/>
                <a:gd name="connsiteY116" fmla="*/ 168606 h 433836"/>
                <a:gd name="connsiteX117" fmla="*/ 545495 w 606573"/>
                <a:gd name="connsiteY117" fmla="*/ 179017 h 433836"/>
                <a:gd name="connsiteX118" fmla="*/ 576934 w 606573"/>
                <a:gd name="connsiteY118" fmla="*/ 209053 h 433836"/>
                <a:gd name="connsiteX119" fmla="*/ 597793 w 606573"/>
                <a:gd name="connsiteY119" fmla="*/ 247703 h 433836"/>
                <a:gd name="connsiteX120" fmla="*/ 605521 w 606573"/>
                <a:gd name="connsiteY120" fmla="*/ 292495 h 433836"/>
                <a:gd name="connsiteX121" fmla="*/ 594717 w 606573"/>
                <a:gd name="connsiteY121" fmla="*/ 346874 h 433836"/>
                <a:gd name="connsiteX122" fmla="*/ 565003 w 606573"/>
                <a:gd name="connsiteY122" fmla="*/ 391216 h 433836"/>
                <a:gd name="connsiteX123" fmla="*/ 520133 w 606573"/>
                <a:gd name="connsiteY123" fmla="*/ 421627 h 433836"/>
                <a:gd name="connsiteX124" fmla="*/ 465059 w 606573"/>
                <a:gd name="connsiteY124" fmla="*/ 432862 h 433836"/>
                <a:gd name="connsiteX125" fmla="*/ 138363 w 606573"/>
                <a:gd name="connsiteY125" fmla="*/ 432862 h 433836"/>
                <a:gd name="connsiteX126" fmla="*/ 84714 w 606573"/>
                <a:gd name="connsiteY126" fmla="*/ 421852 h 433836"/>
                <a:gd name="connsiteX127" fmla="*/ 40894 w 606573"/>
                <a:gd name="connsiteY127" fmla="*/ 392265 h 433836"/>
                <a:gd name="connsiteX128" fmla="*/ 11706 w 606573"/>
                <a:gd name="connsiteY128" fmla="*/ 349046 h 433836"/>
                <a:gd name="connsiteX129" fmla="*/ 976 w 606573"/>
                <a:gd name="connsiteY129" fmla="*/ 296090 h 433836"/>
                <a:gd name="connsiteX130" fmla="*/ 21536 w 606573"/>
                <a:gd name="connsiteY130" fmla="*/ 224708 h 433836"/>
                <a:gd name="connsiteX131" fmla="*/ 58227 w 606573"/>
                <a:gd name="connsiteY131" fmla="*/ 185684 h 433836"/>
                <a:gd name="connsiteX132" fmla="*/ 58377 w 606573"/>
                <a:gd name="connsiteY132" fmla="*/ 185534 h 433836"/>
                <a:gd name="connsiteX133" fmla="*/ 58377 w 606573"/>
                <a:gd name="connsiteY133" fmla="*/ 185234 h 433836"/>
                <a:gd name="connsiteX134" fmla="*/ 58302 w 606573"/>
                <a:gd name="connsiteY134" fmla="*/ 178867 h 433836"/>
                <a:gd name="connsiteX135" fmla="*/ 69707 w 606573"/>
                <a:gd name="connsiteY135" fmla="*/ 125387 h 433836"/>
                <a:gd name="connsiteX136" fmla="*/ 99646 w 606573"/>
                <a:gd name="connsiteY136" fmla="*/ 81943 h 433836"/>
                <a:gd name="connsiteX137" fmla="*/ 143390 w 606573"/>
                <a:gd name="connsiteY137" fmla="*/ 52657 h 433836"/>
                <a:gd name="connsiteX138" fmla="*/ 196889 w 606573"/>
                <a:gd name="connsiteY138" fmla="*/ 41796 h 433836"/>
                <a:gd name="connsiteX139" fmla="*/ 201016 w 606573"/>
                <a:gd name="connsiteY139" fmla="*/ 41871 h 433836"/>
                <a:gd name="connsiteX140" fmla="*/ 250838 w 606573"/>
                <a:gd name="connsiteY140" fmla="*/ 52731 h 433836"/>
                <a:gd name="connsiteX141" fmla="*/ 251138 w 606573"/>
                <a:gd name="connsiteY141" fmla="*/ 52881 h 433836"/>
                <a:gd name="connsiteX142" fmla="*/ 251438 w 606573"/>
                <a:gd name="connsiteY142" fmla="*/ 52657 h 433836"/>
                <a:gd name="connsiteX143" fmla="*/ 291956 w 606573"/>
                <a:gd name="connsiteY143" fmla="*/ 20673 h 433836"/>
                <a:gd name="connsiteX144" fmla="*/ 368791 w 606573"/>
                <a:gd name="connsiteY144" fmla="*/ 974 h 433836"/>
                <a:gd name="connsiteX145" fmla="*/ 368752 w 606573"/>
                <a:gd name="connsiteY145" fmla="*/ 423 h 433836"/>
                <a:gd name="connsiteX146" fmla="*/ 291694 w 606573"/>
                <a:gd name="connsiteY146" fmla="*/ 20275 h 433836"/>
                <a:gd name="connsiteX147" fmla="*/ 251027 w 606573"/>
                <a:gd name="connsiteY147" fmla="*/ 52262 h 433836"/>
                <a:gd name="connsiteX148" fmla="*/ 200980 w 606573"/>
                <a:gd name="connsiteY148" fmla="*/ 41400 h 433836"/>
                <a:gd name="connsiteX149" fmla="*/ 196854 w 606573"/>
                <a:gd name="connsiteY149" fmla="*/ 41325 h 433836"/>
                <a:gd name="connsiteX150" fmla="*/ 143206 w 606573"/>
                <a:gd name="connsiteY150" fmla="*/ 52187 h 433836"/>
                <a:gd name="connsiteX151" fmla="*/ 99237 w 606573"/>
                <a:gd name="connsiteY151" fmla="*/ 81553 h 433836"/>
                <a:gd name="connsiteX152" fmla="*/ 69224 w 606573"/>
                <a:gd name="connsiteY152" fmla="*/ 125152 h 433836"/>
                <a:gd name="connsiteX153" fmla="*/ 57744 w 606573"/>
                <a:gd name="connsiteY153" fmla="*/ 178864 h 433836"/>
                <a:gd name="connsiteX154" fmla="*/ 57894 w 606573"/>
                <a:gd name="connsiteY154" fmla="*/ 185232 h 433836"/>
                <a:gd name="connsiteX155" fmla="*/ 21054 w 606573"/>
                <a:gd name="connsiteY155" fmla="*/ 224411 h 433836"/>
                <a:gd name="connsiteX156" fmla="*/ 495 w 606573"/>
                <a:gd name="connsiteY156" fmla="*/ 296102 h 433836"/>
                <a:gd name="connsiteX157" fmla="*/ 11225 w 606573"/>
                <a:gd name="connsiteY157" fmla="*/ 349290 h 433836"/>
                <a:gd name="connsiteX158" fmla="*/ 40487 w 606573"/>
                <a:gd name="connsiteY158" fmla="*/ 392590 h 433836"/>
                <a:gd name="connsiteX159" fmla="*/ 84456 w 606573"/>
                <a:gd name="connsiteY159" fmla="*/ 422405 h 433836"/>
                <a:gd name="connsiteX160" fmla="*/ 138329 w 606573"/>
                <a:gd name="connsiteY160" fmla="*/ 433342 h 433836"/>
                <a:gd name="connsiteX161" fmla="*/ 465018 w 606573"/>
                <a:gd name="connsiteY161" fmla="*/ 433342 h 433836"/>
                <a:gd name="connsiteX162" fmla="*/ 520241 w 606573"/>
                <a:gd name="connsiteY162" fmla="*/ 422105 h 433836"/>
                <a:gd name="connsiteX163" fmla="*/ 565261 w 606573"/>
                <a:gd name="connsiteY163" fmla="*/ 391541 h 433836"/>
                <a:gd name="connsiteX164" fmla="*/ 595198 w 606573"/>
                <a:gd name="connsiteY164" fmla="*/ 347118 h 433836"/>
                <a:gd name="connsiteX165" fmla="*/ 606003 w 606573"/>
                <a:gd name="connsiteY165" fmla="*/ 292507 h 433836"/>
                <a:gd name="connsiteX166" fmla="*/ 598200 w 606573"/>
                <a:gd name="connsiteY166" fmla="*/ 247559 h 433836"/>
                <a:gd name="connsiteX167" fmla="*/ 577266 w 606573"/>
                <a:gd name="connsiteY167" fmla="*/ 208755 h 433836"/>
                <a:gd name="connsiteX168" fmla="*/ 545752 w 606573"/>
                <a:gd name="connsiteY168" fmla="*/ 178640 h 433836"/>
                <a:gd name="connsiteX169" fmla="*/ 527970 w 606573"/>
                <a:gd name="connsiteY169" fmla="*/ 168152 h 433836"/>
                <a:gd name="connsiteX170" fmla="*/ 528195 w 606573"/>
                <a:gd name="connsiteY170" fmla="*/ 159687 h 433836"/>
                <a:gd name="connsiteX171" fmla="*/ 515664 w 606573"/>
                <a:gd name="connsiteY171" fmla="*/ 97659 h 433836"/>
                <a:gd name="connsiteX172" fmla="*/ 481525 w 606573"/>
                <a:gd name="connsiteY172" fmla="*/ 47093 h 433836"/>
                <a:gd name="connsiteX173" fmla="*/ 430803 w 606573"/>
                <a:gd name="connsiteY173" fmla="*/ 13008 h 433836"/>
                <a:gd name="connsiteX174" fmla="*/ 368752 w 606573"/>
                <a:gd name="connsiteY174" fmla="*/ 423 h 433836"/>
                <a:gd name="connsiteX175" fmla="*/ 368791 w 606573"/>
                <a:gd name="connsiteY175" fmla="*/ 0 h 433836"/>
                <a:gd name="connsiteX176" fmla="*/ 431069 w 606573"/>
                <a:gd name="connsiteY176" fmla="*/ 12509 h 433836"/>
                <a:gd name="connsiteX177" fmla="*/ 481866 w 606573"/>
                <a:gd name="connsiteY177" fmla="*/ 46739 h 433836"/>
                <a:gd name="connsiteX178" fmla="*/ 516157 w 606573"/>
                <a:gd name="connsiteY178" fmla="*/ 97523 h 433836"/>
                <a:gd name="connsiteX179" fmla="*/ 528762 w 606573"/>
                <a:gd name="connsiteY179" fmla="*/ 159692 h 433836"/>
                <a:gd name="connsiteX180" fmla="*/ 528537 w 606573"/>
                <a:gd name="connsiteY180" fmla="*/ 167857 h 433836"/>
                <a:gd name="connsiteX181" fmla="*/ 546020 w 606573"/>
                <a:gd name="connsiteY181" fmla="*/ 178193 h 433836"/>
                <a:gd name="connsiteX182" fmla="*/ 577759 w 606573"/>
                <a:gd name="connsiteY182" fmla="*/ 208454 h 433836"/>
                <a:gd name="connsiteX183" fmla="*/ 598769 w 606573"/>
                <a:gd name="connsiteY183" fmla="*/ 247403 h 433836"/>
                <a:gd name="connsiteX184" fmla="*/ 606572 w 606573"/>
                <a:gd name="connsiteY184" fmla="*/ 292495 h 433836"/>
                <a:gd name="connsiteX185" fmla="*/ 595692 w 606573"/>
                <a:gd name="connsiteY185" fmla="*/ 347249 h 433836"/>
                <a:gd name="connsiteX186" fmla="*/ 565679 w 606573"/>
                <a:gd name="connsiteY186" fmla="*/ 391891 h 433836"/>
                <a:gd name="connsiteX187" fmla="*/ 520509 w 606573"/>
                <a:gd name="connsiteY187" fmla="*/ 422526 h 433836"/>
                <a:gd name="connsiteX188" fmla="*/ 465059 w 606573"/>
                <a:gd name="connsiteY188" fmla="*/ 433836 h 433836"/>
                <a:gd name="connsiteX189" fmla="*/ 138363 w 606573"/>
                <a:gd name="connsiteY189" fmla="*/ 433836 h 433836"/>
                <a:gd name="connsiteX190" fmla="*/ 84264 w 606573"/>
                <a:gd name="connsiteY190" fmla="*/ 422825 h 433836"/>
                <a:gd name="connsiteX191" fmla="*/ 40144 w 606573"/>
                <a:gd name="connsiteY191" fmla="*/ 392939 h 433836"/>
                <a:gd name="connsiteX192" fmla="*/ 10806 w 606573"/>
                <a:gd name="connsiteY192" fmla="*/ 349496 h 433836"/>
                <a:gd name="connsiteX193" fmla="*/ 1 w 606573"/>
                <a:gd name="connsiteY193" fmla="*/ 296090 h 433836"/>
                <a:gd name="connsiteX194" fmla="*/ 20710 w 606573"/>
                <a:gd name="connsiteY194" fmla="*/ 224184 h 433836"/>
                <a:gd name="connsiteX195" fmla="*/ 57402 w 606573"/>
                <a:gd name="connsiteY195" fmla="*/ 185010 h 433836"/>
                <a:gd name="connsiteX196" fmla="*/ 57327 w 606573"/>
                <a:gd name="connsiteY196" fmla="*/ 178867 h 433836"/>
                <a:gd name="connsiteX197" fmla="*/ 68807 w 606573"/>
                <a:gd name="connsiteY197" fmla="*/ 125012 h 433836"/>
                <a:gd name="connsiteX198" fmla="*/ 98895 w 606573"/>
                <a:gd name="connsiteY198" fmla="*/ 81194 h 433836"/>
                <a:gd name="connsiteX199" fmla="*/ 143015 w 606573"/>
                <a:gd name="connsiteY199" fmla="*/ 51758 h 433836"/>
                <a:gd name="connsiteX200" fmla="*/ 196889 w 606573"/>
                <a:gd name="connsiteY200" fmla="*/ 40822 h 433836"/>
                <a:gd name="connsiteX201" fmla="*/ 201016 w 606573"/>
                <a:gd name="connsiteY201" fmla="*/ 40897 h 433836"/>
                <a:gd name="connsiteX202" fmla="*/ 250913 w 606573"/>
                <a:gd name="connsiteY202" fmla="*/ 51683 h 433836"/>
                <a:gd name="connsiteX203" fmla="*/ 291431 w 606573"/>
                <a:gd name="connsiteY203" fmla="*/ 19849 h 433836"/>
                <a:gd name="connsiteX204" fmla="*/ 368791 w 606573"/>
                <a:gd name="connsiteY204" fmla="*/ 0 h 433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</a:cxnLst>
              <a:rect l="l" t="t" r="r" b="b"/>
              <a:pathLst>
                <a:path w="606573" h="433836">
                  <a:moveTo>
                    <a:pt x="392255" y="160452"/>
                  </a:moveTo>
                  <a:cubicBezTo>
                    <a:pt x="397807" y="160452"/>
                    <a:pt x="403058" y="162624"/>
                    <a:pt x="407034" y="166594"/>
                  </a:cubicBezTo>
                  <a:cubicBezTo>
                    <a:pt x="415212" y="174685"/>
                    <a:pt x="415212" y="187943"/>
                    <a:pt x="407034" y="196109"/>
                  </a:cubicBezTo>
                  <a:lnTo>
                    <a:pt x="277772" y="325177"/>
                  </a:lnTo>
                  <a:cubicBezTo>
                    <a:pt x="273795" y="329147"/>
                    <a:pt x="268544" y="331319"/>
                    <a:pt x="262992" y="331319"/>
                  </a:cubicBezTo>
                  <a:cubicBezTo>
                    <a:pt x="257366" y="331319"/>
                    <a:pt x="252114" y="329147"/>
                    <a:pt x="248138" y="325177"/>
                  </a:cubicBezTo>
                  <a:lnTo>
                    <a:pt x="189096" y="266223"/>
                  </a:lnTo>
                  <a:cubicBezTo>
                    <a:pt x="180993" y="258133"/>
                    <a:pt x="180993" y="244874"/>
                    <a:pt x="189096" y="236709"/>
                  </a:cubicBezTo>
                  <a:cubicBezTo>
                    <a:pt x="193072" y="232739"/>
                    <a:pt x="198323" y="230567"/>
                    <a:pt x="203950" y="230567"/>
                  </a:cubicBezTo>
                  <a:cubicBezTo>
                    <a:pt x="209502" y="230567"/>
                    <a:pt x="214753" y="232739"/>
                    <a:pt x="218729" y="236709"/>
                  </a:cubicBezTo>
                  <a:lnTo>
                    <a:pt x="262992" y="280905"/>
                  </a:lnTo>
                  <a:lnTo>
                    <a:pt x="377476" y="166594"/>
                  </a:lnTo>
                  <a:cubicBezTo>
                    <a:pt x="381377" y="162624"/>
                    <a:pt x="386628" y="160452"/>
                    <a:pt x="392255" y="160452"/>
                  </a:cubicBezTo>
                  <a:close/>
                  <a:moveTo>
                    <a:pt x="392252" y="159881"/>
                  </a:moveTo>
                  <a:cubicBezTo>
                    <a:pt x="386764" y="159881"/>
                    <a:pt x="381286" y="161979"/>
                    <a:pt x="377121" y="166174"/>
                  </a:cubicBezTo>
                  <a:lnTo>
                    <a:pt x="262983" y="280111"/>
                  </a:lnTo>
                  <a:lnTo>
                    <a:pt x="219084" y="236289"/>
                  </a:lnTo>
                  <a:cubicBezTo>
                    <a:pt x="210679" y="227974"/>
                    <a:pt x="197096" y="227974"/>
                    <a:pt x="188767" y="236289"/>
                  </a:cubicBezTo>
                  <a:cubicBezTo>
                    <a:pt x="180362" y="244679"/>
                    <a:pt x="180362" y="258237"/>
                    <a:pt x="188767" y="266552"/>
                  </a:cubicBezTo>
                  <a:lnTo>
                    <a:pt x="247825" y="325506"/>
                  </a:lnTo>
                  <a:cubicBezTo>
                    <a:pt x="251952" y="329701"/>
                    <a:pt x="257505" y="331798"/>
                    <a:pt x="262983" y="331798"/>
                  </a:cubicBezTo>
                  <a:cubicBezTo>
                    <a:pt x="268461" y="331798"/>
                    <a:pt x="273939" y="329701"/>
                    <a:pt x="278141" y="325506"/>
                  </a:cubicBezTo>
                  <a:lnTo>
                    <a:pt x="407438" y="196437"/>
                  </a:lnTo>
                  <a:cubicBezTo>
                    <a:pt x="415768" y="188047"/>
                    <a:pt x="415768" y="174489"/>
                    <a:pt x="407438" y="166174"/>
                  </a:cubicBezTo>
                  <a:cubicBezTo>
                    <a:pt x="403236" y="161979"/>
                    <a:pt x="397739" y="159881"/>
                    <a:pt x="392252" y="159881"/>
                  </a:cubicBezTo>
                  <a:close/>
                  <a:moveTo>
                    <a:pt x="392255" y="159478"/>
                  </a:moveTo>
                  <a:cubicBezTo>
                    <a:pt x="398107" y="159478"/>
                    <a:pt x="403583" y="161725"/>
                    <a:pt x="407785" y="165845"/>
                  </a:cubicBezTo>
                  <a:cubicBezTo>
                    <a:pt x="416262" y="174385"/>
                    <a:pt x="416262" y="188318"/>
                    <a:pt x="407785" y="196858"/>
                  </a:cubicBezTo>
                  <a:lnTo>
                    <a:pt x="278447" y="325926"/>
                  </a:lnTo>
                  <a:cubicBezTo>
                    <a:pt x="274321" y="330046"/>
                    <a:pt x="268844" y="332293"/>
                    <a:pt x="262992" y="332293"/>
                  </a:cubicBezTo>
                  <a:cubicBezTo>
                    <a:pt x="257141" y="332293"/>
                    <a:pt x="251589" y="330046"/>
                    <a:pt x="247463" y="325926"/>
                  </a:cubicBezTo>
                  <a:lnTo>
                    <a:pt x="188420" y="266972"/>
                  </a:lnTo>
                  <a:cubicBezTo>
                    <a:pt x="179868" y="258433"/>
                    <a:pt x="179868" y="244500"/>
                    <a:pt x="188420" y="235960"/>
                  </a:cubicBezTo>
                  <a:cubicBezTo>
                    <a:pt x="192547" y="231840"/>
                    <a:pt x="198098" y="229593"/>
                    <a:pt x="203950" y="229593"/>
                  </a:cubicBezTo>
                  <a:cubicBezTo>
                    <a:pt x="209802" y="229593"/>
                    <a:pt x="215278" y="231840"/>
                    <a:pt x="219405" y="235960"/>
                  </a:cubicBezTo>
                  <a:lnTo>
                    <a:pt x="262992" y="279482"/>
                  </a:lnTo>
                  <a:lnTo>
                    <a:pt x="376725" y="165845"/>
                  </a:lnTo>
                  <a:cubicBezTo>
                    <a:pt x="380852" y="161725"/>
                    <a:pt x="386403" y="159478"/>
                    <a:pt x="392255" y="159478"/>
                  </a:cubicBezTo>
                  <a:close/>
                  <a:moveTo>
                    <a:pt x="368791" y="43743"/>
                  </a:moveTo>
                  <a:cubicBezTo>
                    <a:pt x="329473" y="43743"/>
                    <a:pt x="293082" y="63368"/>
                    <a:pt x="271547" y="96250"/>
                  </a:cubicBezTo>
                  <a:cubicBezTo>
                    <a:pt x="268696" y="100594"/>
                    <a:pt x="263819" y="103216"/>
                    <a:pt x="258567" y="103216"/>
                  </a:cubicBezTo>
                  <a:cubicBezTo>
                    <a:pt x="255415" y="103216"/>
                    <a:pt x="252339" y="102242"/>
                    <a:pt x="249713" y="100519"/>
                  </a:cubicBezTo>
                  <a:cubicBezTo>
                    <a:pt x="234856" y="90632"/>
                    <a:pt x="217598" y="85164"/>
                    <a:pt x="199740" y="84640"/>
                  </a:cubicBezTo>
                  <a:cubicBezTo>
                    <a:pt x="198765" y="84640"/>
                    <a:pt x="197864" y="84640"/>
                    <a:pt x="196889" y="84640"/>
                  </a:cubicBezTo>
                  <a:cubicBezTo>
                    <a:pt x="171753" y="84640"/>
                    <a:pt x="147892" y="94452"/>
                    <a:pt x="129734" y="112354"/>
                  </a:cubicBezTo>
                  <a:cubicBezTo>
                    <a:pt x="111501" y="130331"/>
                    <a:pt x="101371" y="154075"/>
                    <a:pt x="101146" y="179242"/>
                  </a:cubicBezTo>
                  <a:cubicBezTo>
                    <a:pt x="101146" y="185234"/>
                    <a:pt x="101596" y="191152"/>
                    <a:pt x="102647" y="196994"/>
                  </a:cubicBezTo>
                  <a:cubicBezTo>
                    <a:pt x="103847" y="203735"/>
                    <a:pt x="100471" y="210401"/>
                    <a:pt x="94318" y="213622"/>
                  </a:cubicBezTo>
                  <a:cubicBezTo>
                    <a:pt x="63329" y="229726"/>
                    <a:pt x="43971" y="261410"/>
                    <a:pt x="43896" y="296240"/>
                  </a:cubicBezTo>
                  <a:cubicBezTo>
                    <a:pt x="43746" y="320883"/>
                    <a:pt x="53500" y="344252"/>
                    <a:pt x="71208" y="362079"/>
                  </a:cubicBezTo>
                  <a:cubicBezTo>
                    <a:pt x="89216" y="380131"/>
                    <a:pt x="113077" y="390093"/>
                    <a:pt x="138363" y="390093"/>
                  </a:cubicBezTo>
                  <a:lnTo>
                    <a:pt x="465059" y="390093"/>
                  </a:lnTo>
                  <a:cubicBezTo>
                    <a:pt x="491245" y="390093"/>
                    <a:pt x="515931" y="379756"/>
                    <a:pt x="534540" y="361031"/>
                  </a:cubicBezTo>
                  <a:cubicBezTo>
                    <a:pt x="552848" y="342605"/>
                    <a:pt x="562827" y="318411"/>
                    <a:pt x="562677" y="292794"/>
                  </a:cubicBezTo>
                  <a:cubicBezTo>
                    <a:pt x="562527" y="271747"/>
                    <a:pt x="555699" y="251748"/>
                    <a:pt x="542869" y="234970"/>
                  </a:cubicBezTo>
                  <a:cubicBezTo>
                    <a:pt x="530488" y="218791"/>
                    <a:pt x="512930" y="206731"/>
                    <a:pt x="493496" y="200964"/>
                  </a:cubicBezTo>
                  <a:cubicBezTo>
                    <a:pt x="485768" y="198717"/>
                    <a:pt x="480966" y="190702"/>
                    <a:pt x="482617" y="182837"/>
                  </a:cubicBezTo>
                  <a:cubicBezTo>
                    <a:pt x="484117" y="175197"/>
                    <a:pt x="484943" y="167482"/>
                    <a:pt x="484943" y="159692"/>
                  </a:cubicBezTo>
                  <a:cubicBezTo>
                    <a:pt x="484943" y="95800"/>
                    <a:pt x="432794" y="43743"/>
                    <a:pt x="368791" y="43743"/>
                  </a:cubicBezTo>
                  <a:close/>
                  <a:moveTo>
                    <a:pt x="368752" y="43198"/>
                  </a:moveTo>
                  <a:cubicBezTo>
                    <a:pt x="433129" y="43198"/>
                    <a:pt x="485352" y="95337"/>
                    <a:pt x="485352" y="159687"/>
                  </a:cubicBezTo>
                  <a:cubicBezTo>
                    <a:pt x="485352" y="167628"/>
                    <a:pt x="484526" y="175418"/>
                    <a:pt x="483026" y="182910"/>
                  </a:cubicBezTo>
                  <a:cubicBezTo>
                    <a:pt x="481450" y="190626"/>
                    <a:pt x="486027" y="198267"/>
                    <a:pt x="493605" y="200514"/>
                  </a:cubicBezTo>
                  <a:cubicBezTo>
                    <a:pt x="513601" y="206432"/>
                    <a:pt x="530896" y="218587"/>
                    <a:pt x="543239" y="234721"/>
                  </a:cubicBezTo>
                  <a:lnTo>
                    <a:pt x="544806" y="237624"/>
                  </a:lnTo>
                  <a:lnTo>
                    <a:pt x="562649" y="289854"/>
                  </a:lnTo>
                  <a:lnTo>
                    <a:pt x="563160" y="292806"/>
                  </a:lnTo>
                  <a:cubicBezTo>
                    <a:pt x="563535" y="346593"/>
                    <a:pt x="518891" y="390567"/>
                    <a:pt x="465018" y="390567"/>
                  </a:cubicBezTo>
                  <a:lnTo>
                    <a:pt x="138329" y="390567"/>
                  </a:lnTo>
                  <a:cubicBezTo>
                    <a:pt x="86407" y="390567"/>
                    <a:pt x="43113" y="348092"/>
                    <a:pt x="43338" y="296252"/>
                  </a:cubicBezTo>
                  <a:cubicBezTo>
                    <a:pt x="43488" y="260144"/>
                    <a:pt x="63972" y="228831"/>
                    <a:pt x="94060" y="213174"/>
                  </a:cubicBezTo>
                  <a:cubicBezTo>
                    <a:pt x="99912" y="210103"/>
                    <a:pt x="103289" y="203586"/>
                    <a:pt x="102163" y="197068"/>
                  </a:cubicBezTo>
                  <a:cubicBezTo>
                    <a:pt x="101113" y="191300"/>
                    <a:pt x="100588" y="185307"/>
                    <a:pt x="100663" y="179239"/>
                  </a:cubicBezTo>
                  <a:cubicBezTo>
                    <a:pt x="101113" y="126800"/>
                    <a:pt x="144631" y="84100"/>
                    <a:pt x="196854" y="84100"/>
                  </a:cubicBezTo>
                  <a:cubicBezTo>
                    <a:pt x="197829" y="84100"/>
                    <a:pt x="198729" y="84100"/>
                    <a:pt x="199705" y="84100"/>
                  </a:cubicBezTo>
                  <a:cubicBezTo>
                    <a:pt x="218238" y="84700"/>
                    <a:pt x="235495" y="90468"/>
                    <a:pt x="249976" y="100057"/>
                  </a:cubicBezTo>
                  <a:cubicBezTo>
                    <a:pt x="252602" y="101854"/>
                    <a:pt x="255604" y="102678"/>
                    <a:pt x="258530" y="102678"/>
                  </a:cubicBezTo>
                  <a:cubicBezTo>
                    <a:pt x="263407" y="102678"/>
                    <a:pt x="268209" y="100356"/>
                    <a:pt x="271060" y="95936"/>
                  </a:cubicBezTo>
                  <a:cubicBezTo>
                    <a:pt x="281490" y="80092"/>
                    <a:pt x="295689" y="66908"/>
                    <a:pt x="312393" y="57684"/>
                  </a:cubicBezTo>
                  <a:lnTo>
                    <a:pt x="317254" y="55742"/>
                  </a:lnTo>
                  <a:lnTo>
                    <a:pt x="365369" y="43631"/>
                  </a:lnTo>
                  <a:close/>
                  <a:moveTo>
                    <a:pt x="368791" y="42769"/>
                  </a:moveTo>
                  <a:lnTo>
                    <a:pt x="365369" y="43631"/>
                  </a:lnTo>
                  <a:lnTo>
                    <a:pt x="339169" y="46982"/>
                  </a:lnTo>
                  <a:lnTo>
                    <a:pt x="317254" y="55742"/>
                  </a:lnTo>
                  <a:lnTo>
                    <a:pt x="313032" y="56804"/>
                  </a:lnTo>
                  <a:cubicBezTo>
                    <a:pt x="296196" y="65896"/>
                    <a:pt x="281602" y="79135"/>
                    <a:pt x="270722" y="95726"/>
                  </a:cubicBezTo>
                  <a:cubicBezTo>
                    <a:pt x="268021" y="99770"/>
                    <a:pt x="263519" y="102242"/>
                    <a:pt x="258567" y="102242"/>
                  </a:cubicBezTo>
                  <a:cubicBezTo>
                    <a:pt x="255640" y="102242"/>
                    <a:pt x="252714" y="101343"/>
                    <a:pt x="250238" y="99695"/>
                  </a:cubicBezTo>
                  <a:cubicBezTo>
                    <a:pt x="235231" y="89733"/>
                    <a:pt x="217823" y="84191"/>
                    <a:pt x="199740" y="83666"/>
                  </a:cubicBezTo>
                  <a:cubicBezTo>
                    <a:pt x="198840" y="83591"/>
                    <a:pt x="197864" y="83591"/>
                    <a:pt x="196889" y="83591"/>
                  </a:cubicBezTo>
                  <a:cubicBezTo>
                    <a:pt x="171453" y="83591"/>
                    <a:pt x="147367" y="93553"/>
                    <a:pt x="129059" y="111680"/>
                  </a:cubicBezTo>
                  <a:cubicBezTo>
                    <a:pt x="110675" y="129806"/>
                    <a:pt x="100396" y="153775"/>
                    <a:pt x="100171" y="179242"/>
                  </a:cubicBezTo>
                  <a:cubicBezTo>
                    <a:pt x="100096" y="185234"/>
                    <a:pt x="100621" y="191301"/>
                    <a:pt x="101671" y="197144"/>
                  </a:cubicBezTo>
                  <a:cubicBezTo>
                    <a:pt x="102797" y="203436"/>
                    <a:pt x="99646" y="209727"/>
                    <a:pt x="93868" y="212723"/>
                  </a:cubicBezTo>
                  <a:cubicBezTo>
                    <a:pt x="62504" y="229052"/>
                    <a:pt x="42995" y="261036"/>
                    <a:pt x="42845" y="296240"/>
                  </a:cubicBezTo>
                  <a:cubicBezTo>
                    <a:pt x="42770" y="321182"/>
                    <a:pt x="52600" y="344777"/>
                    <a:pt x="70533" y="362753"/>
                  </a:cubicBezTo>
                  <a:cubicBezTo>
                    <a:pt x="88766" y="381030"/>
                    <a:pt x="112851" y="391067"/>
                    <a:pt x="138363" y="391067"/>
                  </a:cubicBezTo>
                  <a:lnTo>
                    <a:pt x="465059" y="391067"/>
                  </a:lnTo>
                  <a:cubicBezTo>
                    <a:pt x="491546" y="391067"/>
                    <a:pt x="516457" y="380655"/>
                    <a:pt x="535290" y="361780"/>
                  </a:cubicBezTo>
                  <a:cubicBezTo>
                    <a:pt x="553748" y="343129"/>
                    <a:pt x="563878" y="318636"/>
                    <a:pt x="563653" y="292794"/>
                  </a:cubicBezTo>
                  <a:lnTo>
                    <a:pt x="562649" y="289854"/>
                  </a:lnTo>
                  <a:lnTo>
                    <a:pt x="557758" y="261625"/>
                  </a:lnTo>
                  <a:lnTo>
                    <a:pt x="544806" y="237624"/>
                  </a:lnTo>
                  <a:lnTo>
                    <a:pt x="543694" y="234370"/>
                  </a:lnTo>
                  <a:cubicBezTo>
                    <a:pt x="531163" y="218042"/>
                    <a:pt x="513455" y="205832"/>
                    <a:pt x="493797" y="199990"/>
                  </a:cubicBezTo>
                  <a:cubicBezTo>
                    <a:pt x="486518" y="197893"/>
                    <a:pt x="482091" y="190402"/>
                    <a:pt x="483592" y="182987"/>
                  </a:cubicBezTo>
                  <a:cubicBezTo>
                    <a:pt x="485093" y="175347"/>
                    <a:pt x="485918" y="167557"/>
                    <a:pt x="485918" y="159692"/>
                  </a:cubicBezTo>
                  <a:cubicBezTo>
                    <a:pt x="485918" y="95201"/>
                    <a:pt x="433395" y="42769"/>
                    <a:pt x="368791" y="42769"/>
                  </a:cubicBezTo>
                  <a:close/>
                  <a:moveTo>
                    <a:pt x="368791" y="974"/>
                  </a:moveTo>
                  <a:cubicBezTo>
                    <a:pt x="390175" y="974"/>
                    <a:pt x="411035" y="5168"/>
                    <a:pt x="430693" y="13482"/>
                  </a:cubicBezTo>
                  <a:cubicBezTo>
                    <a:pt x="449602" y="21422"/>
                    <a:pt x="466634" y="32882"/>
                    <a:pt x="481191" y="47488"/>
                  </a:cubicBezTo>
                  <a:cubicBezTo>
                    <a:pt x="495823" y="62019"/>
                    <a:pt x="507228" y="79022"/>
                    <a:pt x="515256" y="97898"/>
                  </a:cubicBezTo>
                  <a:cubicBezTo>
                    <a:pt x="523585" y="117522"/>
                    <a:pt x="527787" y="138270"/>
                    <a:pt x="527787" y="159692"/>
                  </a:cubicBezTo>
                  <a:cubicBezTo>
                    <a:pt x="527787" y="162539"/>
                    <a:pt x="527712" y="165385"/>
                    <a:pt x="527562" y="168156"/>
                  </a:cubicBezTo>
                  <a:lnTo>
                    <a:pt x="527562" y="168456"/>
                  </a:lnTo>
                  <a:lnTo>
                    <a:pt x="527787" y="168606"/>
                  </a:lnTo>
                  <a:cubicBezTo>
                    <a:pt x="533939" y="171602"/>
                    <a:pt x="539867" y="175122"/>
                    <a:pt x="545495" y="179017"/>
                  </a:cubicBezTo>
                  <a:cubicBezTo>
                    <a:pt x="557500" y="187331"/>
                    <a:pt x="568080" y="197443"/>
                    <a:pt x="576934" y="209053"/>
                  </a:cubicBezTo>
                  <a:cubicBezTo>
                    <a:pt x="585938" y="220813"/>
                    <a:pt x="592991" y="233771"/>
                    <a:pt x="597793" y="247703"/>
                  </a:cubicBezTo>
                  <a:cubicBezTo>
                    <a:pt x="602820" y="262084"/>
                    <a:pt x="605446" y="277140"/>
                    <a:pt x="605521" y="292495"/>
                  </a:cubicBezTo>
                  <a:cubicBezTo>
                    <a:pt x="605672" y="311295"/>
                    <a:pt x="602070" y="329572"/>
                    <a:pt x="594717" y="346874"/>
                  </a:cubicBezTo>
                  <a:cubicBezTo>
                    <a:pt x="587739" y="363428"/>
                    <a:pt x="577759" y="378333"/>
                    <a:pt x="565003" y="391216"/>
                  </a:cubicBezTo>
                  <a:cubicBezTo>
                    <a:pt x="552023" y="404175"/>
                    <a:pt x="536941" y="414436"/>
                    <a:pt x="520133" y="421627"/>
                  </a:cubicBezTo>
                  <a:cubicBezTo>
                    <a:pt x="502575" y="429042"/>
                    <a:pt x="484117" y="432862"/>
                    <a:pt x="465059" y="432862"/>
                  </a:cubicBezTo>
                  <a:lnTo>
                    <a:pt x="138363" y="432862"/>
                  </a:lnTo>
                  <a:cubicBezTo>
                    <a:pt x="119830" y="432862"/>
                    <a:pt x="101746" y="429192"/>
                    <a:pt x="84714" y="421852"/>
                  </a:cubicBezTo>
                  <a:cubicBezTo>
                    <a:pt x="68282" y="414886"/>
                    <a:pt x="53500" y="404924"/>
                    <a:pt x="40894" y="392265"/>
                  </a:cubicBezTo>
                  <a:cubicBezTo>
                    <a:pt x="28364" y="379756"/>
                    <a:pt x="18534" y="365225"/>
                    <a:pt x="11706" y="349046"/>
                  </a:cubicBezTo>
                  <a:cubicBezTo>
                    <a:pt x="4503" y="332193"/>
                    <a:pt x="901" y="314366"/>
                    <a:pt x="976" y="296090"/>
                  </a:cubicBezTo>
                  <a:cubicBezTo>
                    <a:pt x="1127" y="270773"/>
                    <a:pt x="8180" y="246055"/>
                    <a:pt x="21536" y="224708"/>
                  </a:cubicBezTo>
                  <a:cubicBezTo>
                    <a:pt x="31140" y="209353"/>
                    <a:pt x="43445" y="196170"/>
                    <a:pt x="58227" y="185684"/>
                  </a:cubicBezTo>
                  <a:lnTo>
                    <a:pt x="58377" y="185534"/>
                  </a:lnTo>
                  <a:lnTo>
                    <a:pt x="58377" y="185234"/>
                  </a:lnTo>
                  <a:cubicBezTo>
                    <a:pt x="58302" y="183137"/>
                    <a:pt x="58302" y="181040"/>
                    <a:pt x="58302" y="178867"/>
                  </a:cubicBezTo>
                  <a:cubicBezTo>
                    <a:pt x="58452" y="160367"/>
                    <a:pt x="62279" y="142390"/>
                    <a:pt x="69707" y="125387"/>
                  </a:cubicBezTo>
                  <a:cubicBezTo>
                    <a:pt x="76835" y="109133"/>
                    <a:pt x="86890" y="94527"/>
                    <a:pt x="99646" y="81943"/>
                  </a:cubicBezTo>
                  <a:cubicBezTo>
                    <a:pt x="112326" y="69435"/>
                    <a:pt x="127033" y="59548"/>
                    <a:pt x="143390" y="52657"/>
                  </a:cubicBezTo>
                  <a:cubicBezTo>
                    <a:pt x="160423" y="45466"/>
                    <a:pt x="178431" y="41796"/>
                    <a:pt x="196889" y="41796"/>
                  </a:cubicBezTo>
                  <a:cubicBezTo>
                    <a:pt x="198315" y="41796"/>
                    <a:pt x="199665" y="41871"/>
                    <a:pt x="201016" y="41871"/>
                  </a:cubicBezTo>
                  <a:cubicBezTo>
                    <a:pt x="218274" y="42395"/>
                    <a:pt x="235006" y="46065"/>
                    <a:pt x="250838" y="52731"/>
                  </a:cubicBezTo>
                  <a:lnTo>
                    <a:pt x="251138" y="52881"/>
                  </a:lnTo>
                  <a:lnTo>
                    <a:pt x="251438" y="52657"/>
                  </a:lnTo>
                  <a:cubicBezTo>
                    <a:pt x="263144" y="39773"/>
                    <a:pt x="276800" y="29062"/>
                    <a:pt x="291956" y="20673"/>
                  </a:cubicBezTo>
                  <a:cubicBezTo>
                    <a:pt x="315367" y="7790"/>
                    <a:pt x="341929" y="974"/>
                    <a:pt x="368791" y="974"/>
                  </a:cubicBezTo>
                  <a:close/>
                  <a:moveTo>
                    <a:pt x="368752" y="423"/>
                  </a:moveTo>
                  <a:cubicBezTo>
                    <a:pt x="341740" y="423"/>
                    <a:pt x="315104" y="7315"/>
                    <a:pt x="291694" y="20275"/>
                  </a:cubicBezTo>
                  <a:cubicBezTo>
                    <a:pt x="276463" y="28590"/>
                    <a:pt x="262732" y="39527"/>
                    <a:pt x="251027" y="52262"/>
                  </a:cubicBezTo>
                  <a:cubicBezTo>
                    <a:pt x="235195" y="45595"/>
                    <a:pt x="218313" y="41850"/>
                    <a:pt x="200980" y="41400"/>
                  </a:cubicBezTo>
                  <a:cubicBezTo>
                    <a:pt x="199630" y="41325"/>
                    <a:pt x="198279" y="41325"/>
                    <a:pt x="196854" y="41325"/>
                  </a:cubicBezTo>
                  <a:cubicBezTo>
                    <a:pt x="178321" y="41325"/>
                    <a:pt x="160313" y="44996"/>
                    <a:pt x="143206" y="52187"/>
                  </a:cubicBezTo>
                  <a:cubicBezTo>
                    <a:pt x="126774" y="59079"/>
                    <a:pt x="111993" y="68968"/>
                    <a:pt x="99237" y="81553"/>
                  </a:cubicBezTo>
                  <a:cubicBezTo>
                    <a:pt x="86482" y="94138"/>
                    <a:pt x="76352" y="108821"/>
                    <a:pt x="69224" y="125152"/>
                  </a:cubicBezTo>
                  <a:cubicBezTo>
                    <a:pt x="61796" y="142232"/>
                    <a:pt x="57970" y="160286"/>
                    <a:pt x="57744" y="178864"/>
                  </a:cubicBezTo>
                  <a:cubicBezTo>
                    <a:pt x="57744" y="181037"/>
                    <a:pt x="57819" y="183134"/>
                    <a:pt x="57894" y="185232"/>
                  </a:cubicBezTo>
                  <a:cubicBezTo>
                    <a:pt x="43188" y="195720"/>
                    <a:pt x="30658" y="209054"/>
                    <a:pt x="21054" y="224411"/>
                  </a:cubicBezTo>
                  <a:cubicBezTo>
                    <a:pt x="7698" y="245911"/>
                    <a:pt x="570" y="270707"/>
                    <a:pt x="495" y="296102"/>
                  </a:cubicBezTo>
                  <a:cubicBezTo>
                    <a:pt x="420" y="314456"/>
                    <a:pt x="4022" y="332360"/>
                    <a:pt x="11225" y="349290"/>
                  </a:cubicBezTo>
                  <a:cubicBezTo>
                    <a:pt x="18128" y="365471"/>
                    <a:pt x="27957" y="380079"/>
                    <a:pt x="40487" y="392590"/>
                  </a:cubicBezTo>
                  <a:cubicBezTo>
                    <a:pt x="53167" y="405325"/>
                    <a:pt x="67949" y="415363"/>
                    <a:pt x="84456" y="422405"/>
                  </a:cubicBezTo>
                  <a:cubicBezTo>
                    <a:pt x="101638" y="429671"/>
                    <a:pt x="119721" y="433342"/>
                    <a:pt x="138329" y="433342"/>
                  </a:cubicBezTo>
                  <a:lnTo>
                    <a:pt x="465018" y="433342"/>
                  </a:lnTo>
                  <a:cubicBezTo>
                    <a:pt x="484151" y="433342"/>
                    <a:pt x="502684" y="429596"/>
                    <a:pt x="520241" y="422105"/>
                  </a:cubicBezTo>
                  <a:cubicBezTo>
                    <a:pt x="537124" y="414914"/>
                    <a:pt x="552280" y="404651"/>
                    <a:pt x="565261" y="391541"/>
                  </a:cubicBezTo>
                  <a:cubicBezTo>
                    <a:pt x="578091" y="378656"/>
                    <a:pt x="588145" y="363673"/>
                    <a:pt x="595198" y="347118"/>
                  </a:cubicBezTo>
                  <a:cubicBezTo>
                    <a:pt x="602476" y="329738"/>
                    <a:pt x="606153" y="311385"/>
                    <a:pt x="606003" y="292507"/>
                  </a:cubicBezTo>
                  <a:cubicBezTo>
                    <a:pt x="605853" y="277150"/>
                    <a:pt x="603302" y="262017"/>
                    <a:pt x="598200" y="247559"/>
                  </a:cubicBezTo>
                  <a:cubicBezTo>
                    <a:pt x="593398" y="233551"/>
                    <a:pt x="586345" y="220516"/>
                    <a:pt x="577266" y="208755"/>
                  </a:cubicBezTo>
                  <a:cubicBezTo>
                    <a:pt x="568412" y="197068"/>
                    <a:pt x="557757" y="186955"/>
                    <a:pt x="545752" y="178640"/>
                  </a:cubicBezTo>
                  <a:cubicBezTo>
                    <a:pt x="540050" y="174669"/>
                    <a:pt x="534122" y="171223"/>
                    <a:pt x="527970" y="168152"/>
                  </a:cubicBezTo>
                  <a:cubicBezTo>
                    <a:pt x="528120" y="165305"/>
                    <a:pt x="528195" y="162534"/>
                    <a:pt x="528195" y="159687"/>
                  </a:cubicBezTo>
                  <a:cubicBezTo>
                    <a:pt x="528195" y="138187"/>
                    <a:pt x="523993" y="117361"/>
                    <a:pt x="515664" y="97659"/>
                  </a:cubicBezTo>
                  <a:cubicBezTo>
                    <a:pt x="507636" y="78706"/>
                    <a:pt x="496156" y="61701"/>
                    <a:pt x="481525" y="47093"/>
                  </a:cubicBezTo>
                  <a:cubicBezTo>
                    <a:pt x="466894" y="32486"/>
                    <a:pt x="449786" y="21024"/>
                    <a:pt x="430803" y="13008"/>
                  </a:cubicBezTo>
                  <a:cubicBezTo>
                    <a:pt x="411145" y="4693"/>
                    <a:pt x="390211" y="423"/>
                    <a:pt x="368752" y="423"/>
                  </a:cubicBezTo>
                  <a:close/>
                  <a:moveTo>
                    <a:pt x="368791" y="0"/>
                  </a:moveTo>
                  <a:cubicBezTo>
                    <a:pt x="390325" y="0"/>
                    <a:pt x="411335" y="4195"/>
                    <a:pt x="431069" y="12509"/>
                  </a:cubicBezTo>
                  <a:cubicBezTo>
                    <a:pt x="450127" y="20598"/>
                    <a:pt x="467235" y="32133"/>
                    <a:pt x="481866" y="46739"/>
                  </a:cubicBezTo>
                  <a:cubicBezTo>
                    <a:pt x="496573" y="61420"/>
                    <a:pt x="508128" y="78498"/>
                    <a:pt x="516157" y="97523"/>
                  </a:cubicBezTo>
                  <a:cubicBezTo>
                    <a:pt x="524560" y="117223"/>
                    <a:pt x="528762" y="138120"/>
                    <a:pt x="528762" y="159692"/>
                  </a:cubicBezTo>
                  <a:cubicBezTo>
                    <a:pt x="528762" y="162389"/>
                    <a:pt x="528687" y="165160"/>
                    <a:pt x="528537" y="167857"/>
                  </a:cubicBezTo>
                  <a:cubicBezTo>
                    <a:pt x="534615" y="170853"/>
                    <a:pt x="540467" y="174373"/>
                    <a:pt x="546020" y="178193"/>
                  </a:cubicBezTo>
                  <a:cubicBezTo>
                    <a:pt x="558175" y="186582"/>
                    <a:pt x="568830" y="196769"/>
                    <a:pt x="577759" y="208454"/>
                  </a:cubicBezTo>
                  <a:cubicBezTo>
                    <a:pt x="586763" y="220289"/>
                    <a:pt x="593891" y="233397"/>
                    <a:pt x="598769" y="247403"/>
                  </a:cubicBezTo>
                  <a:cubicBezTo>
                    <a:pt x="603796" y="261860"/>
                    <a:pt x="606422" y="277065"/>
                    <a:pt x="606572" y="292495"/>
                  </a:cubicBezTo>
                  <a:cubicBezTo>
                    <a:pt x="606647" y="311445"/>
                    <a:pt x="603045" y="329871"/>
                    <a:pt x="595692" y="347249"/>
                  </a:cubicBezTo>
                  <a:cubicBezTo>
                    <a:pt x="588639" y="363952"/>
                    <a:pt x="578584" y="378932"/>
                    <a:pt x="565679" y="391891"/>
                  </a:cubicBezTo>
                  <a:cubicBezTo>
                    <a:pt x="552623" y="404999"/>
                    <a:pt x="537466" y="415335"/>
                    <a:pt x="520509" y="422526"/>
                  </a:cubicBezTo>
                  <a:cubicBezTo>
                    <a:pt x="502876" y="430016"/>
                    <a:pt x="484192" y="433836"/>
                    <a:pt x="465059" y="433836"/>
                  </a:cubicBezTo>
                  <a:lnTo>
                    <a:pt x="138363" y="433836"/>
                  </a:lnTo>
                  <a:cubicBezTo>
                    <a:pt x="119679" y="433836"/>
                    <a:pt x="101521" y="430091"/>
                    <a:pt x="84264" y="422825"/>
                  </a:cubicBezTo>
                  <a:cubicBezTo>
                    <a:pt x="67756" y="415784"/>
                    <a:pt x="52900" y="405748"/>
                    <a:pt x="40144" y="392939"/>
                  </a:cubicBezTo>
                  <a:cubicBezTo>
                    <a:pt x="27538" y="380356"/>
                    <a:pt x="17709" y="365750"/>
                    <a:pt x="10806" y="349496"/>
                  </a:cubicBezTo>
                  <a:cubicBezTo>
                    <a:pt x="3528" y="332493"/>
                    <a:pt x="-74" y="314516"/>
                    <a:pt x="1" y="296090"/>
                  </a:cubicBezTo>
                  <a:cubicBezTo>
                    <a:pt x="76" y="270548"/>
                    <a:pt x="7279" y="245756"/>
                    <a:pt x="20710" y="224184"/>
                  </a:cubicBezTo>
                  <a:cubicBezTo>
                    <a:pt x="30315" y="208754"/>
                    <a:pt x="42620" y="195571"/>
                    <a:pt x="57402" y="185010"/>
                  </a:cubicBezTo>
                  <a:cubicBezTo>
                    <a:pt x="57327" y="182987"/>
                    <a:pt x="57327" y="180890"/>
                    <a:pt x="57327" y="178867"/>
                  </a:cubicBezTo>
                  <a:cubicBezTo>
                    <a:pt x="57477" y="160217"/>
                    <a:pt x="61378" y="142090"/>
                    <a:pt x="68807" y="125012"/>
                  </a:cubicBezTo>
                  <a:cubicBezTo>
                    <a:pt x="75935" y="108609"/>
                    <a:pt x="86064" y="93853"/>
                    <a:pt x="98895" y="81194"/>
                  </a:cubicBezTo>
                  <a:cubicBezTo>
                    <a:pt x="111726" y="68611"/>
                    <a:pt x="126583" y="58649"/>
                    <a:pt x="143015" y="51758"/>
                  </a:cubicBezTo>
                  <a:cubicBezTo>
                    <a:pt x="160198" y="44492"/>
                    <a:pt x="178281" y="40822"/>
                    <a:pt x="196889" y="40822"/>
                  </a:cubicBezTo>
                  <a:cubicBezTo>
                    <a:pt x="198315" y="40822"/>
                    <a:pt x="199665" y="40822"/>
                    <a:pt x="201016" y="40897"/>
                  </a:cubicBezTo>
                  <a:cubicBezTo>
                    <a:pt x="218274" y="41421"/>
                    <a:pt x="235081" y="45016"/>
                    <a:pt x="250913" y="51683"/>
                  </a:cubicBezTo>
                  <a:cubicBezTo>
                    <a:pt x="262693" y="38874"/>
                    <a:pt x="276349" y="28163"/>
                    <a:pt x="291431" y="19849"/>
                  </a:cubicBezTo>
                  <a:cubicBezTo>
                    <a:pt x="314992" y="6816"/>
                    <a:pt x="341704" y="0"/>
                    <a:pt x="368791" y="0"/>
                  </a:cubicBez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4" name="橢圓 23"/>
          <p:cNvSpPr/>
          <p:nvPr/>
        </p:nvSpPr>
        <p:spPr bwMode="auto">
          <a:xfrm>
            <a:off x="944567" y="5121581"/>
            <a:ext cx="1605694" cy="858155"/>
          </a:xfrm>
          <a:prstGeom prst="ellipse">
            <a:avLst/>
          </a:prstGeom>
          <a:solidFill>
            <a:srgbClr val="A2D1D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目前已有</a:t>
            </a:r>
            <a:r>
              <a:rPr lang="en-US" altLang="zh-TW" sz="1600" dirty="0" smtClean="0">
                <a:solidFill>
                  <a:srgbClr val="1F4E79"/>
                </a:solidFill>
                <a:latin typeface="+mn-ea"/>
                <a:ea typeface="+mn-ea"/>
              </a:rPr>
              <a:t>93</a:t>
            </a: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組資</a:t>
            </a:r>
            <a:r>
              <a:rPr lang="zh-TW" altLang="en-US" sz="1600" dirty="0">
                <a:solidFill>
                  <a:srgbClr val="1F4E79"/>
                </a:solidFill>
                <a:latin typeface="+mn-ea"/>
                <a:ea typeface="+mn-ea"/>
              </a:rPr>
              <a:t>料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rgbClr val="1F4E79"/>
              </a:solidFill>
              <a:effectLst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24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 bwMode="auto">
          <a:xfrm>
            <a:off x="0" y="800254"/>
            <a:ext cx="4572000" cy="5375466"/>
          </a:xfrm>
          <a:prstGeom prst="rect">
            <a:avLst/>
          </a:prstGeom>
          <a:solidFill>
            <a:srgbClr val="1F4E7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16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94918"/>
            <a:ext cx="3043814" cy="597778"/>
            <a:chOff x="251900" y="183290"/>
            <a:chExt cx="3043814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19800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資料庫現況</a:t>
              </a:r>
              <a:endParaRPr lang="zh-TW" altLang="en-US" sz="28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6" name="圖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07" y="1081144"/>
            <a:ext cx="2915057" cy="2943636"/>
          </a:xfrm>
          <a:prstGeom prst="rect">
            <a:avLst/>
          </a:prstGeom>
        </p:spPr>
      </p:pic>
      <p:sp>
        <p:nvSpPr>
          <p:cNvPr id="17" name="圓角矩形 16"/>
          <p:cNvSpPr/>
          <p:nvPr/>
        </p:nvSpPr>
        <p:spPr bwMode="auto">
          <a:xfrm>
            <a:off x="512863" y="4509577"/>
            <a:ext cx="3420146" cy="864096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 smtClean="0">
                <a:solidFill>
                  <a:srgbClr val="1F4E79"/>
                </a:solidFill>
              </a:rPr>
              <a:t>Mold Data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rgbClr val="1F4E79"/>
              </a:solidFill>
              <a:effectLst/>
            </a:endParaRPr>
          </a:p>
        </p:txBody>
      </p:sp>
      <p:sp>
        <p:nvSpPr>
          <p:cNvPr id="63" name="圓角矩形 62"/>
          <p:cNvSpPr/>
          <p:nvPr/>
        </p:nvSpPr>
        <p:spPr bwMode="auto">
          <a:xfrm>
            <a:off x="5547935" y="3342121"/>
            <a:ext cx="2559041" cy="360000"/>
          </a:xfrm>
          <a:prstGeom prst="roundRect">
            <a:avLst/>
          </a:prstGeom>
          <a:solidFill>
            <a:srgbClr val="A2D1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模穴號：</a:t>
            </a:r>
          </a:p>
        </p:txBody>
      </p:sp>
      <p:grpSp>
        <p:nvGrpSpPr>
          <p:cNvPr id="64" name="群組 63"/>
          <p:cNvGrpSpPr/>
          <p:nvPr/>
        </p:nvGrpSpPr>
        <p:grpSpPr>
          <a:xfrm>
            <a:off x="4844551" y="3243005"/>
            <a:ext cx="540000" cy="540000"/>
            <a:chOff x="4884478" y="823209"/>
            <a:chExt cx="681318" cy="681318"/>
          </a:xfrm>
        </p:grpSpPr>
        <p:sp>
          <p:nvSpPr>
            <p:cNvPr id="65" name="椭圆 6"/>
            <p:cNvSpPr/>
            <p:nvPr/>
          </p:nvSpPr>
          <p:spPr>
            <a:xfrm>
              <a:off x="4884478" y="823209"/>
              <a:ext cx="681318" cy="681318"/>
            </a:xfrm>
            <a:prstGeom prst="ellipse">
              <a:avLst/>
            </a:prstGeom>
            <a:solidFill>
              <a:srgbClr val="A2D1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0" ker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AutoShape 126"/>
            <p:cNvSpPr/>
            <p:nvPr/>
          </p:nvSpPr>
          <p:spPr bwMode="auto">
            <a:xfrm>
              <a:off x="5045554" y="992983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 hangingPunct="0">
                <a:defRPr/>
              </a:pPr>
              <a:endParaRPr kumimoji="0" lang="en-US" sz="1500" b="0" kern="0" dirty="0">
                <a:solidFill>
                  <a:srgbClr val="5F5F5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sp>
        <p:nvSpPr>
          <p:cNvPr id="67" name="圓角矩形 66"/>
          <p:cNvSpPr/>
          <p:nvPr/>
        </p:nvSpPr>
        <p:spPr bwMode="auto">
          <a:xfrm>
            <a:off x="6676891" y="3393946"/>
            <a:ext cx="1374371" cy="25200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68" name="群組 67"/>
          <p:cNvGrpSpPr/>
          <p:nvPr/>
        </p:nvGrpSpPr>
        <p:grpSpPr>
          <a:xfrm>
            <a:off x="4844551" y="3983380"/>
            <a:ext cx="540000" cy="540000"/>
            <a:chOff x="4860032" y="1811578"/>
            <a:chExt cx="681318" cy="681318"/>
          </a:xfrm>
        </p:grpSpPr>
        <p:sp>
          <p:nvSpPr>
            <p:cNvPr id="69" name="椭圆 8"/>
            <p:cNvSpPr/>
            <p:nvPr/>
          </p:nvSpPr>
          <p:spPr>
            <a:xfrm>
              <a:off x="4860032" y="1811578"/>
              <a:ext cx="681318" cy="681318"/>
            </a:xfrm>
            <a:prstGeom prst="ellipse">
              <a:avLst/>
            </a:prstGeom>
            <a:solidFill>
              <a:srgbClr val="A2D1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0" ker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AutoShape 112"/>
            <p:cNvSpPr/>
            <p:nvPr/>
          </p:nvSpPr>
          <p:spPr bwMode="auto">
            <a:xfrm>
              <a:off x="5020511" y="1972851"/>
              <a:ext cx="360363" cy="358775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 hangingPunct="0">
                <a:defRPr/>
              </a:pPr>
              <a:endParaRPr kumimoji="0" lang="en-US" sz="1500" b="0" kern="0" dirty="0">
                <a:solidFill>
                  <a:srgbClr val="5F5F5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71" name="群組 70"/>
          <p:cNvGrpSpPr/>
          <p:nvPr/>
        </p:nvGrpSpPr>
        <p:grpSpPr>
          <a:xfrm>
            <a:off x="5564399" y="4077072"/>
            <a:ext cx="2542578" cy="360000"/>
            <a:chOff x="5701829" y="1957954"/>
            <a:chExt cx="2415026" cy="446033"/>
          </a:xfrm>
        </p:grpSpPr>
        <p:sp>
          <p:nvSpPr>
            <p:cNvPr id="72" name="圓角矩形 71"/>
            <p:cNvSpPr/>
            <p:nvPr/>
          </p:nvSpPr>
          <p:spPr bwMode="auto">
            <a:xfrm>
              <a:off x="5701829" y="1957954"/>
              <a:ext cx="2415026" cy="446033"/>
            </a:xfrm>
            <a:prstGeom prst="roundRect">
              <a:avLst/>
            </a:prstGeom>
            <a:solidFill>
              <a:srgbClr val="A2D1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上模號：</a:t>
              </a:r>
            </a:p>
          </p:txBody>
        </p:sp>
        <p:sp>
          <p:nvSpPr>
            <p:cNvPr id="73" name="圓角矩形 72"/>
            <p:cNvSpPr/>
            <p:nvPr/>
          </p:nvSpPr>
          <p:spPr bwMode="auto">
            <a:xfrm>
              <a:off x="6758511" y="2019170"/>
              <a:ext cx="1305424" cy="323599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74" name="群組 73"/>
          <p:cNvGrpSpPr/>
          <p:nvPr/>
        </p:nvGrpSpPr>
        <p:grpSpPr>
          <a:xfrm>
            <a:off x="5564399" y="4581128"/>
            <a:ext cx="2542578" cy="360000"/>
            <a:chOff x="5701829" y="1957954"/>
            <a:chExt cx="2415026" cy="446033"/>
          </a:xfrm>
        </p:grpSpPr>
        <p:sp>
          <p:nvSpPr>
            <p:cNvPr id="75" name="圓角矩形 74"/>
            <p:cNvSpPr/>
            <p:nvPr/>
          </p:nvSpPr>
          <p:spPr bwMode="auto">
            <a:xfrm>
              <a:off x="5701829" y="1957954"/>
              <a:ext cx="2415026" cy="446033"/>
            </a:xfrm>
            <a:prstGeom prst="roundRect">
              <a:avLst/>
            </a:prstGeom>
            <a:solidFill>
              <a:srgbClr val="A2D1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下模號：</a:t>
              </a:r>
            </a:p>
          </p:txBody>
        </p:sp>
        <p:sp>
          <p:nvSpPr>
            <p:cNvPr id="76" name="圓角矩形 75"/>
            <p:cNvSpPr/>
            <p:nvPr/>
          </p:nvSpPr>
          <p:spPr bwMode="auto">
            <a:xfrm>
              <a:off x="6758511" y="2019170"/>
              <a:ext cx="1305424" cy="323599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77" name="群組 76"/>
          <p:cNvGrpSpPr/>
          <p:nvPr/>
        </p:nvGrpSpPr>
        <p:grpSpPr>
          <a:xfrm>
            <a:off x="5567767" y="5085184"/>
            <a:ext cx="2539210" cy="360000"/>
            <a:chOff x="5701829" y="1957954"/>
            <a:chExt cx="2415026" cy="446033"/>
          </a:xfrm>
        </p:grpSpPr>
        <p:sp>
          <p:nvSpPr>
            <p:cNvPr id="78" name="圓角矩形 77"/>
            <p:cNvSpPr/>
            <p:nvPr/>
          </p:nvSpPr>
          <p:spPr bwMode="auto">
            <a:xfrm>
              <a:off x="5701829" y="1957954"/>
              <a:ext cx="2415026" cy="446033"/>
            </a:xfrm>
            <a:prstGeom prst="roundRect">
              <a:avLst/>
            </a:prstGeom>
            <a:solidFill>
              <a:srgbClr val="A2D1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不良類型：</a:t>
              </a:r>
              <a:endPara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圓角矩形 78"/>
            <p:cNvSpPr/>
            <p:nvPr/>
          </p:nvSpPr>
          <p:spPr bwMode="auto">
            <a:xfrm>
              <a:off x="6756710" y="2019170"/>
              <a:ext cx="1307224" cy="323599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80" name="群組 79"/>
          <p:cNvGrpSpPr/>
          <p:nvPr/>
        </p:nvGrpSpPr>
        <p:grpSpPr>
          <a:xfrm>
            <a:off x="5564398" y="5589240"/>
            <a:ext cx="2542579" cy="360000"/>
            <a:chOff x="5701828" y="1957954"/>
            <a:chExt cx="2542579" cy="446033"/>
          </a:xfrm>
        </p:grpSpPr>
        <p:sp>
          <p:nvSpPr>
            <p:cNvPr id="81" name="圓角矩形 80"/>
            <p:cNvSpPr/>
            <p:nvPr/>
          </p:nvSpPr>
          <p:spPr bwMode="auto">
            <a:xfrm>
              <a:off x="5701828" y="1957954"/>
              <a:ext cx="2542579" cy="446033"/>
            </a:xfrm>
            <a:prstGeom prst="roundRect">
              <a:avLst/>
            </a:prstGeom>
            <a:solidFill>
              <a:srgbClr val="A2D1D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匹配判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定</a:t>
              </a:r>
              <a:r>
                <a:rPr kumimoji="1" lang="zh-TW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</a:p>
          </p:txBody>
        </p:sp>
        <p:sp>
          <p:nvSpPr>
            <p:cNvPr id="82" name="圓角矩形 81"/>
            <p:cNvSpPr/>
            <p:nvPr/>
          </p:nvSpPr>
          <p:spPr bwMode="auto">
            <a:xfrm>
              <a:off x="6814322" y="2019171"/>
              <a:ext cx="1386792" cy="323599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sp>
        <p:nvSpPr>
          <p:cNvPr id="83" name="圓角矩形 82"/>
          <p:cNvSpPr/>
          <p:nvPr/>
        </p:nvSpPr>
        <p:spPr bwMode="auto">
          <a:xfrm>
            <a:off x="8264355" y="3364766"/>
            <a:ext cx="648072" cy="36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詢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圓角矩形 83"/>
          <p:cNvSpPr/>
          <p:nvPr/>
        </p:nvSpPr>
        <p:spPr bwMode="auto">
          <a:xfrm>
            <a:off x="8264355" y="4077072"/>
            <a:ext cx="648072" cy="36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731228"/>
              </p:ext>
            </p:extLst>
          </p:nvPr>
        </p:nvGraphicFramePr>
        <p:xfrm>
          <a:off x="4844551" y="863506"/>
          <a:ext cx="3946573" cy="2164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工作表" r:id="rId5" imgW="4324384" imgH="2371665" progId="Excel.Sheet.12">
                  <p:embed/>
                </p:oleObj>
              </mc:Choice>
              <mc:Fallback>
                <p:oleObj name="工作表" r:id="rId5" imgW="4324384" imgH="237166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44551" y="863506"/>
                        <a:ext cx="3946573" cy="2164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群組 37"/>
          <p:cNvGrpSpPr/>
          <p:nvPr/>
        </p:nvGrpSpPr>
        <p:grpSpPr>
          <a:xfrm>
            <a:off x="4844551" y="3246610"/>
            <a:ext cx="540000" cy="540000"/>
            <a:chOff x="4884478" y="823209"/>
            <a:chExt cx="681318" cy="681318"/>
          </a:xfrm>
          <a:solidFill>
            <a:srgbClr val="12306C"/>
          </a:solidFill>
        </p:grpSpPr>
        <p:sp>
          <p:nvSpPr>
            <p:cNvPr id="39" name="椭圆 6"/>
            <p:cNvSpPr/>
            <p:nvPr/>
          </p:nvSpPr>
          <p:spPr>
            <a:xfrm>
              <a:off x="4884478" y="823209"/>
              <a:ext cx="681318" cy="681318"/>
            </a:xfrm>
            <a:prstGeom prst="ellipse">
              <a:avLst/>
            </a:prstGeom>
            <a:solidFill>
              <a:srgbClr val="1F4E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0" ker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AutoShape 126"/>
            <p:cNvSpPr/>
            <p:nvPr/>
          </p:nvSpPr>
          <p:spPr bwMode="auto">
            <a:xfrm>
              <a:off x="5045554" y="992983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 hangingPunct="0">
                <a:defRPr/>
              </a:pPr>
              <a:endParaRPr kumimoji="0" lang="en-US" sz="1500" b="0" kern="0" dirty="0">
                <a:solidFill>
                  <a:srgbClr val="5F5F5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4844551" y="3983380"/>
            <a:ext cx="540000" cy="540000"/>
            <a:chOff x="4860032" y="1806071"/>
            <a:chExt cx="681318" cy="681318"/>
          </a:xfrm>
        </p:grpSpPr>
        <p:sp>
          <p:nvSpPr>
            <p:cNvPr id="42" name="椭圆 8"/>
            <p:cNvSpPr/>
            <p:nvPr/>
          </p:nvSpPr>
          <p:spPr>
            <a:xfrm>
              <a:off x="4860032" y="1806071"/>
              <a:ext cx="681318" cy="681318"/>
            </a:xfrm>
            <a:prstGeom prst="ellipse">
              <a:avLst/>
            </a:prstGeom>
            <a:solidFill>
              <a:srgbClr val="1F4E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0" kern="0">
                <a:solidFill>
                  <a:srgbClr val="5F5F5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AutoShape 112"/>
            <p:cNvSpPr/>
            <p:nvPr/>
          </p:nvSpPr>
          <p:spPr bwMode="auto">
            <a:xfrm>
              <a:off x="5020511" y="1972851"/>
              <a:ext cx="360363" cy="358775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 hangingPunct="0">
                <a:defRPr/>
              </a:pPr>
              <a:endParaRPr kumimoji="0" lang="en-US" sz="1500" b="0" kern="0" dirty="0">
                <a:solidFill>
                  <a:srgbClr val="5F5F5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87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17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94918"/>
            <a:ext cx="3402887" cy="597778"/>
            <a:chOff x="251900" y="183290"/>
            <a:chExt cx="3402887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改善</a:t>
              </a:r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方案大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綱</a:t>
              </a: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01" name="Down Arrow Callout 55"/>
          <p:cNvSpPr/>
          <p:nvPr/>
        </p:nvSpPr>
        <p:spPr>
          <a:xfrm>
            <a:off x="1672211" y="2254214"/>
            <a:ext cx="1819669" cy="2496444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0"/>
            </a:avLst>
          </a:prstGeom>
          <a:solidFill>
            <a:srgbClr val="1F4E7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b="0" dirty="0">
              <a:solidFill>
                <a:prstClr val="white"/>
              </a:solidFill>
            </a:endParaRPr>
          </a:p>
        </p:txBody>
      </p:sp>
      <p:sp>
        <p:nvSpPr>
          <p:cNvPr id="102" name="Down Arrow Callout 55"/>
          <p:cNvSpPr/>
          <p:nvPr/>
        </p:nvSpPr>
        <p:spPr>
          <a:xfrm>
            <a:off x="5317384" y="2138736"/>
            <a:ext cx="1821600" cy="2597678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0"/>
            </a:avLst>
          </a:prstGeom>
          <a:solidFill>
            <a:srgbClr val="B4DAD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b="0" dirty="0">
              <a:solidFill>
                <a:prstClr val="white"/>
              </a:solidFill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1789283" y="2348880"/>
            <a:ext cx="16053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>
                <a:solidFill>
                  <a:prstClr val="white"/>
                </a:solidFill>
                <a:latin typeface="微軟正黑體"/>
                <a:ea typeface="微軟正黑體"/>
              </a:rPr>
              <a:t>模穴匹配測試</a:t>
            </a:r>
            <a:endParaRPr kumimoji="0" lang="en-US" altLang="zh-TW" sz="1600" dirty="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lvl="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600" dirty="0">
                <a:solidFill>
                  <a:prstClr val="white"/>
                </a:solidFill>
                <a:latin typeface="微軟正黑體"/>
                <a:ea typeface="微軟正黑體"/>
              </a:rPr>
              <a:t>D.O.E</a:t>
            </a:r>
            <a:r>
              <a:rPr kumimoji="0" lang="zh-TW" altLang="en-US" sz="1600" dirty="0">
                <a:solidFill>
                  <a:prstClr val="white"/>
                </a:solidFill>
                <a:latin typeface="微軟正黑體"/>
                <a:ea typeface="微軟正黑體"/>
              </a:rPr>
              <a:t> 實驗計畫</a:t>
            </a:r>
            <a:endParaRPr kumimoji="0" lang="en-US" altLang="zh-TW" sz="1600" dirty="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lvl="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>
                <a:solidFill>
                  <a:prstClr val="white"/>
                </a:solidFill>
                <a:latin typeface="微軟正黑體"/>
                <a:ea typeface="微軟正黑體"/>
              </a:rPr>
              <a:t>匹配判定規則</a:t>
            </a:r>
            <a:endParaRPr kumimoji="0" lang="en-US" altLang="zh-TW" sz="1600" dirty="0">
              <a:solidFill>
                <a:prstClr val="white"/>
              </a:solidFill>
              <a:latin typeface="微軟正黑體"/>
              <a:ea typeface="微軟正黑體"/>
            </a:endParaRPr>
          </a:p>
          <a:p>
            <a:pPr lvl="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>
                <a:solidFill>
                  <a:prstClr val="white"/>
                </a:solidFill>
                <a:latin typeface="微軟正黑體"/>
                <a:ea typeface="微軟正黑體"/>
              </a:rPr>
              <a:t>資料庫現況</a:t>
            </a:r>
            <a:endParaRPr kumimoji="0" lang="en-US" altLang="zh-TW" sz="1600" dirty="0">
              <a:solidFill>
                <a:prstClr val="white"/>
              </a:solidFill>
              <a:latin typeface="微軟正黑體"/>
              <a:ea typeface="微軟正黑體"/>
            </a:endParaRPr>
          </a:p>
        </p:txBody>
      </p:sp>
      <p:cxnSp>
        <p:nvCxnSpPr>
          <p:cNvPr id="109" name="Straight Connector 43"/>
          <p:cNvCxnSpPr/>
          <p:nvPr/>
        </p:nvCxnSpPr>
        <p:spPr>
          <a:xfrm>
            <a:off x="1096180" y="5216091"/>
            <a:ext cx="686980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38"/>
          <p:cNvCxnSpPr/>
          <p:nvPr/>
        </p:nvCxnSpPr>
        <p:spPr>
          <a:xfrm>
            <a:off x="6228184" y="4747706"/>
            <a:ext cx="0" cy="445800"/>
          </a:xfrm>
          <a:prstGeom prst="line">
            <a:avLst/>
          </a:prstGeom>
          <a:ln w="19050" cap="rnd">
            <a:solidFill>
              <a:srgbClr val="7DBBC9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38"/>
          <p:cNvCxnSpPr/>
          <p:nvPr/>
        </p:nvCxnSpPr>
        <p:spPr>
          <a:xfrm>
            <a:off x="2591952" y="4772005"/>
            <a:ext cx="1" cy="398663"/>
          </a:xfrm>
          <a:prstGeom prst="line">
            <a:avLst/>
          </a:prstGeom>
          <a:ln w="19050" cap="rnd">
            <a:solidFill>
              <a:srgbClr val="1F4E79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文字方塊 113"/>
          <p:cNvSpPr txBox="1"/>
          <p:nvPr/>
        </p:nvSpPr>
        <p:spPr>
          <a:xfrm>
            <a:off x="2123728" y="1788781"/>
            <a:ext cx="1510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建立資料庫</a:t>
            </a:r>
            <a:endParaRPr lang="zh-TW" altLang="en-US" sz="2000" dirty="0">
              <a:solidFill>
                <a:srgbClr val="1F4E79"/>
              </a:solidFill>
              <a:latin typeface="+mn-ea"/>
              <a:ea typeface="+mn-ea"/>
            </a:endParaRPr>
          </a:p>
        </p:txBody>
      </p:sp>
      <p:sp>
        <p:nvSpPr>
          <p:cNvPr id="115" name="椭圆 28">
            <a:extLst>
              <a:ext uri="{FF2B5EF4-FFF2-40B4-BE49-F238E27FC236}">
                <a16:creationId xmlns:a16="http://schemas.microsoft.com/office/drawing/2014/main" id="{33042760-FAB7-47A8-B167-285112A8B646}"/>
              </a:ext>
            </a:extLst>
          </p:cNvPr>
          <p:cNvSpPr/>
          <p:nvPr/>
        </p:nvSpPr>
        <p:spPr>
          <a:xfrm>
            <a:off x="1731751" y="1829441"/>
            <a:ext cx="391977" cy="270961"/>
          </a:xfrm>
          <a:custGeom>
            <a:avLst/>
            <a:gdLst>
              <a:gd name="connsiteX0" fmla="*/ 392255 w 606573"/>
              <a:gd name="connsiteY0" fmla="*/ 160452 h 433836"/>
              <a:gd name="connsiteX1" fmla="*/ 407034 w 606573"/>
              <a:gd name="connsiteY1" fmla="*/ 166594 h 433836"/>
              <a:gd name="connsiteX2" fmla="*/ 407034 w 606573"/>
              <a:gd name="connsiteY2" fmla="*/ 196109 h 433836"/>
              <a:gd name="connsiteX3" fmla="*/ 277772 w 606573"/>
              <a:gd name="connsiteY3" fmla="*/ 325177 h 433836"/>
              <a:gd name="connsiteX4" fmla="*/ 262992 w 606573"/>
              <a:gd name="connsiteY4" fmla="*/ 331319 h 433836"/>
              <a:gd name="connsiteX5" fmla="*/ 248138 w 606573"/>
              <a:gd name="connsiteY5" fmla="*/ 325177 h 433836"/>
              <a:gd name="connsiteX6" fmla="*/ 189096 w 606573"/>
              <a:gd name="connsiteY6" fmla="*/ 266223 h 433836"/>
              <a:gd name="connsiteX7" fmla="*/ 189096 w 606573"/>
              <a:gd name="connsiteY7" fmla="*/ 236709 h 433836"/>
              <a:gd name="connsiteX8" fmla="*/ 203950 w 606573"/>
              <a:gd name="connsiteY8" fmla="*/ 230567 h 433836"/>
              <a:gd name="connsiteX9" fmla="*/ 218729 w 606573"/>
              <a:gd name="connsiteY9" fmla="*/ 236709 h 433836"/>
              <a:gd name="connsiteX10" fmla="*/ 262992 w 606573"/>
              <a:gd name="connsiteY10" fmla="*/ 280905 h 433836"/>
              <a:gd name="connsiteX11" fmla="*/ 377476 w 606573"/>
              <a:gd name="connsiteY11" fmla="*/ 166594 h 433836"/>
              <a:gd name="connsiteX12" fmla="*/ 392255 w 606573"/>
              <a:gd name="connsiteY12" fmla="*/ 160452 h 433836"/>
              <a:gd name="connsiteX13" fmla="*/ 392252 w 606573"/>
              <a:gd name="connsiteY13" fmla="*/ 159881 h 433836"/>
              <a:gd name="connsiteX14" fmla="*/ 377121 w 606573"/>
              <a:gd name="connsiteY14" fmla="*/ 166174 h 433836"/>
              <a:gd name="connsiteX15" fmla="*/ 262983 w 606573"/>
              <a:gd name="connsiteY15" fmla="*/ 280111 h 433836"/>
              <a:gd name="connsiteX16" fmla="*/ 219084 w 606573"/>
              <a:gd name="connsiteY16" fmla="*/ 236289 h 433836"/>
              <a:gd name="connsiteX17" fmla="*/ 188767 w 606573"/>
              <a:gd name="connsiteY17" fmla="*/ 236289 h 433836"/>
              <a:gd name="connsiteX18" fmla="*/ 188767 w 606573"/>
              <a:gd name="connsiteY18" fmla="*/ 266552 h 433836"/>
              <a:gd name="connsiteX19" fmla="*/ 247825 w 606573"/>
              <a:gd name="connsiteY19" fmla="*/ 325506 h 433836"/>
              <a:gd name="connsiteX20" fmla="*/ 262983 w 606573"/>
              <a:gd name="connsiteY20" fmla="*/ 331798 h 433836"/>
              <a:gd name="connsiteX21" fmla="*/ 278141 w 606573"/>
              <a:gd name="connsiteY21" fmla="*/ 325506 h 433836"/>
              <a:gd name="connsiteX22" fmla="*/ 407438 w 606573"/>
              <a:gd name="connsiteY22" fmla="*/ 196437 h 433836"/>
              <a:gd name="connsiteX23" fmla="*/ 407438 w 606573"/>
              <a:gd name="connsiteY23" fmla="*/ 166174 h 433836"/>
              <a:gd name="connsiteX24" fmla="*/ 392252 w 606573"/>
              <a:gd name="connsiteY24" fmla="*/ 159881 h 433836"/>
              <a:gd name="connsiteX25" fmla="*/ 392255 w 606573"/>
              <a:gd name="connsiteY25" fmla="*/ 159478 h 433836"/>
              <a:gd name="connsiteX26" fmla="*/ 407785 w 606573"/>
              <a:gd name="connsiteY26" fmla="*/ 165845 h 433836"/>
              <a:gd name="connsiteX27" fmla="*/ 407785 w 606573"/>
              <a:gd name="connsiteY27" fmla="*/ 196858 h 433836"/>
              <a:gd name="connsiteX28" fmla="*/ 278447 w 606573"/>
              <a:gd name="connsiteY28" fmla="*/ 325926 h 433836"/>
              <a:gd name="connsiteX29" fmla="*/ 262992 w 606573"/>
              <a:gd name="connsiteY29" fmla="*/ 332293 h 433836"/>
              <a:gd name="connsiteX30" fmla="*/ 247463 w 606573"/>
              <a:gd name="connsiteY30" fmla="*/ 325926 h 433836"/>
              <a:gd name="connsiteX31" fmla="*/ 188420 w 606573"/>
              <a:gd name="connsiteY31" fmla="*/ 266972 h 433836"/>
              <a:gd name="connsiteX32" fmla="*/ 188420 w 606573"/>
              <a:gd name="connsiteY32" fmla="*/ 235960 h 433836"/>
              <a:gd name="connsiteX33" fmla="*/ 203950 w 606573"/>
              <a:gd name="connsiteY33" fmla="*/ 229593 h 433836"/>
              <a:gd name="connsiteX34" fmla="*/ 219405 w 606573"/>
              <a:gd name="connsiteY34" fmla="*/ 235960 h 433836"/>
              <a:gd name="connsiteX35" fmla="*/ 262992 w 606573"/>
              <a:gd name="connsiteY35" fmla="*/ 279482 h 433836"/>
              <a:gd name="connsiteX36" fmla="*/ 376725 w 606573"/>
              <a:gd name="connsiteY36" fmla="*/ 165845 h 433836"/>
              <a:gd name="connsiteX37" fmla="*/ 392255 w 606573"/>
              <a:gd name="connsiteY37" fmla="*/ 159478 h 433836"/>
              <a:gd name="connsiteX38" fmla="*/ 368791 w 606573"/>
              <a:gd name="connsiteY38" fmla="*/ 43743 h 433836"/>
              <a:gd name="connsiteX39" fmla="*/ 271547 w 606573"/>
              <a:gd name="connsiteY39" fmla="*/ 96250 h 433836"/>
              <a:gd name="connsiteX40" fmla="*/ 258567 w 606573"/>
              <a:gd name="connsiteY40" fmla="*/ 103216 h 433836"/>
              <a:gd name="connsiteX41" fmla="*/ 249713 w 606573"/>
              <a:gd name="connsiteY41" fmla="*/ 100519 h 433836"/>
              <a:gd name="connsiteX42" fmla="*/ 199740 w 606573"/>
              <a:gd name="connsiteY42" fmla="*/ 84640 h 433836"/>
              <a:gd name="connsiteX43" fmla="*/ 196889 w 606573"/>
              <a:gd name="connsiteY43" fmla="*/ 84640 h 433836"/>
              <a:gd name="connsiteX44" fmla="*/ 129734 w 606573"/>
              <a:gd name="connsiteY44" fmla="*/ 112354 h 433836"/>
              <a:gd name="connsiteX45" fmla="*/ 101146 w 606573"/>
              <a:gd name="connsiteY45" fmla="*/ 179242 h 433836"/>
              <a:gd name="connsiteX46" fmla="*/ 102647 w 606573"/>
              <a:gd name="connsiteY46" fmla="*/ 196994 h 433836"/>
              <a:gd name="connsiteX47" fmla="*/ 94318 w 606573"/>
              <a:gd name="connsiteY47" fmla="*/ 213622 h 433836"/>
              <a:gd name="connsiteX48" fmla="*/ 43896 w 606573"/>
              <a:gd name="connsiteY48" fmla="*/ 296240 h 433836"/>
              <a:gd name="connsiteX49" fmla="*/ 71208 w 606573"/>
              <a:gd name="connsiteY49" fmla="*/ 362079 h 433836"/>
              <a:gd name="connsiteX50" fmla="*/ 138363 w 606573"/>
              <a:gd name="connsiteY50" fmla="*/ 390093 h 433836"/>
              <a:gd name="connsiteX51" fmla="*/ 465059 w 606573"/>
              <a:gd name="connsiteY51" fmla="*/ 390093 h 433836"/>
              <a:gd name="connsiteX52" fmla="*/ 534540 w 606573"/>
              <a:gd name="connsiteY52" fmla="*/ 361031 h 433836"/>
              <a:gd name="connsiteX53" fmla="*/ 562677 w 606573"/>
              <a:gd name="connsiteY53" fmla="*/ 292794 h 433836"/>
              <a:gd name="connsiteX54" fmla="*/ 542869 w 606573"/>
              <a:gd name="connsiteY54" fmla="*/ 234970 h 433836"/>
              <a:gd name="connsiteX55" fmla="*/ 493496 w 606573"/>
              <a:gd name="connsiteY55" fmla="*/ 200964 h 433836"/>
              <a:gd name="connsiteX56" fmla="*/ 482617 w 606573"/>
              <a:gd name="connsiteY56" fmla="*/ 182837 h 433836"/>
              <a:gd name="connsiteX57" fmla="*/ 484943 w 606573"/>
              <a:gd name="connsiteY57" fmla="*/ 159692 h 433836"/>
              <a:gd name="connsiteX58" fmla="*/ 368791 w 606573"/>
              <a:gd name="connsiteY58" fmla="*/ 43743 h 433836"/>
              <a:gd name="connsiteX59" fmla="*/ 368752 w 606573"/>
              <a:gd name="connsiteY59" fmla="*/ 43198 h 433836"/>
              <a:gd name="connsiteX60" fmla="*/ 485352 w 606573"/>
              <a:gd name="connsiteY60" fmla="*/ 159687 h 433836"/>
              <a:gd name="connsiteX61" fmla="*/ 483026 w 606573"/>
              <a:gd name="connsiteY61" fmla="*/ 182910 h 433836"/>
              <a:gd name="connsiteX62" fmla="*/ 493605 w 606573"/>
              <a:gd name="connsiteY62" fmla="*/ 200514 h 433836"/>
              <a:gd name="connsiteX63" fmla="*/ 543239 w 606573"/>
              <a:gd name="connsiteY63" fmla="*/ 234721 h 433836"/>
              <a:gd name="connsiteX64" fmla="*/ 544806 w 606573"/>
              <a:gd name="connsiteY64" fmla="*/ 237624 h 433836"/>
              <a:gd name="connsiteX65" fmla="*/ 562649 w 606573"/>
              <a:gd name="connsiteY65" fmla="*/ 289854 h 433836"/>
              <a:gd name="connsiteX66" fmla="*/ 563160 w 606573"/>
              <a:gd name="connsiteY66" fmla="*/ 292806 h 433836"/>
              <a:gd name="connsiteX67" fmla="*/ 465018 w 606573"/>
              <a:gd name="connsiteY67" fmla="*/ 390567 h 433836"/>
              <a:gd name="connsiteX68" fmla="*/ 138329 w 606573"/>
              <a:gd name="connsiteY68" fmla="*/ 390567 h 433836"/>
              <a:gd name="connsiteX69" fmla="*/ 43338 w 606573"/>
              <a:gd name="connsiteY69" fmla="*/ 296252 h 433836"/>
              <a:gd name="connsiteX70" fmla="*/ 94060 w 606573"/>
              <a:gd name="connsiteY70" fmla="*/ 213174 h 433836"/>
              <a:gd name="connsiteX71" fmla="*/ 102163 w 606573"/>
              <a:gd name="connsiteY71" fmla="*/ 197068 h 433836"/>
              <a:gd name="connsiteX72" fmla="*/ 100663 w 606573"/>
              <a:gd name="connsiteY72" fmla="*/ 179239 h 433836"/>
              <a:gd name="connsiteX73" fmla="*/ 196854 w 606573"/>
              <a:gd name="connsiteY73" fmla="*/ 84100 h 433836"/>
              <a:gd name="connsiteX74" fmla="*/ 199705 w 606573"/>
              <a:gd name="connsiteY74" fmla="*/ 84100 h 433836"/>
              <a:gd name="connsiteX75" fmla="*/ 249976 w 606573"/>
              <a:gd name="connsiteY75" fmla="*/ 100057 h 433836"/>
              <a:gd name="connsiteX76" fmla="*/ 258530 w 606573"/>
              <a:gd name="connsiteY76" fmla="*/ 102678 h 433836"/>
              <a:gd name="connsiteX77" fmla="*/ 271060 w 606573"/>
              <a:gd name="connsiteY77" fmla="*/ 95936 h 433836"/>
              <a:gd name="connsiteX78" fmla="*/ 312393 w 606573"/>
              <a:gd name="connsiteY78" fmla="*/ 57684 h 433836"/>
              <a:gd name="connsiteX79" fmla="*/ 317254 w 606573"/>
              <a:gd name="connsiteY79" fmla="*/ 55742 h 433836"/>
              <a:gd name="connsiteX80" fmla="*/ 365369 w 606573"/>
              <a:gd name="connsiteY80" fmla="*/ 43631 h 433836"/>
              <a:gd name="connsiteX81" fmla="*/ 368791 w 606573"/>
              <a:gd name="connsiteY81" fmla="*/ 42769 h 433836"/>
              <a:gd name="connsiteX82" fmla="*/ 365369 w 606573"/>
              <a:gd name="connsiteY82" fmla="*/ 43631 h 433836"/>
              <a:gd name="connsiteX83" fmla="*/ 339169 w 606573"/>
              <a:gd name="connsiteY83" fmla="*/ 46982 h 433836"/>
              <a:gd name="connsiteX84" fmla="*/ 317254 w 606573"/>
              <a:gd name="connsiteY84" fmla="*/ 55742 h 433836"/>
              <a:gd name="connsiteX85" fmla="*/ 313032 w 606573"/>
              <a:gd name="connsiteY85" fmla="*/ 56804 h 433836"/>
              <a:gd name="connsiteX86" fmla="*/ 270722 w 606573"/>
              <a:gd name="connsiteY86" fmla="*/ 95726 h 433836"/>
              <a:gd name="connsiteX87" fmla="*/ 258567 w 606573"/>
              <a:gd name="connsiteY87" fmla="*/ 102242 h 433836"/>
              <a:gd name="connsiteX88" fmla="*/ 250238 w 606573"/>
              <a:gd name="connsiteY88" fmla="*/ 99695 h 433836"/>
              <a:gd name="connsiteX89" fmla="*/ 199740 w 606573"/>
              <a:gd name="connsiteY89" fmla="*/ 83666 h 433836"/>
              <a:gd name="connsiteX90" fmla="*/ 196889 w 606573"/>
              <a:gd name="connsiteY90" fmla="*/ 83591 h 433836"/>
              <a:gd name="connsiteX91" fmla="*/ 129059 w 606573"/>
              <a:gd name="connsiteY91" fmla="*/ 111680 h 433836"/>
              <a:gd name="connsiteX92" fmla="*/ 100171 w 606573"/>
              <a:gd name="connsiteY92" fmla="*/ 179242 h 433836"/>
              <a:gd name="connsiteX93" fmla="*/ 101671 w 606573"/>
              <a:gd name="connsiteY93" fmla="*/ 197144 h 433836"/>
              <a:gd name="connsiteX94" fmla="*/ 93868 w 606573"/>
              <a:gd name="connsiteY94" fmla="*/ 212723 h 433836"/>
              <a:gd name="connsiteX95" fmla="*/ 42845 w 606573"/>
              <a:gd name="connsiteY95" fmla="*/ 296240 h 433836"/>
              <a:gd name="connsiteX96" fmla="*/ 70533 w 606573"/>
              <a:gd name="connsiteY96" fmla="*/ 362753 h 433836"/>
              <a:gd name="connsiteX97" fmla="*/ 138363 w 606573"/>
              <a:gd name="connsiteY97" fmla="*/ 391067 h 433836"/>
              <a:gd name="connsiteX98" fmla="*/ 465059 w 606573"/>
              <a:gd name="connsiteY98" fmla="*/ 391067 h 433836"/>
              <a:gd name="connsiteX99" fmla="*/ 535290 w 606573"/>
              <a:gd name="connsiteY99" fmla="*/ 361780 h 433836"/>
              <a:gd name="connsiteX100" fmla="*/ 563653 w 606573"/>
              <a:gd name="connsiteY100" fmla="*/ 292794 h 433836"/>
              <a:gd name="connsiteX101" fmla="*/ 562649 w 606573"/>
              <a:gd name="connsiteY101" fmla="*/ 289854 h 433836"/>
              <a:gd name="connsiteX102" fmla="*/ 557758 w 606573"/>
              <a:gd name="connsiteY102" fmla="*/ 261625 h 433836"/>
              <a:gd name="connsiteX103" fmla="*/ 544806 w 606573"/>
              <a:gd name="connsiteY103" fmla="*/ 237624 h 433836"/>
              <a:gd name="connsiteX104" fmla="*/ 543694 w 606573"/>
              <a:gd name="connsiteY104" fmla="*/ 234370 h 433836"/>
              <a:gd name="connsiteX105" fmla="*/ 493797 w 606573"/>
              <a:gd name="connsiteY105" fmla="*/ 199990 h 433836"/>
              <a:gd name="connsiteX106" fmla="*/ 483592 w 606573"/>
              <a:gd name="connsiteY106" fmla="*/ 182987 h 433836"/>
              <a:gd name="connsiteX107" fmla="*/ 485918 w 606573"/>
              <a:gd name="connsiteY107" fmla="*/ 159692 h 433836"/>
              <a:gd name="connsiteX108" fmla="*/ 368791 w 606573"/>
              <a:gd name="connsiteY108" fmla="*/ 42769 h 433836"/>
              <a:gd name="connsiteX109" fmla="*/ 368791 w 606573"/>
              <a:gd name="connsiteY109" fmla="*/ 974 h 433836"/>
              <a:gd name="connsiteX110" fmla="*/ 430693 w 606573"/>
              <a:gd name="connsiteY110" fmla="*/ 13482 h 433836"/>
              <a:gd name="connsiteX111" fmla="*/ 481191 w 606573"/>
              <a:gd name="connsiteY111" fmla="*/ 47488 h 433836"/>
              <a:gd name="connsiteX112" fmla="*/ 515256 w 606573"/>
              <a:gd name="connsiteY112" fmla="*/ 97898 h 433836"/>
              <a:gd name="connsiteX113" fmla="*/ 527787 w 606573"/>
              <a:gd name="connsiteY113" fmla="*/ 159692 h 433836"/>
              <a:gd name="connsiteX114" fmla="*/ 527562 w 606573"/>
              <a:gd name="connsiteY114" fmla="*/ 168156 h 433836"/>
              <a:gd name="connsiteX115" fmla="*/ 527562 w 606573"/>
              <a:gd name="connsiteY115" fmla="*/ 168456 h 433836"/>
              <a:gd name="connsiteX116" fmla="*/ 527787 w 606573"/>
              <a:gd name="connsiteY116" fmla="*/ 168606 h 433836"/>
              <a:gd name="connsiteX117" fmla="*/ 545495 w 606573"/>
              <a:gd name="connsiteY117" fmla="*/ 179017 h 433836"/>
              <a:gd name="connsiteX118" fmla="*/ 576934 w 606573"/>
              <a:gd name="connsiteY118" fmla="*/ 209053 h 433836"/>
              <a:gd name="connsiteX119" fmla="*/ 597793 w 606573"/>
              <a:gd name="connsiteY119" fmla="*/ 247703 h 433836"/>
              <a:gd name="connsiteX120" fmla="*/ 605521 w 606573"/>
              <a:gd name="connsiteY120" fmla="*/ 292495 h 433836"/>
              <a:gd name="connsiteX121" fmla="*/ 594717 w 606573"/>
              <a:gd name="connsiteY121" fmla="*/ 346874 h 433836"/>
              <a:gd name="connsiteX122" fmla="*/ 565003 w 606573"/>
              <a:gd name="connsiteY122" fmla="*/ 391216 h 433836"/>
              <a:gd name="connsiteX123" fmla="*/ 520133 w 606573"/>
              <a:gd name="connsiteY123" fmla="*/ 421627 h 433836"/>
              <a:gd name="connsiteX124" fmla="*/ 465059 w 606573"/>
              <a:gd name="connsiteY124" fmla="*/ 432862 h 433836"/>
              <a:gd name="connsiteX125" fmla="*/ 138363 w 606573"/>
              <a:gd name="connsiteY125" fmla="*/ 432862 h 433836"/>
              <a:gd name="connsiteX126" fmla="*/ 84714 w 606573"/>
              <a:gd name="connsiteY126" fmla="*/ 421852 h 433836"/>
              <a:gd name="connsiteX127" fmla="*/ 40894 w 606573"/>
              <a:gd name="connsiteY127" fmla="*/ 392265 h 433836"/>
              <a:gd name="connsiteX128" fmla="*/ 11706 w 606573"/>
              <a:gd name="connsiteY128" fmla="*/ 349046 h 433836"/>
              <a:gd name="connsiteX129" fmla="*/ 976 w 606573"/>
              <a:gd name="connsiteY129" fmla="*/ 296090 h 433836"/>
              <a:gd name="connsiteX130" fmla="*/ 21536 w 606573"/>
              <a:gd name="connsiteY130" fmla="*/ 224708 h 433836"/>
              <a:gd name="connsiteX131" fmla="*/ 58227 w 606573"/>
              <a:gd name="connsiteY131" fmla="*/ 185684 h 433836"/>
              <a:gd name="connsiteX132" fmla="*/ 58377 w 606573"/>
              <a:gd name="connsiteY132" fmla="*/ 185534 h 433836"/>
              <a:gd name="connsiteX133" fmla="*/ 58377 w 606573"/>
              <a:gd name="connsiteY133" fmla="*/ 185234 h 433836"/>
              <a:gd name="connsiteX134" fmla="*/ 58302 w 606573"/>
              <a:gd name="connsiteY134" fmla="*/ 178867 h 433836"/>
              <a:gd name="connsiteX135" fmla="*/ 69707 w 606573"/>
              <a:gd name="connsiteY135" fmla="*/ 125387 h 433836"/>
              <a:gd name="connsiteX136" fmla="*/ 99646 w 606573"/>
              <a:gd name="connsiteY136" fmla="*/ 81943 h 433836"/>
              <a:gd name="connsiteX137" fmla="*/ 143390 w 606573"/>
              <a:gd name="connsiteY137" fmla="*/ 52657 h 433836"/>
              <a:gd name="connsiteX138" fmla="*/ 196889 w 606573"/>
              <a:gd name="connsiteY138" fmla="*/ 41796 h 433836"/>
              <a:gd name="connsiteX139" fmla="*/ 201016 w 606573"/>
              <a:gd name="connsiteY139" fmla="*/ 41871 h 433836"/>
              <a:gd name="connsiteX140" fmla="*/ 250838 w 606573"/>
              <a:gd name="connsiteY140" fmla="*/ 52731 h 433836"/>
              <a:gd name="connsiteX141" fmla="*/ 251138 w 606573"/>
              <a:gd name="connsiteY141" fmla="*/ 52881 h 433836"/>
              <a:gd name="connsiteX142" fmla="*/ 251438 w 606573"/>
              <a:gd name="connsiteY142" fmla="*/ 52657 h 433836"/>
              <a:gd name="connsiteX143" fmla="*/ 291956 w 606573"/>
              <a:gd name="connsiteY143" fmla="*/ 20673 h 433836"/>
              <a:gd name="connsiteX144" fmla="*/ 368791 w 606573"/>
              <a:gd name="connsiteY144" fmla="*/ 974 h 433836"/>
              <a:gd name="connsiteX145" fmla="*/ 368752 w 606573"/>
              <a:gd name="connsiteY145" fmla="*/ 423 h 433836"/>
              <a:gd name="connsiteX146" fmla="*/ 291694 w 606573"/>
              <a:gd name="connsiteY146" fmla="*/ 20275 h 433836"/>
              <a:gd name="connsiteX147" fmla="*/ 251027 w 606573"/>
              <a:gd name="connsiteY147" fmla="*/ 52262 h 433836"/>
              <a:gd name="connsiteX148" fmla="*/ 200980 w 606573"/>
              <a:gd name="connsiteY148" fmla="*/ 41400 h 433836"/>
              <a:gd name="connsiteX149" fmla="*/ 196854 w 606573"/>
              <a:gd name="connsiteY149" fmla="*/ 41325 h 433836"/>
              <a:gd name="connsiteX150" fmla="*/ 143206 w 606573"/>
              <a:gd name="connsiteY150" fmla="*/ 52187 h 433836"/>
              <a:gd name="connsiteX151" fmla="*/ 99237 w 606573"/>
              <a:gd name="connsiteY151" fmla="*/ 81553 h 433836"/>
              <a:gd name="connsiteX152" fmla="*/ 69224 w 606573"/>
              <a:gd name="connsiteY152" fmla="*/ 125152 h 433836"/>
              <a:gd name="connsiteX153" fmla="*/ 57744 w 606573"/>
              <a:gd name="connsiteY153" fmla="*/ 178864 h 433836"/>
              <a:gd name="connsiteX154" fmla="*/ 57894 w 606573"/>
              <a:gd name="connsiteY154" fmla="*/ 185232 h 433836"/>
              <a:gd name="connsiteX155" fmla="*/ 21054 w 606573"/>
              <a:gd name="connsiteY155" fmla="*/ 224411 h 433836"/>
              <a:gd name="connsiteX156" fmla="*/ 495 w 606573"/>
              <a:gd name="connsiteY156" fmla="*/ 296102 h 433836"/>
              <a:gd name="connsiteX157" fmla="*/ 11225 w 606573"/>
              <a:gd name="connsiteY157" fmla="*/ 349290 h 433836"/>
              <a:gd name="connsiteX158" fmla="*/ 40487 w 606573"/>
              <a:gd name="connsiteY158" fmla="*/ 392590 h 433836"/>
              <a:gd name="connsiteX159" fmla="*/ 84456 w 606573"/>
              <a:gd name="connsiteY159" fmla="*/ 422405 h 433836"/>
              <a:gd name="connsiteX160" fmla="*/ 138329 w 606573"/>
              <a:gd name="connsiteY160" fmla="*/ 433342 h 433836"/>
              <a:gd name="connsiteX161" fmla="*/ 465018 w 606573"/>
              <a:gd name="connsiteY161" fmla="*/ 433342 h 433836"/>
              <a:gd name="connsiteX162" fmla="*/ 520241 w 606573"/>
              <a:gd name="connsiteY162" fmla="*/ 422105 h 433836"/>
              <a:gd name="connsiteX163" fmla="*/ 565261 w 606573"/>
              <a:gd name="connsiteY163" fmla="*/ 391541 h 433836"/>
              <a:gd name="connsiteX164" fmla="*/ 595198 w 606573"/>
              <a:gd name="connsiteY164" fmla="*/ 347118 h 433836"/>
              <a:gd name="connsiteX165" fmla="*/ 606003 w 606573"/>
              <a:gd name="connsiteY165" fmla="*/ 292507 h 433836"/>
              <a:gd name="connsiteX166" fmla="*/ 598200 w 606573"/>
              <a:gd name="connsiteY166" fmla="*/ 247559 h 433836"/>
              <a:gd name="connsiteX167" fmla="*/ 577266 w 606573"/>
              <a:gd name="connsiteY167" fmla="*/ 208755 h 433836"/>
              <a:gd name="connsiteX168" fmla="*/ 545752 w 606573"/>
              <a:gd name="connsiteY168" fmla="*/ 178640 h 433836"/>
              <a:gd name="connsiteX169" fmla="*/ 527970 w 606573"/>
              <a:gd name="connsiteY169" fmla="*/ 168152 h 433836"/>
              <a:gd name="connsiteX170" fmla="*/ 528195 w 606573"/>
              <a:gd name="connsiteY170" fmla="*/ 159687 h 433836"/>
              <a:gd name="connsiteX171" fmla="*/ 515664 w 606573"/>
              <a:gd name="connsiteY171" fmla="*/ 97659 h 433836"/>
              <a:gd name="connsiteX172" fmla="*/ 481525 w 606573"/>
              <a:gd name="connsiteY172" fmla="*/ 47093 h 433836"/>
              <a:gd name="connsiteX173" fmla="*/ 430803 w 606573"/>
              <a:gd name="connsiteY173" fmla="*/ 13008 h 433836"/>
              <a:gd name="connsiteX174" fmla="*/ 368752 w 606573"/>
              <a:gd name="connsiteY174" fmla="*/ 423 h 433836"/>
              <a:gd name="connsiteX175" fmla="*/ 368791 w 606573"/>
              <a:gd name="connsiteY175" fmla="*/ 0 h 433836"/>
              <a:gd name="connsiteX176" fmla="*/ 431069 w 606573"/>
              <a:gd name="connsiteY176" fmla="*/ 12509 h 433836"/>
              <a:gd name="connsiteX177" fmla="*/ 481866 w 606573"/>
              <a:gd name="connsiteY177" fmla="*/ 46739 h 433836"/>
              <a:gd name="connsiteX178" fmla="*/ 516157 w 606573"/>
              <a:gd name="connsiteY178" fmla="*/ 97523 h 433836"/>
              <a:gd name="connsiteX179" fmla="*/ 528762 w 606573"/>
              <a:gd name="connsiteY179" fmla="*/ 159692 h 433836"/>
              <a:gd name="connsiteX180" fmla="*/ 528537 w 606573"/>
              <a:gd name="connsiteY180" fmla="*/ 167857 h 433836"/>
              <a:gd name="connsiteX181" fmla="*/ 546020 w 606573"/>
              <a:gd name="connsiteY181" fmla="*/ 178193 h 433836"/>
              <a:gd name="connsiteX182" fmla="*/ 577759 w 606573"/>
              <a:gd name="connsiteY182" fmla="*/ 208454 h 433836"/>
              <a:gd name="connsiteX183" fmla="*/ 598769 w 606573"/>
              <a:gd name="connsiteY183" fmla="*/ 247403 h 433836"/>
              <a:gd name="connsiteX184" fmla="*/ 606572 w 606573"/>
              <a:gd name="connsiteY184" fmla="*/ 292495 h 433836"/>
              <a:gd name="connsiteX185" fmla="*/ 595692 w 606573"/>
              <a:gd name="connsiteY185" fmla="*/ 347249 h 433836"/>
              <a:gd name="connsiteX186" fmla="*/ 565679 w 606573"/>
              <a:gd name="connsiteY186" fmla="*/ 391891 h 433836"/>
              <a:gd name="connsiteX187" fmla="*/ 520509 w 606573"/>
              <a:gd name="connsiteY187" fmla="*/ 422526 h 433836"/>
              <a:gd name="connsiteX188" fmla="*/ 465059 w 606573"/>
              <a:gd name="connsiteY188" fmla="*/ 433836 h 433836"/>
              <a:gd name="connsiteX189" fmla="*/ 138363 w 606573"/>
              <a:gd name="connsiteY189" fmla="*/ 433836 h 433836"/>
              <a:gd name="connsiteX190" fmla="*/ 84264 w 606573"/>
              <a:gd name="connsiteY190" fmla="*/ 422825 h 433836"/>
              <a:gd name="connsiteX191" fmla="*/ 40144 w 606573"/>
              <a:gd name="connsiteY191" fmla="*/ 392939 h 433836"/>
              <a:gd name="connsiteX192" fmla="*/ 10806 w 606573"/>
              <a:gd name="connsiteY192" fmla="*/ 349496 h 433836"/>
              <a:gd name="connsiteX193" fmla="*/ 1 w 606573"/>
              <a:gd name="connsiteY193" fmla="*/ 296090 h 433836"/>
              <a:gd name="connsiteX194" fmla="*/ 20710 w 606573"/>
              <a:gd name="connsiteY194" fmla="*/ 224184 h 433836"/>
              <a:gd name="connsiteX195" fmla="*/ 57402 w 606573"/>
              <a:gd name="connsiteY195" fmla="*/ 185010 h 433836"/>
              <a:gd name="connsiteX196" fmla="*/ 57327 w 606573"/>
              <a:gd name="connsiteY196" fmla="*/ 178867 h 433836"/>
              <a:gd name="connsiteX197" fmla="*/ 68807 w 606573"/>
              <a:gd name="connsiteY197" fmla="*/ 125012 h 433836"/>
              <a:gd name="connsiteX198" fmla="*/ 98895 w 606573"/>
              <a:gd name="connsiteY198" fmla="*/ 81194 h 433836"/>
              <a:gd name="connsiteX199" fmla="*/ 143015 w 606573"/>
              <a:gd name="connsiteY199" fmla="*/ 51758 h 433836"/>
              <a:gd name="connsiteX200" fmla="*/ 196889 w 606573"/>
              <a:gd name="connsiteY200" fmla="*/ 40822 h 433836"/>
              <a:gd name="connsiteX201" fmla="*/ 201016 w 606573"/>
              <a:gd name="connsiteY201" fmla="*/ 40897 h 433836"/>
              <a:gd name="connsiteX202" fmla="*/ 250913 w 606573"/>
              <a:gd name="connsiteY202" fmla="*/ 51683 h 433836"/>
              <a:gd name="connsiteX203" fmla="*/ 291431 w 606573"/>
              <a:gd name="connsiteY203" fmla="*/ 19849 h 433836"/>
              <a:gd name="connsiteX204" fmla="*/ 368791 w 606573"/>
              <a:gd name="connsiteY204" fmla="*/ 0 h 433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606573" h="433836">
                <a:moveTo>
                  <a:pt x="392255" y="160452"/>
                </a:moveTo>
                <a:cubicBezTo>
                  <a:pt x="397807" y="160452"/>
                  <a:pt x="403058" y="162624"/>
                  <a:pt x="407034" y="166594"/>
                </a:cubicBezTo>
                <a:cubicBezTo>
                  <a:pt x="415212" y="174685"/>
                  <a:pt x="415212" y="187943"/>
                  <a:pt x="407034" y="196109"/>
                </a:cubicBezTo>
                <a:lnTo>
                  <a:pt x="277772" y="325177"/>
                </a:lnTo>
                <a:cubicBezTo>
                  <a:pt x="273795" y="329147"/>
                  <a:pt x="268544" y="331319"/>
                  <a:pt x="262992" y="331319"/>
                </a:cubicBezTo>
                <a:cubicBezTo>
                  <a:pt x="257366" y="331319"/>
                  <a:pt x="252114" y="329147"/>
                  <a:pt x="248138" y="325177"/>
                </a:cubicBezTo>
                <a:lnTo>
                  <a:pt x="189096" y="266223"/>
                </a:lnTo>
                <a:cubicBezTo>
                  <a:pt x="180993" y="258133"/>
                  <a:pt x="180993" y="244874"/>
                  <a:pt x="189096" y="236709"/>
                </a:cubicBezTo>
                <a:cubicBezTo>
                  <a:pt x="193072" y="232739"/>
                  <a:pt x="198323" y="230567"/>
                  <a:pt x="203950" y="230567"/>
                </a:cubicBezTo>
                <a:cubicBezTo>
                  <a:pt x="209502" y="230567"/>
                  <a:pt x="214753" y="232739"/>
                  <a:pt x="218729" y="236709"/>
                </a:cubicBezTo>
                <a:lnTo>
                  <a:pt x="262992" y="280905"/>
                </a:lnTo>
                <a:lnTo>
                  <a:pt x="377476" y="166594"/>
                </a:lnTo>
                <a:cubicBezTo>
                  <a:pt x="381377" y="162624"/>
                  <a:pt x="386628" y="160452"/>
                  <a:pt x="392255" y="160452"/>
                </a:cubicBezTo>
                <a:close/>
                <a:moveTo>
                  <a:pt x="392252" y="159881"/>
                </a:moveTo>
                <a:cubicBezTo>
                  <a:pt x="386764" y="159881"/>
                  <a:pt x="381286" y="161979"/>
                  <a:pt x="377121" y="166174"/>
                </a:cubicBezTo>
                <a:lnTo>
                  <a:pt x="262983" y="280111"/>
                </a:lnTo>
                <a:lnTo>
                  <a:pt x="219084" y="236289"/>
                </a:lnTo>
                <a:cubicBezTo>
                  <a:pt x="210679" y="227974"/>
                  <a:pt x="197096" y="227974"/>
                  <a:pt x="188767" y="236289"/>
                </a:cubicBezTo>
                <a:cubicBezTo>
                  <a:pt x="180362" y="244679"/>
                  <a:pt x="180362" y="258237"/>
                  <a:pt x="188767" y="266552"/>
                </a:cubicBezTo>
                <a:lnTo>
                  <a:pt x="247825" y="325506"/>
                </a:lnTo>
                <a:cubicBezTo>
                  <a:pt x="251952" y="329701"/>
                  <a:pt x="257505" y="331798"/>
                  <a:pt x="262983" y="331798"/>
                </a:cubicBezTo>
                <a:cubicBezTo>
                  <a:pt x="268461" y="331798"/>
                  <a:pt x="273939" y="329701"/>
                  <a:pt x="278141" y="325506"/>
                </a:cubicBezTo>
                <a:lnTo>
                  <a:pt x="407438" y="196437"/>
                </a:lnTo>
                <a:cubicBezTo>
                  <a:pt x="415768" y="188047"/>
                  <a:pt x="415768" y="174489"/>
                  <a:pt x="407438" y="166174"/>
                </a:cubicBezTo>
                <a:cubicBezTo>
                  <a:pt x="403236" y="161979"/>
                  <a:pt x="397739" y="159881"/>
                  <a:pt x="392252" y="159881"/>
                </a:cubicBezTo>
                <a:close/>
                <a:moveTo>
                  <a:pt x="392255" y="159478"/>
                </a:moveTo>
                <a:cubicBezTo>
                  <a:pt x="398107" y="159478"/>
                  <a:pt x="403583" y="161725"/>
                  <a:pt x="407785" y="165845"/>
                </a:cubicBezTo>
                <a:cubicBezTo>
                  <a:pt x="416262" y="174385"/>
                  <a:pt x="416262" y="188318"/>
                  <a:pt x="407785" y="196858"/>
                </a:cubicBezTo>
                <a:lnTo>
                  <a:pt x="278447" y="325926"/>
                </a:lnTo>
                <a:cubicBezTo>
                  <a:pt x="274321" y="330046"/>
                  <a:pt x="268844" y="332293"/>
                  <a:pt x="262992" y="332293"/>
                </a:cubicBezTo>
                <a:cubicBezTo>
                  <a:pt x="257141" y="332293"/>
                  <a:pt x="251589" y="330046"/>
                  <a:pt x="247463" y="325926"/>
                </a:cubicBezTo>
                <a:lnTo>
                  <a:pt x="188420" y="266972"/>
                </a:lnTo>
                <a:cubicBezTo>
                  <a:pt x="179868" y="258433"/>
                  <a:pt x="179868" y="244500"/>
                  <a:pt x="188420" y="235960"/>
                </a:cubicBezTo>
                <a:cubicBezTo>
                  <a:pt x="192547" y="231840"/>
                  <a:pt x="198098" y="229593"/>
                  <a:pt x="203950" y="229593"/>
                </a:cubicBezTo>
                <a:cubicBezTo>
                  <a:pt x="209802" y="229593"/>
                  <a:pt x="215278" y="231840"/>
                  <a:pt x="219405" y="235960"/>
                </a:cubicBezTo>
                <a:lnTo>
                  <a:pt x="262992" y="279482"/>
                </a:lnTo>
                <a:lnTo>
                  <a:pt x="376725" y="165845"/>
                </a:lnTo>
                <a:cubicBezTo>
                  <a:pt x="380852" y="161725"/>
                  <a:pt x="386403" y="159478"/>
                  <a:pt x="392255" y="159478"/>
                </a:cubicBezTo>
                <a:close/>
                <a:moveTo>
                  <a:pt x="368791" y="43743"/>
                </a:moveTo>
                <a:cubicBezTo>
                  <a:pt x="329473" y="43743"/>
                  <a:pt x="293082" y="63368"/>
                  <a:pt x="271547" y="96250"/>
                </a:cubicBezTo>
                <a:cubicBezTo>
                  <a:pt x="268696" y="100594"/>
                  <a:pt x="263819" y="103216"/>
                  <a:pt x="258567" y="103216"/>
                </a:cubicBezTo>
                <a:cubicBezTo>
                  <a:pt x="255415" y="103216"/>
                  <a:pt x="252339" y="102242"/>
                  <a:pt x="249713" y="100519"/>
                </a:cubicBezTo>
                <a:cubicBezTo>
                  <a:pt x="234856" y="90632"/>
                  <a:pt x="217598" y="85164"/>
                  <a:pt x="199740" y="84640"/>
                </a:cubicBezTo>
                <a:cubicBezTo>
                  <a:pt x="198765" y="84640"/>
                  <a:pt x="197864" y="84640"/>
                  <a:pt x="196889" y="84640"/>
                </a:cubicBezTo>
                <a:cubicBezTo>
                  <a:pt x="171753" y="84640"/>
                  <a:pt x="147892" y="94452"/>
                  <a:pt x="129734" y="112354"/>
                </a:cubicBezTo>
                <a:cubicBezTo>
                  <a:pt x="111501" y="130331"/>
                  <a:pt x="101371" y="154075"/>
                  <a:pt x="101146" y="179242"/>
                </a:cubicBezTo>
                <a:cubicBezTo>
                  <a:pt x="101146" y="185234"/>
                  <a:pt x="101596" y="191152"/>
                  <a:pt x="102647" y="196994"/>
                </a:cubicBezTo>
                <a:cubicBezTo>
                  <a:pt x="103847" y="203735"/>
                  <a:pt x="100471" y="210401"/>
                  <a:pt x="94318" y="213622"/>
                </a:cubicBezTo>
                <a:cubicBezTo>
                  <a:pt x="63329" y="229726"/>
                  <a:pt x="43971" y="261410"/>
                  <a:pt x="43896" y="296240"/>
                </a:cubicBezTo>
                <a:cubicBezTo>
                  <a:pt x="43746" y="320883"/>
                  <a:pt x="53500" y="344252"/>
                  <a:pt x="71208" y="362079"/>
                </a:cubicBezTo>
                <a:cubicBezTo>
                  <a:pt x="89216" y="380131"/>
                  <a:pt x="113077" y="390093"/>
                  <a:pt x="138363" y="390093"/>
                </a:cubicBezTo>
                <a:lnTo>
                  <a:pt x="465059" y="390093"/>
                </a:lnTo>
                <a:cubicBezTo>
                  <a:pt x="491245" y="390093"/>
                  <a:pt x="515931" y="379756"/>
                  <a:pt x="534540" y="361031"/>
                </a:cubicBezTo>
                <a:cubicBezTo>
                  <a:pt x="552848" y="342605"/>
                  <a:pt x="562827" y="318411"/>
                  <a:pt x="562677" y="292794"/>
                </a:cubicBezTo>
                <a:cubicBezTo>
                  <a:pt x="562527" y="271747"/>
                  <a:pt x="555699" y="251748"/>
                  <a:pt x="542869" y="234970"/>
                </a:cubicBezTo>
                <a:cubicBezTo>
                  <a:pt x="530488" y="218791"/>
                  <a:pt x="512930" y="206731"/>
                  <a:pt x="493496" y="200964"/>
                </a:cubicBezTo>
                <a:cubicBezTo>
                  <a:pt x="485768" y="198717"/>
                  <a:pt x="480966" y="190702"/>
                  <a:pt x="482617" y="182837"/>
                </a:cubicBezTo>
                <a:cubicBezTo>
                  <a:pt x="484117" y="175197"/>
                  <a:pt x="484943" y="167482"/>
                  <a:pt x="484943" y="159692"/>
                </a:cubicBezTo>
                <a:cubicBezTo>
                  <a:pt x="484943" y="95800"/>
                  <a:pt x="432794" y="43743"/>
                  <a:pt x="368791" y="43743"/>
                </a:cubicBezTo>
                <a:close/>
                <a:moveTo>
                  <a:pt x="368752" y="43198"/>
                </a:moveTo>
                <a:cubicBezTo>
                  <a:pt x="433129" y="43198"/>
                  <a:pt x="485352" y="95337"/>
                  <a:pt x="485352" y="159687"/>
                </a:cubicBezTo>
                <a:cubicBezTo>
                  <a:pt x="485352" y="167628"/>
                  <a:pt x="484526" y="175418"/>
                  <a:pt x="483026" y="182910"/>
                </a:cubicBezTo>
                <a:cubicBezTo>
                  <a:pt x="481450" y="190626"/>
                  <a:pt x="486027" y="198267"/>
                  <a:pt x="493605" y="200514"/>
                </a:cubicBezTo>
                <a:cubicBezTo>
                  <a:pt x="513601" y="206432"/>
                  <a:pt x="530896" y="218587"/>
                  <a:pt x="543239" y="234721"/>
                </a:cubicBezTo>
                <a:lnTo>
                  <a:pt x="544806" y="237624"/>
                </a:lnTo>
                <a:lnTo>
                  <a:pt x="562649" y="289854"/>
                </a:lnTo>
                <a:lnTo>
                  <a:pt x="563160" y="292806"/>
                </a:lnTo>
                <a:cubicBezTo>
                  <a:pt x="563535" y="346593"/>
                  <a:pt x="518891" y="390567"/>
                  <a:pt x="465018" y="390567"/>
                </a:cubicBezTo>
                <a:lnTo>
                  <a:pt x="138329" y="390567"/>
                </a:lnTo>
                <a:cubicBezTo>
                  <a:pt x="86407" y="390567"/>
                  <a:pt x="43113" y="348092"/>
                  <a:pt x="43338" y="296252"/>
                </a:cubicBezTo>
                <a:cubicBezTo>
                  <a:pt x="43488" y="260144"/>
                  <a:pt x="63972" y="228831"/>
                  <a:pt x="94060" y="213174"/>
                </a:cubicBezTo>
                <a:cubicBezTo>
                  <a:pt x="99912" y="210103"/>
                  <a:pt x="103289" y="203586"/>
                  <a:pt x="102163" y="197068"/>
                </a:cubicBezTo>
                <a:cubicBezTo>
                  <a:pt x="101113" y="191300"/>
                  <a:pt x="100588" y="185307"/>
                  <a:pt x="100663" y="179239"/>
                </a:cubicBezTo>
                <a:cubicBezTo>
                  <a:pt x="101113" y="126800"/>
                  <a:pt x="144631" y="84100"/>
                  <a:pt x="196854" y="84100"/>
                </a:cubicBezTo>
                <a:cubicBezTo>
                  <a:pt x="197829" y="84100"/>
                  <a:pt x="198729" y="84100"/>
                  <a:pt x="199705" y="84100"/>
                </a:cubicBezTo>
                <a:cubicBezTo>
                  <a:pt x="218238" y="84700"/>
                  <a:pt x="235495" y="90468"/>
                  <a:pt x="249976" y="100057"/>
                </a:cubicBezTo>
                <a:cubicBezTo>
                  <a:pt x="252602" y="101854"/>
                  <a:pt x="255604" y="102678"/>
                  <a:pt x="258530" y="102678"/>
                </a:cubicBezTo>
                <a:cubicBezTo>
                  <a:pt x="263407" y="102678"/>
                  <a:pt x="268209" y="100356"/>
                  <a:pt x="271060" y="95936"/>
                </a:cubicBezTo>
                <a:cubicBezTo>
                  <a:pt x="281490" y="80092"/>
                  <a:pt x="295689" y="66908"/>
                  <a:pt x="312393" y="57684"/>
                </a:cubicBezTo>
                <a:lnTo>
                  <a:pt x="317254" y="55742"/>
                </a:lnTo>
                <a:lnTo>
                  <a:pt x="365369" y="43631"/>
                </a:lnTo>
                <a:close/>
                <a:moveTo>
                  <a:pt x="368791" y="42769"/>
                </a:moveTo>
                <a:lnTo>
                  <a:pt x="365369" y="43631"/>
                </a:lnTo>
                <a:lnTo>
                  <a:pt x="339169" y="46982"/>
                </a:lnTo>
                <a:lnTo>
                  <a:pt x="317254" y="55742"/>
                </a:lnTo>
                <a:lnTo>
                  <a:pt x="313032" y="56804"/>
                </a:lnTo>
                <a:cubicBezTo>
                  <a:pt x="296196" y="65896"/>
                  <a:pt x="281602" y="79135"/>
                  <a:pt x="270722" y="95726"/>
                </a:cubicBezTo>
                <a:cubicBezTo>
                  <a:pt x="268021" y="99770"/>
                  <a:pt x="263519" y="102242"/>
                  <a:pt x="258567" y="102242"/>
                </a:cubicBezTo>
                <a:cubicBezTo>
                  <a:pt x="255640" y="102242"/>
                  <a:pt x="252714" y="101343"/>
                  <a:pt x="250238" y="99695"/>
                </a:cubicBezTo>
                <a:cubicBezTo>
                  <a:pt x="235231" y="89733"/>
                  <a:pt x="217823" y="84191"/>
                  <a:pt x="199740" y="83666"/>
                </a:cubicBezTo>
                <a:cubicBezTo>
                  <a:pt x="198840" y="83591"/>
                  <a:pt x="197864" y="83591"/>
                  <a:pt x="196889" y="83591"/>
                </a:cubicBezTo>
                <a:cubicBezTo>
                  <a:pt x="171453" y="83591"/>
                  <a:pt x="147367" y="93553"/>
                  <a:pt x="129059" y="111680"/>
                </a:cubicBezTo>
                <a:cubicBezTo>
                  <a:pt x="110675" y="129806"/>
                  <a:pt x="100396" y="153775"/>
                  <a:pt x="100171" y="179242"/>
                </a:cubicBezTo>
                <a:cubicBezTo>
                  <a:pt x="100096" y="185234"/>
                  <a:pt x="100621" y="191301"/>
                  <a:pt x="101671" y="197144"/>
                </a:cubicBezTo>
                <a:cubicBezTo>
                  <a:pt x="102797" y="203436"/>
                  <a:pt x="99646" y="209727"/>
                  <a:pt x="93868" y="212723"/>
                </a:cubicBezTo>
                <a:cubicBezTo>
                  <a:pt x="62504" y="229052"/>
                  <a:pt x="42995" y="261036"/>
                  <a:pt x="42845" y="296240"/>
                </a:cubicBezTo>
                <a:cubicBezTo>
                  <a:pt x="42770" y="321182"/>
                  <a:pt x="52600" y="344777"/>
                  <a:pt x="70533" y="362753"/>
                </a:cubicBezTo>
                <a:cubicBezTo>
                  <a:pt x="88766" y="381030"/>
                  <a:pt x="112851" y="391067"/>
                  <a:pt x="138363" y="391067"/>
                </a:cubicBezTo>
                <a:lnTo>
                  <a:pt x="465059" y="391067"/>
                </a:lnTo>
                <a:cubicBezTo>
                  <a:pt x="491546" y="391067"/>
                  <a:pt x="516457" y="380655"/>
                  <a:pt x="535290" y="361780"/>
                </a:cubicBezTo>
                <a:cubicBezTo>
                  <a:pt x="553748" y="343129"/>
                  <a:pt x="563878" y="318636"/>
                  <a:pt x="563653" y="292794"/>
                </a:cubicBezTo>
                <a:lnTo>
                  <a:pt x="562649" y="289854"/>
                </a:lnTo>
                <a:lnTo>
                  <a:pt x="557758" y="261625"/>
                </a:lnTo>
                <a:lnTo>
                  <a:pt x="544806" y="237624"/>
                </a:lnTo>
                <a:lnTo>
                  <a:pt x="543694" y="234370"/>
                </a:lnTo>
                <a:cubicBezTo>
                  <a:pt x="531163" y="218042"/>
                  <a:pt x="513455" y="205832"/>
                  <a:pt x="493797" y="199990"/>
                </a:cubicBezTo>
                <a:cubicBezTo>
                  <a:pt x="486518" y="197893"/>
                  <a:pt x="482091" y="190402"/>
                  <a:pt x="483592" y="182987"/>
                </a:cubicBezTo>
                <a:cubicBezTo>
                  <a:pt x="485093" y="175347"/>
                  <a:pt x="485918" y="167557"/>
                  <a:pt x="485918" y="159692"/>
                </a:cubicBezTo>
                <a:cubicBezTo>
                  <a:pt x="485918" y="95201"/>
                  <a:pt x="433395" y="42769"/>
                  <a:pt x="368791" y="42769"/>
                </a:cubicBezTo>
                <a:close/>
                <a:moveTo>
                  <a:pt x="368791" y="974"/>
                </a:moveTo>
                <a:cubicBezTo>
                  <a:pt x="390175" y="974"/>
                  <a:pt x="411035" y="5168"/>
                  <a:pt x="430693" y="13482"/>
                </a:cubicBezTo>
                <a:cubicBezTo>
                  <a:pt x="449602" y="21422"/>
                  <a:pt x="466634" y="32882"/>
                  <a:pt x="481191" y="47488"/>
                </a:cubicBezTo>
                <a:cubicBezTo>
                  <a:pt x="495823" y="62019"/>
                  <a:pt x="507228" y="79022"/>
                  <a:pt x="515256" y="97898"/>
                </a:cubicBezTo>
                <a:cubicBezTo>
                  <a:pt x="523585" y="117522"/>
                  <a:pt x="527787" y="138270"/>
                  <a:pt x="527787" y="159692"/>
                </a:cubicBezTo>
                <a:cubicBezTo>
                  <a:pt x="527787" y="162539"/>
                  <a:pt x="527712" y="165385"/>
                  <a:pt x="527562" y="168156"/>
                </a:cubicBezTo>
                <a:lnTo>
                  <a:pt x="527562" y="168456"/>
                </a:lnTo>
                <a:lnTo>
                  <a:pt x="527787" y="168606"/>
                </a:lnTo>
                <a:cubicBezTo>
                  <a:pt x="533939" y="171602"/>
                  <a:pt x="539867" y="175122"/>
                  <a:pt x="545495" y="179017"/>
                </a:cubicBezTo>
                <a:cubicBezTo>
                  <a:pt x="557500" y="187331"/>
                  <a:pt x="568080" y="197443"/>
                  <a:pt x="576934" y="209053"/>
                </a:cubicBezTo>
                <a:cubicBezTo>
                  <a:pt x="585938" y="220813"/>
                  <a:pt x="592991" y="233771"/>
                  <a:pt x="597793" y="247703"/>
                </a:cubicBezTo>
                <a:cubicBezTo>
                  <a:pt x="602820" y="262084"/>
                  <a:pt x="605446" y="277140"/>
                  <a:pt x="605521" y="292495"/>
                </a:cubicBezTo>
                <a:cubicBezTo>
                  <a:pt x="605672" y="311295"/>
                  <a:pt x="602070" y="329572"/>
                  <a:pt x="594717" y="346874"/>
                </a:cubicBezTo>
                <a:cubicBezTo>
                  <a:pt x="587739" y="363428"/>
                  <a:pt x="577759" y="378333"/>
                  <a:pt x="565003" y="391216"/>
                </a:cubicBezTo>
                <a:cubicBezTo>
                  <a:pt x="552023" y="404175"/>
                  <a:pt x="536941" y="414436"/>
                  <a:pt x="520133" y="421627"/>
                </a:cubicBezTo>
                <a:cubicBezTo>
                  <a:pt x="502575" y="429042"/>
                  <a:pt x="484117" y="432862"/>
                  <a:pt x="465059" y="432862"/>
                </a:cubicBezTo>
                <a:lnTo>
                  <a:pt x="138363" y="432862"/>
                </a:lnTo>
                <a:cubicBezTo>
                  <a:pt x="119830" y="432862"/>
                  <a:pt x="101746" y="429192"/>
                  <a:pt x="84714" y="421852"/>
                </a:cubicBezTo>
                <a:cubicBezTo>
                  <a:pt x="68282" y="414886"/>
                  <a:pt x="53500" y="404924"/>
                  <a:pt x="40894" y="392265"/>
                </a:cubicBezTo>
                <a:cubicBezTo>
                  <a:pt x="28364" y="379756"/>
                  <a:pt x="18534" y="365225"/>
                  <a:pt x="11706" y="349046"/>
                </a:cubicBezTo>
                <a:cubicBezTo>
                  <a:pt x="4503" y="332193"/>
                  <a:pt x="901" y="314366"/>
                  <a:pt x="976" y="296090"/>
                </a:cubicBezTo>
                <a:cubicBezTo>
                  <a:pt x="1127" y="270773"/>
                  <a:pt x="8180" y="246055"/>
                  <a:pt x="21536" y="224708"/>
                </a:cubicBezTo>
                <a:cubicBezTo>
                  <a:pt x="31140" y="209353"/>
                  <a:pt x="43445" y="196170"/>
                  <a:pt x="58227" y="185684"/>
                </a:cubicBezTo>
                <a:lnTo>
                  <a:pt x="58377" y="185534"/>
                </a:lnTo>
                <a:lnTo>
                  <a:pt x="58377" y="185234"/>
                </a:lnTo>
                <a:cubicBezTo>
                  <a:pt x="58302" y="183137"/>
                  <a:pt x="58302" y="181040"/>
                  <a:pt x="58302" y="178867"/>
                </a:cubicBezTo>
                <a:cubicBezTo>
                  <a:pt x="58452" y="160367"/>
                  <a:pt x="62279" y="142390"/>
                  <a:pt x="69707" y="125387"/>
                </a:cubicBezTo>
                <a:cubicBezTo>
                  <a:pt x="76835" y="109133"/>
                  <a:pt x="86890" y="94527"/>
                  <a:pt x="99646" y="81943"/>
                </a:cubicBezTo>
                <a:cubicBezTo>
                  <a:pt x="112326" y="69435"/>
                  <a:pt x="127033" y="59548"/>
                  <a:pt x="143390" y="52657"/>
                </a:cubicBezTo>
                <a:cubicBezTo>
                  <a:pt x="160423" y="45466"/>
                  <a:pt x="178431" y="41796"/>
                  <a:pt x="196889" y="41796"/>
                </a:cubicBezTo>
                <a:cubicBezTo>
                  <a:pt x="198315" y="41796"/>
                  <a:pt x="199665" y="41871"/>
                  <a:pt x="201016" y="41871"/>
                </a:cubicBezTo>
                <a:cubicBezTo>
                  <a:pt x="218274" y="42395"/>
                  <a:pt x="235006" y="46065"/>
                  <a:pt x="250838" y="52731"/>
                </a:cubicBezTo>
                <a:lnTo>
                  <a:pt x="251138" y="52881"/>
                </a:lnTo>
                <a:lnTo>
                  <a:pt x="251438" y="52657"/>
                </a:lnTo>
                <a:cubicBezTo>
                  <a:pt x="263144" y="39773"/>
                  <a:pt x="276800" y="29062"/>
                  <a:pt x="291956" y="20673"/>
                </a:cubicBezTo>
                <a:cubicBezTo>
                  <a:pt x="315367" y="7790"/>
                  <a:pt x="341929" y="974"/>
                  <a:pt x="368791" y="974"/>
                </a:cubicBezTo>
                <a:close/>
                <a:moveTo>
                  <a:pt x="368752" y="423"/>
                </a:moveTo>
                <a:cubicBezTo>
                  <a:pt x="341740" y="423"/>
                  <a:pt x="315104" y="7315"/>
                  <a:pt x="291694" y="20275"/>
                </a:cubicBezTo>
                <a:cubicBezTo>
                  <a:pt x="276463" y="28590"/>
                  <a:pt x="262732" y="39527"/>
                  <a:pt x="251027" y="52262"/>
                </a:cubicBezTo>
                <a:cubicBezTo>
                  <a:pt x="235195" y="45595"/>
                  <a:pt x="218313" y="41850"/>
                  <a:pt x="200980" y="41400"/>
                </a:cubicBezTo>
                <a:cubicBezTo>
                  <a:pt x="199630" y="41325"/>
                  <a:pt x="198279" y="41325"/>
                  <a:pt x="196854" y="41325"/>
                </a:cubicBezTo>
                <a:cubicBezTo>
                  <a:pt x="178321" y="41325"/>
                  <a:pt x="160313" y="44996"/>
                  <a:pt x="143206" y="52187"/>
                </a:cubicBezTo>
                <a:cubicBezTo>
                  <a:pt x="126774" y="59079"/>
                  <a:pt x="111993" y="68968"/>
                  <a:pt x="99237" y="81553"/>
                </a:cubicBezTo>
                <a:cubicBezTo>
                  <a:pt x="86482" y="94138"/>
                  <a:pt x="76352" y="108821"/>
                  <a:pt x="69224" y="125152"/>
                </a:cubicBezTo>
                <a:cubicBezTo>
                  <a:pt x="61796" y="142232"/>
                  <a:pt x="57970" y="160286"/>
                  <a:pt x="57744" y="178864"/>
                </a:cubicBezTo>
                <a:cubicBezTo>
                  <a:pt x="57744" y="181037"/>
                  <a:pt x="57819" y="183134"/>
                  <a:pt x="57894" y="185232"/>
                </a:cubicBezTo>
                <a:cubicBezTo>
                  <a:pt x="43188" y="195720"/>
                  <a:pt x="30658" y="209054"/>
                  <a:pt x="21054" y="224411"/>
                </a:cubicBezTo>
                <a:cubicBezTo>
                  <a:pt x="7698" y="245911"/>
                  <a:pt x="570" y="270707"/>
                  <a:pt x="495" y="296102"/>
                </a:cubicBezTo>
                <a:cubicBezTo>
                  <a:pt x="420" y="314456"/>
                  <a:pt x="4022" y="332360"/>
                  <a:pt x="11225" y="349290"/>
                </a:cubicBezTo>
                <a:cubicBezTo>
                  <a:pt x="18128" y="365471"/>
                  <a:pt x="27957" y="380079"/>
                  <a:pt x="40487" y="392590"/>
                </a:cubicBezTo>
                <a:cubicBezTo>
                  <a:pt x="53167" y="405325"/>
                  <a:pt x="67949" y="415363"/>
                  <a:pt x="84456" y="422405"/>
                </a:cubicBezTo>
                <a:cubicBezTo>
                  <a:pt x="101638" y="429671"/>
                  <a:pt x="119721" y="433342"/>
                  <a:pt x="138329" y="433342"/>
                </a:cubicBezTo>
                <a:lnTo>
                  <a:pt x="465018" y="433342"/>
                </a:lnTo>
                <a:cubicBezTo>
                  <a:pt x="484151" y="433342"/>
                  <a:pt x="502684" y="429596"/>
                  <a:pt x="520241" y="422105"/>
                </a:cubicBezTo>
                <a:cubicBezTo>
                  <a:pt x="537124" y="414914"/>
                  <a:pt x="552280" y="404651"/>
                  <a:pt x="565261" y="391541"/>
                </a:cubicBezTo>
                <a:cubicBezTo>
                  <a:pt x="578091" y="378656"/>
                  <a:pt x="588145" y="363673"/>
                  <a:pt x="595198" y="347118"/>
                </a:cubicBezTo>
                <a:cubicBezTo>
                  <a:pt x="602476" y="329738"/>
                  <a:pt x="606153" y="311385"/>
                  <a:pt x="606003" y="292507"/>
                </a:cubicBezTo>
                <a:cubicBezTo>
                  <a:pt x="605853" y="277150"/>
                  <a:pt x="603302" y="262017"/>
                  <a:pt x="598200" y="247559"/>
                </a:cubicBezTo>
                <a:cubicBezTo>
                  <a:pt x="593398" y="233551"/>
                  <a:pt x="586345" y="220516"/>
                  <a:pt x="577266" y="208755"/>
                </a:cubicBezTo>
                <a:cubicBezTo>
                  <a:pt x="568412" y="197068"/>
                  <a:pt x="557757" y="186955"/>
                  <a:pt x="545752" y="178640"/>
                </a:cubicBezTo>
                <a:cubicBezTo>
                  <a:pt x="540050" y="174669"/>
                  <a:pt x="534122" y="171223"/>
                  <a:pt x="527970" y="168152"/>
                </a:cubicBezTo>
                <a:cubicBezTo>
                  <a:pt x="528120" y="165305"/>
                  <a:pt x="528195" y="162534"/>
                  <a:pt x="528195" y="159687"/>
                </a:cubicBezTo>
                <a:cubicBezTo>
                  <a:pt x="528195" y="138187"/>
                  <a:pt x="523993" y="117361"/>
                  <a:pt x="515664" y="97659"/>
                </a:cubicBezTo>
                <a:cubicBezTo>
                  <a:pt x="507636" y="78706"/>
                  <a:pt x="496156" y="61701"/>
                  <a:pt x="481525" y="47093"/>
                </a:cubicBezTo>
                <a:cubicBezTo>
                  <a:pt x="466894" y="32486"/>
                  <a:pt x="449786" y="21024"/>
                  <a:pt x="430803" y="13008"/>
                </a:cubicBezTo>
                <a:cubicBezTo>
                  <a:pt x="411145" y="4693"/>
                  <a:pt x="390211" y="423"/>
                  <a:pt x="368752" y="423"/>
                </a:cubicBezTo>
                <a:close/>
                <a:moveTo>
                  <a:pt x="368791" y="0"/>
                </a:moveTo>
                <a:cubicBezTo>
                  <a:pt x="390325" y="0"/>
                  <a:pt x="411335" y="4195"/>
                  <a:pt x="431069" y="12509"/>
                </a:cubicBezTo>
                <a:cubicBezTo>
                  <a:pt x="450127" y="20598"/>
                  <a:pt x="467235" y="32133"/>
                  <a:pt x="481866" y="46739"/>
                </a:cubicBezTo>
                <a:cubicBezTo>
                  <a:pt x="496573" y="61420"/>
                  <a:pt x="508128" y="78498"/>
                  <a:pt x="516157" y="97523"/>
                </a:cubicBezTo>
                <a:cubicBezTo>
                  <a:pt x="524560" y="117223"/>
                  <a:pt x="528762" y="138120"/>
                  <a:pt x="528762" y="159692"/>
                </a:cubicBezTo>
                <a:cubicBezTo>
                  <a:pt x="528762" y="162389"/>
                  <a:pt x="528687" y="165160"/>
                  <a:pt x="528537" y="167857"/>
                </a:cubicBezTo>
                <a:cubicBezTo>
                  <a:pt x="534615" y="170853"/>
                  <a:pt x="540467" y="174373"/>
                  <a:pt x="546020" y="178193"/>
                </a:cubicBezTo>
                <a:cubicBezTo>
                  <a:pt x="558175" y="186582"/>
                  <a:pt x="568830" y="196769"/>
                  <a:pt x="577759" y="208454"/>
                </a:cubicBezTo>
                <a:cubicBezTo>
                  <a:pt x="586763" y="220289"/>
                  <a:pt x="593891" y="233397"/>
                  <a:pt x="598769" y="247403"/>
                </a:cubicBezTo>
                <a:cubicBezTo>
                  <a:pt x="603796" y="261860"/>
                  <a:pt x="606422" y="277065"/>
                  <a:pt x="606572" y="292495"/>
                </a:cubicBezTo>
                <a:cubicBezTo>
                  <a:pt x="606647" y="311445"/>
                  <a:pt x="603045" y="329871"/>
                  <a:pt x="595692" y="347249"/>
                </a:cubicBezTo>
                <a:cubicBezTo>
                  <a:pt x="588639" y="363952"/>
                  <a:pt x="578584" y="378932"/>
                  <a:pt x="565679" y="391891"/>
                </a:cubicBezTo>
                <a:cubicBezTo>
                  <a:pt x="552623" y="404999"/>
                  <a:pt x="537466" y="415335"/>
                  <a:pt x="520509" y="422526"/>
                </a:cubicBezTo>
                <a:cubicBezTo>
                  <a:pt x="502876" y="430016"/>
                  <a:pt x="484192" y="433836"/>
                  <a:pt x="465059" y="433836"/>
                </a:cubicBezTo>
                <a:lnTo>
                  <a:pt x="138363" y="433836"/>
                </a:lnTo>
                <a:cubicBezTo>
                  <a:pt x="119679" y="433836"/>
                  <a:pt x="101521" y="430091"/>
                  <a:pt x="84264" y="422825"/>
                </a:cubicBezTo>
                <a:cubicBezTo>
                  <a:pt x="67756" y="415784"/>
                  <a:pt x="52900" y="405748"/>
                  <a:pt x="40144" y="392939"/>
                </a:cubicBezTo>
                <a:cubicBezTo>
                  <a:pt x="27538" y="380356"/>
                  <a:pt x="17709" y="365750"/>
                  <a:pt x="10806" y="349496"/>
                </a:cubicBezTo>
                <a:cubicBezTo>
                  <a:pt x="3528" y="332493"/>
                  <a:pt x="-74" y="314516"/>
                  <a:pt x="1" y="296090"/>
                </a:cubicBezTo>
                <a:cubicBezTo>
                  <a:pt x="76" y="270548"/>
                  <a:pt x="7279" y="245756"/>
                  <a:pt x="20710" y="224184"/>
                </a:cubicBezTo>
                <a:cubicBezTo>
                  <a:pt x="30315" y="208754"/>
                  <a:pt x="42620" y="195571"/>
                  <a:pt x="57402" y="185010"/>
                </a:cubicBezTo>
                <a:cubicBezTo>
                  <a:pt x="57327" y="182987"/>
                  <a:pt x="57327" y="180890"/>
                  <a:pt x="57327" y="178867"/>
                </a:cubicBezTo>
                <a:cubicBezTo>
                  <a:pt x="57477" y="160217"/>
                  <a:pt x="61378" y="142090"/>
                  <a:pt x="68807" y="125012"/>
                </a:cubicBezTo>
                <a:cubicBezTo>
                  <a:pt x="75935" y="108609"/>
                  <a:pt x="86064" y="93853"/>
                  <a:pt x="98895" y="81194"/>
                </a:cubicBezTo>
                <a:cubicBezTo>
                  <a:pt x="111726" y="68611"/>
                  <a:pt x="126583" y="58649"/>
                  <a:pt x="143015" y="51758"/>
                </a:cubicBezTo>
                <a:cubicBezTo>
                  <a:pt x="160198" y="44492"/>
                  <a:pt x="178281" y="40822"/>
                  <a:pt x="196889" y="40822"/>
                </a:cubicBezTo>
                <a:cubicBezTo>
                  <a:pt x="198315" y="40822"/>
                  <a:pt x="199665" y="40822"/>
                  <a:pt x="201016" y="40897"/>
                </a:cubicBezTo>
                <a:cubicBezTo>
                  <a:pt x="218274" y="41421"/>
                  <a:pt x="235081" y="45016"/>
                  <a:pt x="250913" y="51683"/>
                </a:cubicBezTo>
                <a:cubicBezTo>
                  <a:pt x="262693" y="38874"/>
                  <a:pt x="276349" y="28163"/>
                  <a:pt x="291431" y="19849"/>
                </a:cubicBezTo>
                <a:cubicBezTo>
                  <a:pt x="314992" y="6816"/>
                  <a:pt x="341704" y="0"/>
                  <a:pt x="368791" y="0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6" name="椭圆 29">
            <a:extLst>
              <a:ext uri="{FF2B5EF4-FFF2-40B4-BE49-F238E27FC236}">
                <a16:creationId xmlns:a16="http://schemas.microsoft.com/office/drawing/2014/main" id="{ABE1BAB2-24F6-47D4-8AAA-EBDB2109C189}"/>
              </a:ext>
            </a:extLst>
          </p:cNvPr>
          <p:cNvSpPr/>
          <p:nvPr/>
        </p:nvSpPr>
        <p:spPr>
          <a:xfrm>
            <a:off x="5317384" y="1694354"/>
            <a:ext cx="360040" cy="287543"/>
          </a:xfrm>
          <a:custGeom>
            <a:avLst/>
            <a:gdLst>
              <a:gd name="connsiteX0" fmla="*/ 243883 w 600653"/>
              <a:gd name="connsiteY0" fmla="*/ 476473 h 562265"/>
              <a:gd name="connsiteX1" fmla="*/ 243883 w 600653"/>
              <a:gd name="connsiteY1" fmla="*/ 521100 h 562265"/>
              <a:gd name="connsiteX2" fmla="*/ 356770 w 600653"/>
              <a:gd name="connsiteY2" fmla="*/ 521100 h 562265"/>
              <a:gd name="connsiteX3" fmla="*/ 356770 w 600653"/>
              <a:gd name="connsiteY3" fmla="*/ 476473 h 562265"/>
              <a:gd name="connsiteX4" fmla="*/ 38528 w 600653"/>
              <a:gd name="connsiteY4" fmla="*/ 381063 h 562265"/>
              <a:gd name="connsiteX5" fmla="*/ 38528 w 600653"/>
              <a:gd name="connsiteY5" fmla="*/ 418766 h 562265"/>
              <a:gd name="connsiteX6" fmla="*/ 57792 w 600653"/>
              <a:gd name="connsiteY6" fmla="*/ 438001 h 562265"/>
              <a:gd name="connsiteX7" fmla="*/ 542861 w 600653"/>
              <a:gd name="connsiteY7" fmla="*/ 438001 h 562265"/>
              <a:gd name="connsiteX8" fmla="*/ 562125 w 600653"/>
              <a:gd name="connsiteY8" fmla="*/ 418766 h 562265"/>
              <a:gd name="connsiteX9" fmla="*/ 562125 w 600653"/>
              <a:gd name="connsiteY9" fmla="*/ 381063 h 562265"/>
              <a:gd name="connsiteX10" fmla="*/ 300326 w 600653"/>
              <a:gd name="connsiteY10" fmla="*/ 210426 h 562265"/>
              <a:gd name="connsiteX11" fmla="*/ 315710 w 600653"/>
              <a:gd name="connsiteY11" fmla="*/ 225826 h 562265"/>
              <a:gd name="connsiteX12" fmla="*/ 315710 w 600653"/>
              <a:gd name="connsiteY12" fmla="*/ 251620 h 562265"/>
              <a:gd name="connsiteX13" fmla="*/ 300326 w 600653"/>
              <a:gd name="connsiteY13" fmla="*/ 267019 h 562265"/>
              <a:gd name="connsiteX14" fmla="*/ 284943 w 600653"/>
              <a:gd name="connsiteY14" fmla="*/ 251620 h 562265"/>
              <a:gd name="connsiteX15" fmla="*/ 284943 w 600653"/>
              <a:gd name="connsiteY15" fmla="*/ 225826 h 562265"/>
              <a:gd name="connsiteX16" fmla="*/ 300326 w 600653"/>
              <a:gd name="connsiteY16" fmla="*/ 210426 h 562265"/>
              <a:gd name="connsiteX17" fmla="*/ 253291 w 600653"/>
              <a:gd name="connsiteY17" fmla="*/ 184466 h 562265"/>
              <a:gd name="connsiteX18" fmla="*/ 243081 w 600653"/>
              <a:gd name="connsiteY18" fmla="*/ 194851 h 562265"/>
              <a:gd name="connsiteX19" fmla="*/ 243081 w 600653"/>
              <a:gd name="connsiteY19" fmla="*/ 281397 h 562265"/>
              <a:gd name="connsiteX20" fmla="*/ 253291 w 600653"/>
              <a:gd name="connsiteY20" fmla="*/ 291782 h 562265"/>
              <a:gd name="connsiteX21" fmla="*/ 347292 w 600653"/>
              <a:gd name="connsiteY21" fmla="*/ 291782 h 562265"/>
              <a:gd name="connsiteX22" fmla="*/ 357502 w 600653"/>
              <a:gd name="connsiteY22" fmla="*/ 281397 h 562265"/>
              <a:gd name="connsiteX23" fmla="*/ 357502 w 600653"/>
              <a:gd name="connsiteY23" fmla="*/ 194851 h 562265"/>
              <a:gd name="connsiteX24" fmla="*/ 347292 w 600653"/>
              <a:gd name="connsiteY24" fmla="*/ 184466 h 562265"/>
              <a:gd name="connsiteX25" fmla="*/ 300292 w 600653"/>
              <a:gd name="connsiteY25" fmla="*/ 100420 h 562265"/>
              <a:gd name="connsiteX26" fmla="*/ 258299 w 600653"/>
              <a:gd name="connsiteY26" fmla="*/ 142347 h 562265"/>
              <a:gd name="connsiteX27" fmla="*/ 258299 w 600653"/>
              <a:gd name="connsiteY27" fmla="*/ 153694 h 562265"/>
              <a:gd name="connsiteX28" fmla="*/ 342477 w 600653"/>
              <a:gd name="connsiteY28" fmla="*/ 153694 h 562265"/>
              <a:gd name="connsiteX29" fmla="*/ 342477 w 600653"/>
              <a:gd name="connsiteY29" fmla="*/ 142347 h 562265"/>
              <a:gd name="connsiteX30" fmla="*/ 300292 w 600653"/>
              <a:gd name="connsiteY30" fmla="*/ 100420 h 562265"/>
              <a:gd name="connsiteX31" fmla="*/ 300292 w 600653"/>
              <a:gd name="connsiteY31" fmla="*/ 69648 h 562265"/>
              <a:gd name="connsiteX32" fmla="*/ 373297 w 600653"/>
              <a:gd name="connsiteY32" fmla="*/ 142347 h 562265"/>
              <a:gd name="connsiteX33" fmla="*/ 373297 w 600653"/>
              <a:gd name="connsiteY33" fmla="*/ 161964 h 562265"/>
              <a:gd name="connsiteX34" fmla="*/ 373104 w 600653"/>
              <a:gd name="connsiteY34" fmla="*/ 162925 h 562265"/>
              <a:gd name="connsiteX35" fmla="*/ 388322 w 600653"/>
              <a:gd name="connsiteY35" fmla="*/ 194851 h 562265"/>
              <a:gd name="connsiteX36" fmla="*/ 388322 w 600653"/>
              <a:gd name="connsiteY36" fmla="*/ 281397 h 562265"/>
              <a:gd name="connsiteX37" fmla="*/ 347292 w 600653"/>
              <a:gd name="connsiteY37" fmla="*/ 322554 h 562265"/>
              <a:gd name="connsiteX38" fmla="*/ 253291 w 600653"/>
              <a:gd name="connsiteY38" fmla="*/ 322554 h 562265"/>
              <a:gd name="connsiteX39" fmla="*/ 212261 w 600653"/>
              <a:gd name="connsiteY39" fmla="*/ 281397 h 562265"/>
              <a:gd name="connsiteX40" fmla="*/ 212261 w 600653"/>
              <a:gd name="connsiteY40" fmla="*/ 194851 h 562265"/>
              <a:gd name="connsiteX41" fmla="*/ 227479 w 600653"/>
              <a:gd name="connsiteY41" fmla="*/ 162925 h 562265"/>
              <a:gd name="connsiteX42" fmla="*/ 227479 w 600653"/>
              <a:gd name="connsiteY42" fmla="*/ 161964 h 562265"/>
              <a:gd name="connsiteX43" fmla="*/ 227479 w 600653"/>
              <a:gd name="connsiteY43" fmla="*/ 142347 h 562265"/>
              <a:gd name="connsiteX44" fmla="*/ 300292 w 600653"/>
              <a:gd name="connsiteY44" fmla="*/ 69648 h 562265"/>
              <a:gd name="connsiteX45" fmla="*/ 57792 w 600653"/>
              <a:gd name="connsiteY45" fmla="*/ 38472 h 562265"/>
              <a:gd name="connsiteX46" fmla="*/ 38528 w 600653"/>
              <a:gd name="connsiteY46" fmla="*/ 57708 h 562265"/>
              <a:gd name="connsiteX47" fmla="*/ 38528 w 600653"/>
              <a:gd name="connsiteY47" fmla="*/ 342591 h 562265"/>
              <a:gd name="connsiteX48" fmla="*/ 562125 w 600653"/>
              <a:gd name="connsiteY48" fmla="*/ 342591 h 562265"/>
              <a:gd name="connsiteX49" fmla="*/ 562125 w 600653"/>
              <a:gd name="connsiteY49" fmla="*/ 57708 h 562265"/>
              <a:gd name="connsiteX50" fmla="*/ 542861 w 600653"/>
              <a:gd name="connsiteY50" fmla="*/ 38472 h 562265"/>
              <a:gd name="connsiteX51" fmla="*/ 57792 w 600653"/>
              <a:gd name="connsiteY51" fmla="*/ 0 h 562265"/>
              <a:gd name="connsiteX52" fmla="*/ 542861 w 600653"/>
              <a:gd name="connsiteY52" fmla="*/ 0 h 562265"/>
              <a:gd name="connsiteX53" fmla="*/ 600653 w 600653"/>
              <a:gd name="connsiteY53" fmla="*/ 57708 h 562265"/>
              <a:gd name="connsiteX54" fmla="*/ 600653 w 600653"/>
              <a:gd name="connsiteY54" fmla="*/ 418766 h 562265"/>
              <a:gd name="connsiteX55" fmla="*/ 542861 w 600653"/>
              <a:gd name="connsiteY55" fmla="*/ 476473 h 562265"/>
              <a:gd name="connsiteX56" fmla="*/ 395298 w 600653"/>
              <a:gd name="connsiteY56" fmla="*/ 476473 h 562265"/>
              <a:gd name="connsiteX57" fmla="*/ 395298 w 600653"/>
              <a:gd name="connsiteY57" fmla="*/ 523793 h 562265"/>
              <a:gd name="connsiteX58" fmla="*/ 460411 w 600653"/>
              <a:gd name="connsiteY58" fmla="*/ 523793 h 562265"/>
              <a:gd name="connsiteX59" fmla="*/ 479675 w 600653"/>
              <a:gd name="connsiteY59" fmla="*/ 543029 h 562265"/>
              <a:gd name="connsiteX60" fmla="*/ 460411 w 600653"/>
              <a:gd name="connsiteY60" fmla="*/ 562265 h 562265"/>
              <a:gd name="connsiteX61" fmla="*/ 140435 w 600653"/>
              <a:gd name="connsiteY61" fmla="*/ 562265 h 562265"/>
              <a:gd name="connsiteX62" fmla="*/ 121171 w 600653"/>
              <a:gd name="connsiteY62" fmla="*/ 543029 h 562265"/>
              <a:gd name="connsiteX63" fmla="*/ 140435 w 600653"/>
              <a:gd name="connsiteY63" fmla="*/ 523793 h 562265"/>
              <a:gd name="connsiteX64" fmla="*/ 205355 w 600653"/>
              <a:gd name="connsiteY64" fmla="*/ 523793 h 562265"/>
              <a:gd name="connsiteX65" fmla="*/ 205355 w 600653"/>
              <a:gd name="connsiteY65" fmla="*/ 476473 h 562265"/>
              <a:gd name="connsiteX66" fmla="*/ 57792 w 600653"/>
              <a:gd name="connsiteY66" fmla="*/ 476473 h 562265"/>
              <a:gd name="connsiteX67" fmla="*/ 0 w 600653"/>
              <a:gd name="connsiteY67" fmla="*/ 418766 h 562265"/>
              <a:gd name="connsiteX68" fmla="*/ 0 w 600653"/>
              <a:gd name="connsiteY68" fmla="*/ 57708 h 562265"/>
              <a:gd name="connsiteX69" fmla="*/ 57792 w 600653"/>
              <a:gd name="connsiteY69" fmla="*/ 0 h 56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00653" h="562265">
                <a:moveTo>
                  <a:pt x="243883" y="476473"/>
                </a:moveTo>
                <a:lnTo>
                  <a:pt x="243883" y="521100"/>
                </a:lnTo>
                <a:lnTo>
                  <a:pt x="356770" y="521100"/>
                </a:lnTo>
                <a:lnTo>
                  <a:pt x="356770" y="476473"/>
                </a:lnTo>
                <a:close/>
                <a:moveTo>
                  <a:pt x="38528" y="381063"/>
                </a:moveTo>
                <a:lnTo>
                  <a:pt x="38528" y="418766"/>
                </a:lnTo>
                <a:cubicBezTo>
                  <a:pt x="38528" y="429345"/>
                  <a:pt x="47197" y="438001"/>
                  <a:pt x="57792" y="438001"/>
                </a:cubicBezTo>
                <a:lnTo>
                  <a:pt x="542861" y="438001"/>
                </a:lnTo>
                <a:cubicBezTo>
                  <a:pt x="553649" y="438001"/>
                  <a:pt x="562125" y="429345"/>
                  <a:pt x="562125" y="418766"/>
                </a:cubicBezTo>
                <a:lnTo>
                  <a:pt x="562125" y="381063"/>
                </a:lnTo>
                <a:close/>
                <a:moveTo>
                  <a:pt x="300326" y="210426"/>
                </a:moveTo>
                <a:cubicBezTo>
                  <a:pt x="308787" y="210426"/>
                  <a:pt x="315710" y="217356"/>
                  <a:pt x="315710" y="225826"/>
                </a:cubicBezTo>
                <a:lnTo>
                  <a:pt x="315710" y="251620"/>
                </a:lnTo>
                <a:cubicBezTo>
                  <a:pt x="315710" y="260089"/>
                  <a:pt x="308787" y="267019"/>
                  <a:pt x="300326" y="267019"/>
                </a:cubicBezTo>
                <a:cubicBezTo>
                  <a:pt x="291866" y="267019"/>
                  <a:pt x="284943" y="260089"/>
                  <a:pt x="284943" y="251620"/>
                </a:cubicBezTo>
                <a:lnTo>
                  <a:pt x="284943" y="225826"/>
                </a:lnTo>
                <a:cubicBezTo>
                  <a:pt x="284943" y="217356"/>
                  <a:pt x="291866" y="210426"/>
                  <a:pt x="300326" y="210426"/>
                </a:cubicBezTo>
                <a:close/>
                <a:moveTo>
                  <a:pt x="253291" y="184466"/>
                </a:moveTo>
                <a:cubicBezTo>
                  <a:pt x="247897" y="184466"/>
                  <a:pt x="243081" y="189274"/>
                  <a:pt x="243081" y="194851"/>
                </a:cubicBezTo>
                <a:lnTo>
                  <a:pt x="243081" y="281397"/>
                </a:lnTo>
                <a:cubicBezTo>
                  <a:pt x="243081" y="286974"/>
                  <a:pt x="247897" y="291782"/>
                  <a:pt x="253291" y="291782"/>
                </a:cubicBezTo>
                <a:lnTo>
                  <a:pt x="347292" y="291782"/>
                </a:lnTo>
                <a:cubicBezTo>
                  <a:pt x="352879" y="291782"/>
                  <a:pt x="357502" y="286974"/>
                  <a:pt x="357502" y="281397"/>
                </a:cubicBezTo>
                <a:lnTo>
                  <a:pt x="357502" y="194851"/>
                </a:lnTo>
                <a:cubicBezTo>
                  <a:pt x="357502" y="189274"/>
                  <a:pt x="352879" y="184466"/>
                  <a:pt x="347292" y="184466"/>
                </a:cubicBezTo>
                <a:close/>
                <a:moveTo>
                  <a:pt x="300292" y="100420"/>
                </a:moveTo>
                <a:cubicBezTo>
                  <a:pt x="277176" y="100420"/>
                  <a:pt x="258299" y="119268"/>
                  <a:pt x="258299" y="142347"/>
                </a:cubicBezTo>
                <a:lnTo>
                  <a:pt x="258299" y="153694"/>
                </a:lnTo>
                <a:lnTo>
                  <a:pt x="342477" y="153694"/>
                </a:lnTo>
                <a:lnTo>
                  <a:pt x="342477" y="142347"/>
                </a:lnTo>
                <a:cubicBezTo>
                  <a:pt x="342477" y="119268"/>
                  <a:pt x="323599" y="100420"/>
                  <a:pt x="300292" y="100420"/>
                </a:cubicBezTo>
                <a:close/>
                <a:moveTo>
                  <a:pt x="300292" y="69648"/>
                </a:moveTo>
                <a:cubicBezTo>
                  <a:pt x="340551" y="69648"/>
                  <a:pt x="373297" y="102343"/>
                  <a:pt x="373297" y="142347"/>
                </a:cubicBezTo>
                <a:lnTo>
                  <a:pt x="373297" y="161964"/>
                </a:lnTo>
                <a:cubicBezTo>
                  <a:pt x="373297" y="162348"/>
                  <a:pt x="373104" y="162541"/>
                  <a:pt x="373104" y="162925"/>
                </a:cubicBezTo>
                <a:cubicBezTo>
                  <a:pt x="382351" y="170426"/>
                  <a:pt x="388322" y="181965"/>
                  <a:pt x="388322" y="194851"/>
                </a:cubicBezTo>
                <a:lnTo>
                  <a:pt x="388322" y="281397"/>
                </a:lnTo>
                <a:cubicBezTo>
                  <a:pt x="388322" y="304091"/>
                  <a:pt x="370022" y="322554"/>
                  <a:pt x="347292" y="322554"/>
                </a:cubicBezTo>
                <a:lnTo>
                  <a:pt x="253291" y="322554"/>
                </a:lnTo>
                <a:cubicBezTo>
                  <a:pt x="230753" y="322554"/>
                  <a:pt x="212261" y="304091"/>
                  <a:pt x="212261" y="281397"/>
                </a:cubicBezTo>
                <a:lnTo>
                  <a:pt x="212261" y="194851"/>
                </a:lnTo>
                <a:cubicBezTo>
                  <a:pt x="212261" y="181965"/>
                  <a:pt x="218232" y="170426"/>
                  <a:pt x="227479" y="162925"/>
                </a:cubicBezTo>
                <a:cubicBezTo>
                  <a:pt x="227479" y="162541"/>
                  <a:pt x="227479" y="162348"/>
                  <a:pt x="227479" y="161964"/>
                </a:cubicBezTo>
                <a:lnTo>
                  <a:pt x="227479" y="142347"/>
                </a:lnTo>
                <a:cubicBezTo>
                  <a:pt x="227479" y="102343"/>
                  <a:pt x="260225" y="69648"/>
                  <a:pt x="300292" y="69648"/>
                </a:cubicBezTo>
                <a:close/>
                <a:moveTo>
                  <a:pt x="57792" y="38472"/>
                </a:moveTo>
                <a:cubicBezTo>
                  <a:pt x="47197" y="38472"/>
                  <a:pt x="38528" y="47128"/>
                  <a:pt x="38528" y="57708"/>
                </a:cubicBezTo>
                <a:lnTo>
                  <a:pt x="38528" y="342591"/>
                </a:lnTo>
                <a:lnTo>
                  <a:pt x="562125" y="342591"/>
                </a:lnTo>
                <a:lnTo>
                  <a:pt x="562125" y="57708"/>
                </a:lnTo>
                <a:cubicBezTo>
                  <a:pt x="562125" y="47128"/>
                  <a:pt x="553649" y="38472"/>
                  <a:pt x="542861" y="38472"/>
                </a:cubicBezTo>
                <a:close/>
                <a:moveTo>
                  <a:pt x="57792" y="0"/>
                </a:moveTo>
                <a:lnTo>
                  <a:pt x="542861" y="0"/>
                </a:lnTo>
                <a:cubicBezTo>
                  <a:pt x="574839" y="0"/>
                  <a:pt x="600653" y="25776"/>
                  <a:pt x="600653" y="57708"/>
                </a:cubicBezTo>
                <a:lnTo>
                  <a:pt x="600653" y="418766"/>
                </a:lnTo>
                <a:cubicBezTo>
                  <a:pt x="600653" y="450505"/>
                  <a:pt x="574839" y="476473"/>
                  <a:pt x="542861" y="476473"/>
                </a:cubicBezTo>
                <a:lnTo>
                  <a:pt x="395298" y="476473"/>
                </a:lnTo>
                <a:lnTo>
                  <a:pt x="395298" y="523793"/>
                </a:lnTo>
                <a:lnTo>
                  <a:pt x="460411" y="523793"/>
                </a:lnTo>
                <a:cubicBezTo>
                  <a:pt x="471006" y="523793"/>
                  <a:pt x="479675" y="532257"/>
                  <a:pt x="479675" y="543029"/>
                </a:cubicBezTo>
                <a:cubicBezTo>
                  <a:pt x="479675" y="553609"/>
                  <a:pt x="471006" y="562265"/>
                  <a:pt x="460411" y="562265"/>
                </a:cubicBezTo>
                <a:lnTo>
                  <a:pt x="140435" y="562265"/>
                </a:lnTo>
                <a:cubicBezTo>
                  <a:pt x="129840" y="562265"/>
                  <a:pt x="121171" y="553609"/>
                  <a:pt x="121171" y="543029"/>
                </a:cubicBezTo>
                <a:cubicBezTo>
                  <a:pt x="121171" y="532257"/>
                  <a:pt x="129840" y="523793"/>
                  <a:pt x="140435" y="523793"/>
                </a:cubicBezTo>
                <a:lnTo>
                  <a:pt x="205355" y="523793"/>
                </a:lnTo>
                <a:lnTo>
                  <a:pt x="205355" y="476473"/>
                </a:lnTo>
                <a:lnTo>
                  <a:pt x="57792" y="476473"/>
                </a:lnTo>
                <a:cubicBezTo>
                  <a:pt x="26006" y="476473"/>
                  <a:pt x="0" y="450505"/>
                  <a:pt x="0" y="418766"/>
                </a:cubicBezTo>
                <a:lnTo>
                  <a:pt x="0" y="57708"/>
                </a:lnTo>
                <a:cubicBezTo>
                  <a:pt x="0" y="25776"/>
                  <a:pt x="26006" y="0"/>
                  <a:pt x="57792" y="0"/>
                </a:cubicBezTo>
                <a:close/>
              </a:path>
            </a:pathLst>
          </a:custGeom>
          <a:solidFill>
            <a:srgbClr val="7DB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 dirty="0">
              <a:solidFill>
                <a:srgbClr val="FFD6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5677425" y="1628800"/>
            <a:ext cx="163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7DBBC9"/>
                </a:solidFill>
                <a:latin typeface="+mn-ea"/>
                <a:ea typeface="+mn-ea"/>
              </a:rPr>
              <a:t>資料庫應用</a:t>
            </a:r>
            <a:endParaRPr lang="zh-TW" altLang="en-US" sz="2000" dirty="0">
              <a:solidFill>
                <a:srgbClr val="7DBBC9"/>
              </a:solidFill>
              <a:latin typeface="+mn-ea"/>
              <a:ea typeface="+mn-ea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5368790" y="2095347"/>
            <a:ext cx="17187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機殼供料流程</a:t>
            </a:r>
            <a:endParaRPr lang="en-US" altLang="zh-TW" sz="16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供應商條碼</a:t>
            </a:r>
            <a:endParaRPr lang="en-US" altLang="zh-TW" sz="16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模穴堆放</a:t>
            </a:r>
            <a:endParaRPr lang="en-US" altLang="zh-TW" sz="16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模穴組合配對</a:t>
            </a:r>
            <a:endParaRPr lang="en-US" altLang="zh-TW" sz="16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600" dirty="0" smtClean="0">
                <a:solidFill>
                  <a:srgbClr val="1F4E79"/>
                </a:solidFill>
                <a:latin typeface="+mn-ea"/>
                <a:ea typeface="+mn-ea"/>
              </a:rPr>
              <a:t>上料系統警報</a:t>
            </a:r>
            <a:endParaRPr lang="en-US" altLang="zh-TW" sz="1600" dirty="0">
              <a:solidFill>
                <a:srgbClr val="1F4E79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66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8" presetClass="entr" presetSubtype="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  <p:bldP spid="102" grpId="1" animBg="1"/>
      <p:bldP spid="106" grpId="0"/>
      <p:bldP spid="115" grpId="0" animBg="1"/>
      <p:bldP spid="116" grpId="0" animBg="1"/>
      <p:bldP spid="116" grpId="1" animBg="1"/>
      <p:bldP spid="117" grpId="0"/>
      <p:bldP spid="118" grpId="0"/>
      <p:bldP spid="11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4584193" y="2546617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模穴匹配判定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216727" y="3238231"/>
            <a:ext cx="1762985" cy="432144"/>
            <a:chOff x="216727" y="3238231"/>
            <a:chExt cx="1762985" cy="432144"/>
          </a:xfrm>
          <a:solidFill>
            <a:srgbClr val="1F4E79"/>
          </a:solidFill>
        </p:grpSpPr>
        <p:sp>
          <p:nvSpPr>
            <p:cNvPr id="85" name="圆角矩形 49"/>
            <p:cNvSpPr>
              <a:spLocks noChangeArrowheads="1"/>
            </p:cNvSpPr>
            <p:nvPr/>
          </p:nvSpPr>
          <p:spPr bwMode="auto">
            <a:xfrm>
              <a:off x="216727" y="3238231"/>
              <a:ext cx="1762985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9" name="TextBox 50"/>
            <p:cNvSpPr>
              <a:spLocks noChangeArrowheads="1"/>
            </p:cNvSpPr>
            <p:nvPr/>
          </p:nvSpPr>
          <p:spPr bwMode="auto">
            <a:xfrm>
              <a:off x="383240" y="3305882"/>
              <a:ext cx="990220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依模穴號裝</a:t>
              </a:r>
              <a:r>
                <a:rPr kumimoji="0" lang="zh-TW" altLang="en-US" sz="1200" kern="0" dirty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箱</a:t>
              </a:r>
              <a:endParaRPr kumimoji="0" lang="zh-CN" altLang="en-US" sz="1200" kern="0" dirty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等腰三角形 59"/>
            <p:cNvSpPr>
              <a:spLocks noChangeArrowheads="1"/>
            </p:cNvSpPr>
            <p:nvPr/>
          </p:nvSpPr>
          <p:spPr bwMode="auto">
            <a:xfrm flipV="1">
              <a:off x="883349" y="3591531"/>
              <a:ext cx="77142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628246" y="3165789"/>
            <a:ext cx="1784231" cy="431211"/>
            <a:chOff x="1628246" y="3165789"/>
            <a:chExt cx="1784231" cy="431211"/>
          </a:xfrm>
          <a:solidFill>
            <a:schemeClr val="bg1">
              <a:lumMod val="85000"/>
            </a:schemeClr>
          </a:solidFill>
        </p:grpSpPr>
        <p:sp>
          <p:nvSpPr>
            <p:cNvPr id="83" name="圆角矩形 47"/>
            <p:cNvSpPr>
              <a:spLocks noChangeArrowheads="1"/>
            </p:cNvSpPr>
            <p:nvPr/>
          </p:nvSpPr>
          <p:spPr bwMode="auto">
            <a:xfrm flipV="1">
              <a:off x="1628246" y="3238768"/>
              <a:ext cx="1784231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8" name="等腰三角形 67"/>
            <p:cNvSpPr>
              <a:spLocks noChangeArrowheads="1"/>
            </p:cNvSpPr>
            <p:nvPr/>
          </p:nvSpPr>
          <p:spPr bwMode="auto">
            <a:xfrm>
              <a:off x="2269572" y="3165789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18</a:t>
            </a:fld>
            <a:endParaRPr lang="en-US" altLang="zh-TW" dirty="0"/>
          </a:p>
        </p:txBody>
      </p:sp>
      <p:grpSp>
        <p:nvGrpSpPr>
          <p:cNvPr id="35" name="组合 55"/>
          <p:cNvGrpSpPr/>
          <p:nvPr/>
        </p:nvGrpSpPr>
        <p:grpSpPr>
          <a:xfrm>
            <a:off x="203343" y="116632"/>
            <a:ext cx="3402887" cy="597778"/>
            <a:chOff x="251900" y="183290"/>
            <a:chExt cx="3402887" cy="597778"/>
          </a:xfrm>
        </p:grpSpPr>
        <p:sp>
          <p:nvSpPr>
            <p:cNvPr id="36" name="矩形 35"/>
            <p:cNvSpPr/>
            <p:nvPr/>
          </p:nvSpPr>
          <p:spPr>
            <a:xfrm>
              <a:off x="1315685" y="183290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機殼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供</a:t>
              </a:r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料流程</a:t>
              </a:r>
              <a:endParaRPr lang="zh-TW" altLang="en-US" sz="40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3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4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5" name="文本框 4"/>
              <p:cNvSpPr txBox="1"/>
              <p:nvPr/>
            </p:nvSpPr>
            <p:spPr>
              <a:xfrm>
                <a:off x="1217056" y="617339"/>
                <a:ext cx="684221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群組 8"/>
          <p:cNvGrpSpPr/>
          <p:nvPr/>
        </p:nvGrpSpPr>
        <p:grpSpPr>
          <a:xfrm>
            <a:off x="482698" y="2088117"/>
            <a:ext cx="878443" cy="953528"/>
            <a:chOff x="539552" y="2088117"/>
            <a:chExt cx="878443" cy="953528"/>
          </a:xfrm>
          <a:solidFill>
            <a:srgbClr val="1F4E79"/>
          </a:solidFill>
        </p:grpSpPr>
        <p:sp>
          <p:nvSpPr>
            <p:cNvPr id="86" name="等腰三角形 85"/>
            <p:cNvSpPr>
              <a:spLocks noChangeArrowheads="1"/>
            </p:cNvSpPr>
            <p:nvPr/>
          </p:nvSpPr>
          <p:spPr bwMode="auto">
            <a:xfrm flipV="1">
              <a:off x="948335" y="2962801"/>
              <a:ext cx="77142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椭圆 20"/>
            <p:cNvSpPr>
              <a:spLocks noChangeArrowheads="1"/>
            </p:cNvSpPr>
            <p:nvPr/>
          </p:nvSpPr>
          <p:spPr bwMode="auto">
            <a:xfrm>
              <a:off x="539552" y="208811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廠商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1886753" y="3925720"/>
            <a:ext cx="878443" cy="947962"/>
            <a:chOff x="1979712" y="3868270"/>
            <a:chExt cx="878443" cy="947962"/>
          </a:xfrm>
          <a:solidFill>
            <a:schemeClr val="bg1">
              <a:lumMod val="85000"/>
            </a:schemeClr>
          </a:solidFill>
        </p:grpSpPr>
        <p:sp>
          <p:nvSpPr>
            <p:cNvPr id="53" name="椭圆 22"/>
            <p:cNvSpPr>
              <a:spLocks noChangeArrowheads="1"/>
            </p:cNvSpPr>
            <p:nvPr/>
          </p:nvSpPr>
          <p:spPr bwMode="auto">
            <a:xfrm>
              <a:off x="1979712" y="3937789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海晨</a:t>
              </a:r>
              <a:endParaRPr kumimoji="0" lang="zh-CN" altLang="zh-CN" sz="1600" kern="0" dirty="0"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等腰三角形 83"/>
            <p:cNvSpPr>
              <a:spLocks noChangeArrowheads="1"/>
            </p:cNvSpPr>
            <p:nvPr/>
          </p:nvSpPr>
          <p:spPr bwMode="auto">
            <a:xfrm>
              <a:off x="2359071" y="3868270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286906" y="2094993"/>
            <a:ext cx="878443" cy="946652"/>
            <a:chOff x="3322914" y="2088117"/>
            <a:chExt cx="878443" cy="946652"/>
          </a:xfrm>
          <a:solidFill>
            <a:srgbClr val="1F4E79"/>
          </a:solidFill>
        </p:grpSpPr>
        <p:sp>
          <p:nvSpPr>
            <p:cNvPr id="82" name="等腰三角形 81"/>
            <p:cNvSpPr>
              <a:spLocks noChangeArrowheads="1"/>
            </p:cNvSpPr>
            <p:nvPr/>
          </p:nvSpPr>
          <p:spPr bwMode="auto">
            <a:xfrm flipV="1">
              <a:off x="3714698" y="2955925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" name="椭圆 24"/>
            <p:cNvSpPr>
              <a:spLocks noChangeArrowheads="1"/>
            </p:cNvSpPr>
            <p:nvPr/>
          </p:nvSpPr>
          <p:spPr bwMode="auto">
            <a:xfrm>
              <a:off x="3322914" y="208811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IQC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7" name="TextBox 46"/>
          <p:cNvSpPr>
            <a:spLocks noChangeArrowheads="1"/>
          </p:cNvSpPr>
          <p:nvPr/>
        </p:nvSpPr>
        <p:spPr bwMode="auto">
          <a:xfrm>
            <a:off x="1894947" y="2325018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按批次堆放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採先進先出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管理</a:t>
            </a:r>
            <a:endParaRPr kumimoji="0" lang="en-US" altLang="zh-TW" sz="1200" b="0" kern="0" dirty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TextBox 51"/>
          <p:cNvSpPr>
            <a:spLocks noChangeArrowheads="1"/>
          </p:cNvSpPr>
          <p:nvPr/>
        </p:nvSpPr>
        <p:spPr bwMode="auto">
          <a:xfrm>
            <a:off x="1834324" y="3305882"/>
            <a:ext cx="990220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0" dirty="0" smtClean="0">
                <a:cs typeface="+mn-ea"/>
                <a:sym typeface="Arial" panose="020B0604020202020204" pitchFamily="34" charset="0"/>
              </a:rPr>
              <a:t>入庫堆放</a:t>
            </a:r>
            <a:endParaRPr kumimoji="0" lang="zh-CN" altLang="en-US" sz="1200" kern="0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TextBox 57"/>
          <p:cNvSpPr>
            <a:spLocks noChangeArrowheads="1"/>
          </p:cNvSpPr>
          <p:nvPr/>
        </p:nvSpPr>
        <p:spPr bwMode="auto">
          <a:xfrm>
            <a:off x="300454" y="4136969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一箱一模穴號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每批貨約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2-3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種模具</a:t>
            </a:r>
            <a:endParaRPr kumimoji="0" lang="en-US" altLang="zh-CN" sz="1200" b="0" kern="0" dirty="0">
              <a:latin typeface="+mn-ea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4699612" y="3883821"/>
            <a:ext cx="878443" cy="953962"/>
            <a:chOff x="4699612" y="3883821"/>
            <a:chExt cx="878443" cy="953962"/>
          </a:xfrm>
          <a:solidFill>
            <a:schemeClr val="bg1">
              <a:lumMod val="85000"/>
            </a:schemeClr>
          </a:solidFill>
        </p:grpSpPr>
        <p:grpSp>
          <p:nvGrpSpPr>
            <p:cNvPr id="25" name="群組 24"/>
            <p:cNvGrpSpPr/>
            <p:nvPr/>
          </p:nvGrpSpPr>
          <p:grpSpPr>
            <a:xfrm>
              <a:off x="4699612" y="3883821"/>
              <a:ext cx="878443" cy="953962"/>
              <a:chOff x="4699612" y="3883821"/>
              <a:chExt cx="878443" cy="953962"/>
            </a:xfrm>
            <a:grpFill/>
          </p:grpSpPr>
          <p:sp>
            <p:nvSpPr>
              <p:cNvPr id="56" name="椭圆 25"/>
              <p:cNvSpPr>
                <a:spLocks noChangeArrowheads="1"/>
              </p:cNvSpPr>
              <p:nvPr/>
            </p:nvSpPr>
            <p:spPr bwMode="auto">
              <a:xfrm>
                <a:off x="4699612" y="3959340"/>
                <a:ext cx="878443" cy="878443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0" name="等腰三角形 79"/>
              <p:cNvSpPr>
                <a:spLocks noChangeArrowheads="1"/>
              </p:cNvSpPr>
              <p:nvPr/>
            </p:nvSpPr>
            <p:spPr bwMode="auto">
              <a:xfrm>
                <a:off x="5113054" y="3883821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8" name="TextBox 72"/>
            <p:cNvSpPr>
              <a:spLocks noChangeArrowheads="1"/>
            </p:cNvSpPr>
            <p:nvPr/>
          </p:nvSpPr>
          <p:spPr bwMode="auto">
            <a:xfrm>
              <a:off x="4887543" y="4246213"/>
              <a:ext cx="517056" cy="268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倉庫</a:t>
              </a:r>
              <a:endParaRPr kumimoji="0" lang="zh-CN" altLang="en-US" sz="16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6055036" y="2022282"/>
            <a:ext cx="878443" cy="950514"/>
            <a:chOff x="6055036" y="2022282"/>
            <a:chExt cx="878443" cy="950514"/>
          </a:xfrm>
          <a:solidFill>
            <a:srgbClr val="1F4E79"/>
          </a:solidFill>
        </p:grpSpPr>
        <p:sp>
          <p:nvSpPr>
            <p:cNvPr id="89" name="等腰三角形 88"/>
            <p:cNvSpPr>
              <a:spLocks noChangeArrowheads="1"/>
            </p:cNvSpPr>
            <p:nvPr/>
          </p:nvSpPr>
          <p:spPr bwMode="auto">
            <a:xfrm flipV="1">
              <a:off x="6440798" y="2893952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椭圆 24"/>
            <p:cNvSpPr>
              <a:spLocks noChangeArrowheads="1"/>
            </p:cNvSpPr>
            <p:nvPr/>
          </p:nvSpPr>
          <p:spPr bwMode="auto">
            <a:xfrm>
              <a:off x="6055036" y="2022282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產線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97" name="TextBox 46"/>
          <p:cNvSpPr>
            <a:spLocks noChangeArrowheads="1"/>
          </p:cNvSpPr>
          <p:nvPr/>
        </p:nvSpPr>
        <p:spPr bwMode="auto">
          <a:xfrm>
            <a:off x="3207373" y="4176962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抽樣檢驗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(1916)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NG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請廠商重工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TextBox 46"/>
          <p:cNvSpPr>
            <a:spLocks noChangeArrowheads="1"/>
          </p:cNvSpPr>
          <p:nvPr/>
        </p:nvSpPr>
        <p:spPr bwMode="auto">
          <a:xfrm>
            <a:off x="4584193" y="2221106"/>
            <a:ext cx="1427967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0" kern="0" dirty="0">
                <a:latin typeface="+mn-ea"/>
                <a:cs typeface="+mn-ea"/>
                <a:sym typeface="Arial" panose="020B0604020202020204" pitchFamily="34" charset="0"/>
              </a:rPr>
              <a:t>4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張工單同一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廠商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拆除外箱留風琴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袋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半天發料一次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99" name="TextBox 46"/>
          <p:cNvSpPr>
            <a:spLocks noChangeArrowheads="1"/>
          </p:cNvSpPr>
          <p:nvPr/>
        </p:nvSpPr>
        <p:spPr bwMode="auto">
          <a:xfrm>
            <a:off x="5947456" y="4196412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按工單上料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換料時通知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RM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調機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0" name="TextBox 46"/>
          <p:cNvSpPr>
            <a:spLocks noChangeArrowheads="1"/>
          </p:cNvSpPr>
          <p:nvPr/>
        </p:nvSpPr>
        <p:spPr bwMode="auto">
          <a:xfrm>
            <a:off x="6978476" y="2331906"/>
            <a:ext cx="194464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品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質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異常通知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RM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調機失敗則進行換料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圓角矩形圖說文字 5"/>
          <p:cNvSpPr/>
          <p:nvPr/>
        </p:nvSpPr>
        <p:spPr bwMode="auto">
          <a:xfrm>
            <a:off x="7074685" y="799476"/>
            <a:ext cx="1886611" cy="618556"/>
          </a:xfrm>
          <a:prstGeom prst="wedgeRoundRectCallout">
            <a:avLst>
              <a:gd name="adj1" fmla="val -33960"/>
              <a:gd name="adj2" fmla="val 87138"/>
              <a:gd name="adj3" fmla="val 16667"/>
            </a:avLst>
          </a:prstGeom>
          <a:solidFill>
            <a:srgbClr val="B4DADE"/>
          </a:solidFill>
          <a:ln w="19050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事後處理</a:t>
            </a:r>
          </a:p>
        </p:txBody>
      </p:sp>
      <p:sp>
        <p:nvSpPr>
          <p:cNvPr id="65" name="等腰三角形 64"/>
          <p:cNvSpPr>
            <a:spLocks noChangeArrowheads="1"/>
          </p:cNvSpPr>
          <p:nvPr/>
        </p:nvSpPr>
        <p:spPr bwMode="auto">
          <a:xfrm>
            <a:off x="5103543" y="3159315"/>
            <a:ext cx="66033" cy="78844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zh-CN" sz="900" b="0" kern="0">
              <a:solidFill>
                <a:sysClr val="window" lastClr="FFFFFF"/>
              </a:solidFill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7578768" y="3845776"/>
            <a:ext cx="878443" cy="942997"/>
            <a:chOff x="7576558" y="3890673"/>
            <a:chExt cx="878443" cy="942997"/>
          </a:xfrm>
          <a:solidFill>
            <a:schemeClr val="bg1">
              <a:lumMod val="85000"/>
            </a:schemeClr>
          </a:solidFill>
        </p:grpSpPr>
        <p:sp>
          <p:nvSpPr>
            <p:cNvPr id="93" name="椭圆 22"/>
            <p:cNvSpPr>
              <a:spLocks noChangeArrowheads="1"/>
            </p:cNvSpPr>
            <p:nvPr/>
          </p:nvSpPr>
          <p:spPr bwMode="auto">
            <a:xfrm>
              <a:off x="7576558" y="395522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>
                  <a:cs typeface="+mn-ea"/>
                  <a:sym typeface="Arial" panose="020B0604020202020204" pitchFamily="34" charset="0"/>
                </a:rPr>
                <a:t>LQC</a:t>
              </a:r>
              <a:endParaRPr kumimoji="0" lang="zh-CN" altLang="zh-CN" sz="1600" kern="0" dirty="0"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4" name="等腰三角形 73"/>
            <p:cNvSpPr>
              <a:spLocks noChangeArrowheads="1"/>
            </p:cNvSpPr>
            <p:nvPr/>
          </p:nvSpPr>
          <p:spPr bwMode="auto">
            <a:xfrm>
              <a:off x="7982764" y="3890673"/>
              <a:ext cx="66033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963620" y="3240274"/>
            <a:ext cx="1593369" cy="422354"/>
            <a:chOff x="2963620" y="3240274"/>
            <a:chExt cx="1593369" cy="422354"/>
          </a:xfrm>
          <a:solidFill>
            <a:srgbClr val="1F4E79"/>
          </a:solidFill>
        </p:grpSpPr>
        <p:sp>
          <p:nvSpPr>
            <p:cNvPr id="81" name="圆角矩形 45"/>
            <p:cNvSpPr>
              <a:spLocks noChangeArrowheads="1"/>
            </p:cNvSpPr>
            <p:nvPr/>
          </p:nvSpPr>
          <p:spPr bwMode="auto">
            <a:xfrm>
              <a:off x="2963620" y="3240274"/>
              <a:ext cx="1593369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TextBox 52"/>
            <p:cNvSpPr>
              <a:spLocks noChangeArrowheads="1"/>
            </p:cNvSpPr>
            <p:nvPr/>
          </p:nvSpPr>
          <p:spPr bwMode="auto">
            <a:xfrm>
              <a:off x="3243490" y="3321375"/>
              <a:ext cx="988905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來料抽檢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6" name="等腰三角形 75"/>
            <p:cNvSpPr>
              <a:spLocks noChangeArrowheads="1"/>
            </p:cNvSpPr>
            <p:nvPr/>
          </p:nvSpPr>
          <p:spPr bwMode="auto">
            <a:xfrm flipV="1">
              <a:off x="3687225" y="3583784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4408615" y="3238767"/>
            <a:ext cx="1457057" cy="358232"/>
            <a:chOff x="4408615" y="3238767"/>
            <a:chExt cx="1457057" cy="358232"/>
          </a:xfrm>
          <a:solidFill>
            <a:schemeClr val="bg1">
              <a:lumMod val="85000"/>
            </a:schemeClr>
          </a:solidFill>
        </p:grpSpPr>
        <p:sp>
          <p:nvSpPr>
            <p:cNvPr id="79" name="圆角矩形 43"/>
            <p:cNvSpPr>
              <a:spLocks noChangeArrowheads="1"/>
            </p:cNvSpPr>
            <p:nvPr/>
          </p:nvSpPr>
          <p:spPr bwMode="auto">
            <a:xfrm flipV="1">
              <a:off x="4408615" y="3238767"/>
              <a:ext cx="1457057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2" name="TextBox 62"/>
            <p:cNvSpPr>
              <a:spLocks noChangeArrowheads="1"/>
            </p:cNvSpPr>
            <p:nvPr/>
          </p:nvSpPr>
          <p:spPr bwMode="auto">
            <a:xfrm>
              <a:off x="4505839" y="3328267"/>
              <a:ext cx="1230963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>
                  <a:cs typeface="+mn-ea"/>
                  <a:sym typeface="Arial" panose="020B0604020202020204" pitchFamily="34" charset="0"/>
                </a:rPr>
                <a:t>依工單發料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697574" y="3238159"/>
            <a:ext cx="1593369" cy="428666"/>
            <a:chOff x="5697574" y="3238159"/>
            <a:chExt cx="1593369" cy="428666"/>
          </a:xfrm>
          <a:solidFill>
            <a:srgbClr val="1F4E79"/>
          </a:solidFill>
        </p:grpSpPr>
        <p:grpSp>
          <p:nvGrpSpPr>
            <p:cNvPr id="14" name="群組 13"/>
            <p:cNvGrpSpPr/>
            <p:nvPr/>
          </p:nvGrpSpPr>
          <p:grpSpPr>
            <a:xfrm>
              <a:off x="5697574" y="3238159"/>
              <a:ext cx="1593369" cy="428666"/>
              <a:chOff x="5697574" y="3238159"/>
              <a:chExt cx="1593369" cy="428666"/>
            </a:xfrm>
            <a:grpFill/>
          </p:grpSpPr>
          <p:sp>
            <p:nvSpPr>
              <p:cNvPr id="88" name="圆角矩形 45"/>
              <p:cNvSpPr>
                <a:spLocks noChangeArrowheads="1"/>
              </p:cNvSpPr>
              <p:nvPr/>
            </p:nvSpPr>
            <p:spPr bwMode="auto">
              <a:xfrm>
                <a:off x="5697574" y="3238159"/>
                <a:ext cx="1593369" cy="358231"/>
              </a:xfrm>
              <a:prstGeom prst="roundRect">
                <a:avLst>
                  <a:gd name="adj" fmla="val 16667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0" name="等腰三角形 69"/>
              <p:cNvSpPr>
                <a:spLocks noChangeArrowheads="1"/>
              </p:cNvSpPr>
              <p:nvPr/>
            </p:nvSpPr>
            <p:spPr bwMode="auto">
              <a:xfrm flipV="1">
                <a:off x="6430564" y="3587981"/>
                <a:ext cx="106917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6" name="TextBox 52"/>
            <p:cNvSpPr>
              <a:spLocks noChangeArrowheads="1"/>
            </p:cNvSpPr>
            <p:nvPr/>
          </p:nvSpPr>
          <p:spPr bwMode="auto">
            <a:xfrm>
              <a:off x="5982637" y="3312338"/>
              <a:ext cx="988905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機殼上料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7115657" y="3165789"/>
            <a:ext cx="1821027" cy="430224"/>
            <a:chOff x="7116931" y="3163907"/>
            <a:chExt cx="1821027" cy="430224"/>
          </a:xfrm>
          <a:solidFill>
            <a:schemeClr val="bg1">
              <a:lumMod val="85000"/>
            </a:schemeClr>
          </a:solidFill>
        </p:grpSpPr>
        <p:grpSp>
          <p:nvGrpSpPr>
            <p:cNvPr id="15" name="群組 14"/>
            <p:cNvGrpSpPr/>
            <p:nvPr/>
          </p:nvGrpSpPr>
          <p:grpSpPr>
            <a:xfrm>
              <a:off x="7116931" y="3163907"/>
              <a:ext cx="1821027" cy="430224"/>
              <a:chOff x="7122845" y="3166167"/>
              <a:chExt cx="1821027" cy="430224"/>
            </a:xfrm>
            <a:grpFill/>
          </p:grpSpPr>
          <p:grpSp>
            <p:nvGrpSpPr>
              <p:cNvPr id="3" name="群組 2"/>
              <p:cNvGrpSpPr/>
              <p:nvPr/>
            </p:nvGrpSpPr>
            <p:grpSpPr>
              <a:xfrm>
                <a:off x="7122845" y="3238159"/>
                <a:ext cx="1821027" cy="358232"/>
                <a:chOff x="7122845" y="3238159"/>
                <a:chExt cx="1821027" cy="358232"/>
              </a:xfrm>
              <a:grpFill/>
            </p:grpSpPr>
            <p:sp>
              <p:nvSpPr>
                <p:cNvPr id="91" name="圆角矩形 43"/>
                <p:cNvSpPr>
                  <a:spLocks noChangeArrowheads="1"/>
                </p:cNvSpPr>
                <p:nvPr/>
              </p:nvSpPr>
              <p:spPr bwMode="auto">
                <a:xfrm flipV="1">
                  <a:off x="7122845" y="3238159"/>
                  <a:ext cx="1457057" cy="358232"/>
                </a:xfrm>
                <a:prstGeom prst="roundRect">
                  <a:avLst>
                    <a:gd name="adj" fmla="val 16667"/>
                  </a:avLst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>
                      <a:solidFill>
                        <a:srgbClr val="BABABA"/>
                      </a:solidFill>
                      <a:bevel/>
                    </a14:hiddenLine>
                  </a:ext>
                </a:extLst>
              </p:spPr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CN" altLang="zh-CN" sz="900" b="0" kern="0">
                    <a:solidFill>
                      <a:sysClr val="window" lastClr="FFFFFF"/>
                    </a:solidFill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" name="五邊形 1"/>
                <p:cNvSpPr/>
                <p:nvPr/>
              </p:nvSpPr>
              <p:spPr bwMode="auto">
                <a:xfrm>
                  <a:off x="7593548" y="3238160"/>
                  <a:ext cx="1350324" cy="358230"/>
                </a:xfrm>
                <a:prstGeom prst="homePlate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sp>
            <p:nvSpPr>
              <p:cNvPr id="75" name="等腰三角形 74"/>
              <p:cNvSpPr>
                <a:spLocks noChangeArrowheads="1"/>
              </p:cNvSpPr>
              <p:nvPr/>
            </p:nvSpPr>
            <p:spPr bwMode="auto">
              <a:xfrm>
                <a:off x="7973253" y="3166167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5" name="TextBox 62"/>
            <p:cNvSpPr>
              <a:spLocks noChangeArrowheads="1"/>
            </p:cNvSpPr>
            <p:nvPr/>
          </p:nvSpPr>
          <p:spPr bwMode="auto">
            <a:xfrm>
              <a:off x="7387468" y="3326016"/>
              <a:ext cx="1230963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cs typeface="+mn-ea"/>
                  <a:sym typeface="Arial" panose="020B0604020202020204" pitchFamily="34" charset="0"/>
                </a:rPr>
                <a:t>異常處</a:t>
              </a:r>
              <a:r>
                <a:rPr kumimoji="0" lang="zh-TW" altLang="en-US" sz="1200" kern="0" dirty="0">
                  <a:cs typeface="+mn-ea"/>
                  <a:sym typeface="Arial" panose="020B0604020202020204" pitchFamily="34" charset="0"/>
                </a:rPr>
                <a:t>理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7" name="文字方塊 76"/>
          <p:cNvSpPr txBox="1"/>
          <p:nvPr/>
        </p:nvSpPr>
        <p:spPr>
          <a:xfrm>
            <a:off x="118241" y="4149814"/>
            <a:ext cx="2394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加入模穴號資訊條碼</a:t>
            </a:r>
            <a:endParaRPr lang="zh-TW" altLang="en-US" sz="1200" b="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7" name="群組 86"/>
          <p:cNvGrpSpPr/>
          <p:nvPr/>
        </p:nvGrpSpPr>
        <p:grpSpPr>
          <a:xfrm>
            <a:off x="563199" y="4639610"/>
            <a:ext cx="969479" cy="705768"/>
            <a:chOff x="6393928" y="2088250"/>
            <a:chExt cx="969479" cy="705768"/>
          </a:xfrm>
        </p:grpSpPr>
        <p:grpSp>
          <p:nvGrpSpPr>
            <p:cNvPr id="90" name="群組 89"/>
            <p:cNvGrpSpPr/>
            <p:nvPr/>
          </p:nvGrpSpPr>
          <p:grpSpPr>
            <a:xfrm>
              <a:off x="6393928" y="2088250"/>
              <a:ext cx="969479" cy="705768"/>
              <a:chOff x="6321920" y="2132856"/>
              <a:chExt cx="969479" cy="705768"/>
            </a:xfrm>
          </p:grpSpPr>
          <p:grpSp>
            <p:nvGrpSpPr>
              <p:cNvPr id="101" name="群組 100"/>
              <p:cNvGrpSpPr/>
              <p:nvPr/>
            </p:nvGrpSpPr>
            <p:grpSpPr>
              <a:xfrm>
                <a:off x="6516216" y="2132856"/>
                <a:ext cx="216024" cy="432048"/>
                <a:chOff x="6516216" y="2132856"/>
                <a:chExt cx="216024" cy="432048"/>
              </a:xfrm>
            </p:grpSpPr>
            <p:cxnSp>
              <p:nvCxnSpPr>
                <p:cNvPr id="103" name="直線接點 102"/>
                <p:cNvCxnSpPr/>
                <p:nvPr/>
              </p:nvCxnSpPr>
              <p:spPr bwMode="auto">
                <a:xfrm>
                  <a:off x="6588224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4" name="直線接點 103"/>
                <p:cNvCxnSpPr/>
                <p:nvPr/>
              </p:nvCxnSpPr>
              <p:spPr bwMode="auto">
                <a:xfrm>
                  <a:off x="6516216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5" name="直線接點 104"/>
                <p:cNvCxnSpPr/>
                <p:nvPr/>
              </p:nvCxnSpPr>
              <p:spPr bwMode="auto">
                <a:xfrm>
                  <a:off x="6660232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6" name="直線接點 105"/>
                <p:cNvCxnSpPr/>
                <p:nvPr/>
              </p:nvCxnSpPr>
              <p:spPr bwMode="auto">
                <a:xfrm>
                  <a:off x="6732240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102" name="文字方塊 101"/>
              <p:cNvSpPr txBox="1"/>
              <p:nvPr/>
            </p:nvSpPr>
            <p:spPr>
              <a:xfrm>
                <a:off x="6321920" y="2592403"/>
                <a:ext cx="9694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00" dirty="0" smtClean="0"/>
                  <a:t>AG04D0</a:t>
                </a:r>
                <a:endParaRPr lang="zh-TW" altLang="en-US" sz="1000" dirty="0"/>
              </a:p>
            </p:txBody>
          </p:sp>
        </p:grpSp>
        <p:cxnSp>
          <p:nvCxnSpPr>
            <p:cNvPr id="92" name="直線接點 91"/>
            <p:cNvCxnSpPr/>
            <p:nvPr/>
          </p:nvCxnSpPr>
          <p:spPr bwMode="auto">
            <a:xfrm>
              <a:off x="6900903" y="2088250"/>
              <a:ext cx="0" cy="43204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09" name="文字方塊 108"/>
          <p:cNvSpPr txBox="1"/>
          <p:nvPr/>
        </p:nvSpPr>
        <p:spPr>
          <a:xfrm>
            <a:off x="1897898" y="2420725"/>
            <a:ext cx="1172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按模穴號堆放</a:t>
            </a:r>
            <a:endParaRPr lang="zh-TW" altLang="en-US" sz="1200" b="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4573355" y="2328392"/>
            <a:ext cx="1308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按模穴號堆放</a:t>
            </a:r>
            <a:endParaRPr lang="en-US" altLang="zh-TW" sz="1200" b="0" dirty="0" smtClean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5812282" y="4260494"/>
            <a:ext cx="1608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上料系統匹</a:t>
            </a:r>
            <a:r>
              <a:rPr lang="zh-TW" altLang="en-US" sz="1200" b="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</a:t>
            </a:r>
            <a:r>
              <a:rPr lang="zh-TW" altLang="en-US" sz="1200" b="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</a:t>
            </a:r>
            <a:endParaRPr lang="zh-TW" altLang="en-US" sz="1200" b="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0" name="圓角矩形圖說文字 119"/>
          <p:cNvSpPr/>
          <p:nvPr/>
        </p:nvSpPr>
        <p:spPr bwMode="auto">
          <a:xfrm>
            <a:off x="7074685" y="799476"/>
            <a:ext cx="1886611" cy="618556"/>
          </a:xfrm>
          <a:prstGeom prst="wedgeRoundRectCallout">
            <a:avLst>
              <a:gd name="adj1" fmla="val -33960"/>
              <a:gd name="adj2" fmla="val 87138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148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7" grpId="1"/>
      <p:bldP spid="69" grpId="0"/>
      <p:bldP spid="98" grpId="1"/>
      <p:bldP spid="99" grpId="1"/>
      <p:bldP spid="6" grpId="1" animBg="1"/>
      <p:bldP spid="77" grpId="0"/>
      <p:bldP spid="109" grpId="1"/>
      <p:bldP spid="117" grpId="0"/>
      <p:bldP spid="118" grpId="0"/>
      <p:bldP spid="120" grpId="0" animBg="1"/>
      <p:bldP spid="1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19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94918"/>
            <a:ext cx="3043814" cy="597778"/>
            <a:chOff x="251900" y="183290"/>
            <a:chExt cx="3043814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19800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供應商條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碼</a:t>
              </a: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34" name="群組 333"/>
          <p:cNvGrpSpPr/>
          <p:nvPr/>
        </p:nvGrpSpPr>
        <p:grpSpPr>
          <a:xfrm>
            <a:off x="1140330" y="1708721"/>
            <a:ext cx="2794247" cy="778193"/>
            <a:chOff x="1140330" y="1146553"/>
            <a:chExt cx="2794247" cy="778193"/>
          </a:xfrm>
          <a:solidFill>
            <a:srgbClr val="1F4E79"/>
          </a:solidFill>
        </p:grpSpPr>
        <p:grpSp>
          <p:nvGrpSpPr>
            <p:cNvPr id="55" name="组合 8"/>
            <p:cNvGrpSpPr/>
            <p:nvPr/>
          </p:nvGrpSpPr>
          <p:grpSpPr>
            <a:xfrm>
              <a:off x="1140330" y="1146554"/>
              <a:ext cx="2766054" cy="778192"/>
              <a:chOff x="2174724" y="2060000"/>
              <a:chExt cx="3009377" cy="1037589"/>
            </a:xfrm>
            <a:grpFill/>
          </p:grpSpPr>
          <p:sp>
            <p:nvSpPr>
              <p:cNvPr id="56" name="矩形 55"/>
              <p:cNvSpPr/>
              <p:nvPr/>
            </p:nvSpPr>
            <p:spPr>
              <a:xfrm>
                <a:off x="4266186" y="2060000"/>
                <a:ext cx="917915" cy="784427"/>
              </a:xfrm>
              <a:prstGeom prst="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7" name="Freeform 7"/>
              <p:cNvSpPr>
                <a:spLocks/>
              </p:cNvSpPr>
              <p:nvPr/>
            </p:nvSpPr>
            <p:spPr bwMode="auto">
              <a:xfrm>
                <a:off x="2174724" y="2060000"/>
                <a:ext cx="2161884" cy="1037589"/>
              </a:xfrm>
              <a:custGeom>
                <a:avLst/>
                <a:gdLst>
                  <a:gd name="T0" fmla="*/ 486 w 486"/>
                  <a:gd name="T1" fmla="*/ 0 h 349"/>
                  <a:gd name="T2" fmla="*/ 30 w 486"/>
                  <a:gd name="T3" fmla="*/ 0 h 349"/>
                  <a:gd name="T4" fmla="*/ 0 w 486"/>
                  <a:gd name="T5" fmla="*/ 30 h 349"/>
                  <a:gd name="T6" fmla="*/ 0 w 486"/>
                  <a:gd name="T7" fmla="*/ 197 h 349"/>
                  <a:gd name="T8" fmla="*/ 21 w 486"/>
                  <a:gd name="T9" fmla="*/ 247 h 349"/>
                  <a:gd name="T10" fmla="*/ 123 w 486"/>
                  <a:gd name="T11" fmla="*/ 349 h 349"/>
                  <a:gd name="T12" fmla="*/ 116 w 486"/>
                  <a:gd name="T13" fmla="*/ 281 h 349"/>
                  <a:gd name="T14" fmla="*/ 116 w 486"/>
                  <a:gd name="T15" fmla="*/ 279 h 349"/>
                  <a:gd name="T16" fmla="*/ 132 w 486"/>
                  <a:gd name="T17" fmla="*/ 263 h 349"/>
                  <a:gd name="T18" fmla="*/ 486 w 486"/>
                  <a:gd name="T19" fmla="*/ 263 h 349"/>
                  <a:gd name="T20" fmla="*/ 486 w 486"/>
                  <a:gd name="T21" fmla="*/ 0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6" h="349">
                    <a:moveTo>
                      <a:pt x="486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4" y="0"/>
                      <a:pt x="0" y="14"/>
                      <a:pt x="0" y="30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13"/>
                      <a:pt x="10" y="236"/>
                      <a:pt x="21" y="247"/>
                    </a:cubicBezTo>
                    <a:cubicBezTo>
                      <a:pt x="123" y="349"/>
                      <a:pt x="123" y="349"/>
                      <a:pt x="123" y="349"/>
                    </a:cubicBezTo>
                    <a:cubicBezTo>
                      <a:pt x="116" y="281"/>
                      <a:pt x="116" y="281"/>
                      <a:pt x="116" y="281"/>
                    </a:cubicBezTo>
                    <a:cubicBezTo>
                      <a:pt x="116" y="280"/>
                      <a:pt x="116" y="280"/>
                      <a:pt x="116" y="279"/>
                    </a:cubicBezTo>
                    <a:cubicBezTo>
                      <a:pt x="116" y="270"/>
                      <a:pt x="123" y="263"/>
                      <a:pt x="132" y="263"/>
                    </a:cubicBezTo>
                    <a:cubicBezTo>
                      <a:pt x="486" y="263"/>
                      <a:pt x="486" y="263"/>
                      <a:pt x="486" y="263"/>
                    </a:cubicBezTo>
                    <a:cubicBezTo>
                      <a:pt x="486" y="0"/>
                      <a:pt x="486" y="0"/>
                      <a:pt x="486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</a:endParaRPr>
              </a:p>
            </p:txBody>
          </p:sp>
          <p:grpSp>
            <p:nvGrpSpPr>
              <p:cNvPr id="58" name="组合 11"/>
              <p:cNvGrpSpPr/>
              <p:nvPr/>
            </p:nvGrpSpPr>
            <p:grpSpPr>
              <a:xfrm>
                <a:off x="4659778" y="2229073"/>
                <a:ext cx="201152" cy="472325"/>
                <a:chOff x="3997325" y="2735263"/>
                <a:chExt cx="250825" cy="588962"/>
              </a:xfrm>
              <a:grpFill/>
            </p:grpSpPr>
            <p:sp>
              <p:nvSpPr>
                <p:cNvPr id="60" name="Freeform 10"/>
                <p:cNvSpPr>
                  <a:spLocks/>
                </p:cNvSpPr>
                <p:nvPr/>
              </p:nvSpPr>
              <p:spPr bwMode="auto">
                <a:xfrm>
                  <a:off x="4100513" y="2735263"/>
                  <a:ext cx="111125" cy="111125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5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7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1" name="Freeform 11"/>
                <p:cNvSpPr>
                  <a:spLocks/>
                </p:cNvSpPr>
                <p:nvPr/>
              </p:nvSpPr>
              <p:spPr bwMode="auto">
                <a:xfrm>
                  <a:off x="3997325" y="2979738"/>
                  <a:ext cx="250825" cy="344487"/>
                </a:xfrm>
                <a:custGeom>
                  <a:avLst/>
                  <a:gdLst>
                    <a:gd name="T0" fmla="*/ 67 w 68"/>
                    <a:gd name="T1" fmla="*/ 60 h 93"/>
                    <a:gd name="T2" fmla="*/ 60 w 68"/>
                    <a:gd name="T3" fmla="*/ 73 h 93"/>
                    <a:gd name="T4" fmla="*/ 47 w 68"/>
                    <a:gd name="T5" fmla="*/ 82 h 93"/>
                    <a:gd name="T6" fmla="*/ 38 w 68"/>
                    <a:gd name="T7" fmla="*/ 73 h 93"/>
                    <a:gd name="T8" fmla="*/ 39 w 68"/>
                    <a:gd name="T9" fmla="*/ 67 h 93"/>
                    <a:gd name="T10" fmla="*/ 44 w 68"/>
                    <a:gd name="T11" fmla="*/ 50 h 93"/>
                    <a:gd name="T12" fmla="*/ 55 w 68"/>
                    <a:gd name="T13" fmla="*/ 0 h 93"/>
                    <a:gd name="T14" fmla="*/ 32 w 68"/>
                    <a:gd name="T15" fmla="*/ 0 h 93"/>
                    <a:gd name="T16" fmla="*/ 6 w 68"/>
                    <a:gd name="T17" fmla="*/ 14 h 93"/>
                    <a:gd name="T18" fmla="*/ 0 w 68"/>
                    <a:gd name="T19" fmla="*/ 25 h 93"/>
                    <a:gd name="T20" fmla="*/ 2 w 68"/>
                    <a:gd name="T21" fmla="*/ 26 h 93"/>
                    <a:gd name="T22" fmla="*/ 8 w 68"/>
                    <a:gd name="T23" fmla="*/ 15 h 93"/>
                    <a:gd name="T24" fmla="*/ 16 w 68"/>
                    <a:gd name="T25" fmla="*/ 6 h 93"/>
                    <a:gd name="T26" fmla="*/ 19 w 68"/>
                    <a:gd name="T27" fmla="*/ 12 h 93"/>
                    <a:gd name="T28" fmla="*/ 19 w 68"/>
                    <a:gd name="T29" fmla="*/ 19 h 93"/>
                    <a:gd name="T30" fmla="*/ 14 w 68"/>
                    <a:gd name="T31" fmla="*/ 46 h 93"/>
                    <a:gd name="T32" fmla="*/ 11 w 68"/>
                    <a:gd name="T33" fmla="*/ 70 h 93"/>
                    <a:gd name="T34" fmla="*/ 34 w 68"/>
                    <a:gd name="T35" fmla="*/ 93 h 93"/>
                    <a:gd name="T36" fmla="*/ 60 w 68"/>
                    <a:gd name="T37" fmla="*/ 78 h 93"/>
                    <a:gd name="T38" fmla="*/ 68 w 68"/>
                    <a:gd name="T39" fmla="*/ 61 h 93"/>
                    <a:gd name="T40" fmla="*/ 67 w 68"/>
                    <a:gd name="T41" fmla="*/ 6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8" h="93">
                      <a:moveTo>
                        <a:pt x="67" y="60"/>
                      </a:moveTo>
                      <a:cubicBezTo>
                        <a:pt x="60" y="73"/>
                        <a:pt x="60" y="73"/>
                        <a:pt x="60" y="73"/>
                      </a:cubicBezTo>
                      <a:cubicBezTo>
                        <a:pt x="57" y="79"/>
                        <a:pt x="51" y="82"/>
                        <a:pt x="47" y="82"/>
                      </a:cubicBezTo>
                      <a:cubicBezTo>
                        <a:pt x="42" y="82"/>
                        <a:pt x="38" y="79"/>
                        <a:pt x="38" y="73"/>
                      </a:cubicBezTo>
                      <a:cubicBezTo>
                        <a:pt x="38" y="71"/>
                        <a:pt x="38" y="69"/>
                        <a:pt x="39" y="67"/>
                      </a:cubicBezTo>
                      <a:cubicBezTo>
                        <a:pt x="44" y="50"/>
                        <a:pt x="44" y="50"/>
                        <a:pt x="44" y="50"/>
                      </a:cubicBezTo>
                      <a:cubicBezTo>
                        <a:pt x="46" y="42"/>
                        <a:pt x="54" y="10"/>
                        <a:pt x="55" y="0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22" y="0"/>
                        <a:pt x="12" y="2"/>
                        <a:pt x="6" y="14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11" y="9"/>
                        <a:pt x="14" y="6"/>
                        <a:pt x="16" y="6"/>
                      </a:cubicBezTo>
                      <a:cubicBezTo>
                        <a:pt x="18" y="6"/>
                        <a:pt x="19" y="8"/>
                        <a:pt x="19" y="12"/>
                      </a:cubicBezTo>
                      <a:cubicBezTo>
                        <a:pt x="19" y="14"/>
                        <a:pt x="19" y="16"/>
                        <a:pt x="19" y="19"/>
                      </a:cubicBezTo>
                      <a:cubicBezTo>
                        <a:pt x="14" y="46"/>
                        <a:pt x="14" y="46"/>
                        <a:pt x="14" y="46"/>
                      </a:cubicBezTo>
                      <a:cubicBezTo>
                        <a:pt x="13" y="52"/>
                        <a:pt x="11" y="62"/>
                        <a:pt x="11" y="70"/>
                      </a:cubicBezTo>
                      <a:cubicBezTo>
                        <a:pt x="11" y="85"/>
                        <a:pt x="22" y="93"/>
                        <a:pt x="34" y="93"/>
                      </a:cubicBezTo>
                      <a:cubicBezTo>
                        <a:pt x="44" y="93"/>
                        <a:pt x="54" y="88"/>
                        <a:pt x="60" y="78"/>
                      </a:cubicBezTo>
                      <a:cubicBezTo>
                        <a:pt x="68" y="61"/>
                        <a:pt x="68" y="61"/>
                        <a:pt x="68" y="61"/>
                      </a:cubicBezTo>
                      <a:lnTo>
                        <a:pt x="67" y="6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9" name="党"/>
              <p:cNvSpPr txBox="1"/>
              <p:nvPr/>
            </p:nvSpPr>
            <p:spPr>
              <a:xfrm>
                <a:off x="2537234" y="2139160"/>
                <a:ext cx="2094585" cy="615553"/>
              </a:xfrm>
              <a:prstGeom prst="rect">
                <a:avLst/>
              </a:prstGeom>
              <a:noFill/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幼圆" panose="02010509060101010101" pitchFamily="49" charset="-122"/>
                    <a:ea typeface="幼圆" panose="02010509060101010101" pitchFamily="49" charset="-122"/>
                  </a:rPr>
                  <a:t>原</a:t>
                </a:r>
                <a:r>
                  <a:rPr kumimoji="0" lang="zh-TW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幼圆" panose="02010509060101010101" pitchFamily="49" charset="-122"/>
                    <a:ea typeface="幼圆" panose="02010509060101010101" pitchFamily="49" charset="-122"/>
                  </a:rPr>
                  <a:t>原料條碼</a:t>
                </a:r>
                <a:endPara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</p:grpSp>
        <p:grpSp>
          <p:nvGrpSpPr>
            <p:cNvPr id="62" name="组合 15"/>
            <p:cNvGrpSpPr/>
            <p:nvPr/>
          </p:nvGrpSpPr>
          <p:grpSpPr>
            <a:xfrm>
              <a:off x="3219379" y="1146553"/>
              <a:ext cx="715198" cy="588321"/>
              <a:chOff x="8893461" y="2060000"/>
              <a:chExt cx="917915" cy="784427"/>
            </a:xfrm>
            <a:grpFill/>
          </p:grpSpPr>
          <p:sp>
            <p:nvSpPr>
              <p:cNvPr id="63" name="矩形 62"/>
              <p:cNvSpPr/>
              <p:nvPr/>
            </p:nvSpPr>
            <p:spPr>
              <a:xfrm>
                <a:off x="8893461" y="2060000"/>
                <a:ext cx="917915" cy="784427"/>
              </a:xfrm>
              <a:prstGeom prst="rect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5" name="Freeform 9"/>
              <p:cNvSpPr>
                <a:spLocks noEditPoints="1"/>
              </p:cNvSpPr>
              <p:nvPr/>
            </p:nvSpPr>
            <p:spPr bwMode="auto">
              <a:xfrm>
                <a:off x="9188320" y="2254333"/>
                <a:ext cx="435405" cy="427767"/>
              </a:xfrm>
              <a:custGeom>
                <a:avLst/>
                <a:gdLst>
                  <a:gd name="T0" fmla="*/ 134 w 147"/>
                  <a:gd name="T1" fmla="*/ 73 h 144"/>
                  <a:gd name="T2" fmla="*/ 146 w 147"/>
                  <a:gd name="T3" fmla="*/ 66 h 144"/>
                  <a:gd name="T4" fmla="*/ 141 w 147"/>
                  <a:gd name="T5" fmla="*/ 51 h 144"/>
                  <a:gd name="T6" fmla="*/ 125 w 147"/>
                  <a:gd name="T7" fmla="*/ 49 h 144"/>
                  <a:gd name="T8" fmla="*/ 120 w 147"/>
                  <a:gd name="T9" fmla="*/ 34 h 144"/>
                  <a:gd name="T10" fmla="*/ 126 w 147"/>
                  <a:gd name="T11" fmla="*/ 21 h 144"/>
                  <a:gd name="T12" fmla="*/ 111 w 147"/>
                  <a:gd name="T13" fmla="*/ 13 h 144"/>
                  <a:gd name="T14" fmla="*/ 98 w 147"/>
                  <a:gd name="T15" fmla="*/ 21 h 144"/>
                  <a:gd name="T16" fmla="*/ 85 w 147"/>
                  <a:gd name="T17" fmla="*/ 13 h 144"/>
                  <a:gd name="T18" fmla="*/ 80 w 147"/>
                  <a:gd name="T19" fmla="*/ 0 h 144"/>
                  <a:gd name="T20" fmla="*/ 64 w 147"/>
                  <a:gd name="T21" fmla="*/ 3 h 144"/>
                  <a:gd name="T22" fmla="*/ 60 w 147"/>
                  <a:gd name="T23" fmla="*/ 17 h 144"/>
                  <a:gd name="T24" fmla="*/ 44 w 147"/>
                  <a:gd name="T25" fmla="*/ 20 h 144"/>
                  <a:gd name="T26" fmla="*/ 32 w 147"/>
                  <a:gd name="T27" fmla="*/ 12 h 144"/>
                  <a:gd name="T28" fmla="*/ 21 w 147"/>
                  <a:gd name="T29" fmla="*/ 25 h 144"/>
                  <a:gd name="T30" fmla="*/ 27 w 147"/>
                  <a:gd name="T31" fmla="*/ 39 h 144"/>
                  <a:gd name="T32" fmla="*/ 17 w 147"/>
                  <a:gd name="T33" fmla="*/ 51 h 144"/>
                  <a:gd name="T34" fmla="*/ 3 w 147"/>
                  <a:gd name="T35" fmla="*/ 53 h 144"/>
                  <a:gd name="T36" fmla="*/ 3 w 147"/>
                  <a:gd name="T37" fmla="*/ 70 h 144"/>
                  <a:gd name="T38" fmla="*/ 17 w 147"/>
                  <a:gd name="T39" fmla="*/ 77 h 144"/>
                  <a:gd name="T40" fmla="*/ 17 w 147"/>
                  <a:gd name="T41" fmla="*/ 92 h 144"/>
                  <a:gd name="T42" fmla="*/ 7 w 147"/>
                  <a:gd name="T43" fmla="*/ 103 h 144"/>
                  <a:gd name="T44" fmla="*/ 18 w 147"/>
                  <a:gd name="T45" fmla="*/ 116 h 144"/>
                  <a:gd name="T46" fmla="*/ 33 w 147"/>
                  <a:gd name="T47" fmla="*/ 112 h 144"/>
                  <a:gd name="T48" fmla="*/ 43 w 147"/>
                  <a:gd name="T49" fmla="*/ 124 h 144"/>
                  <a:gd name="T50" fmla="*/ 42 w 147"/>
                  <a:gd name="T51" fmla="*/ 139 h 144"/>
                  <a:gd name="T52" fmla="*/ 59 w 147"/>
                  <a:gd name="T53" fmla="*/ 141 h 144"/>
                  <a:gd name="T54" fmla="*/ 68 w 147"/>
                  <a:gd name="T55" fmla="*/ 129 h 144"/>
                  <a:gd name="T56" fmla="*/ 79 w 147"/>
                  <a:gd name="T57" fmla="*/ 129 h 144"/>
                  <a:gd name="T58" fmla="*/ 88 w 147"/>
                  <a:gd name="T59" fmla="*/ 141 h 144"/>
                  <a:gd name="T60" fmla="*/ 104 w 147"/>
                  <a:gd name="T61" fmla="*/ 139 h 144"/>
                  <a:gd name="T62" fmla="*/ 104 w 147"/>
                  <a:gd name="T63" fmla="*/ 124 h 144"/>
                  <a:gd name="T64" fmla="*/ 114 w 147"/>
                  <a:gd name="T65" fmla="*/ 112 h 144"/>
                  <a:gd name="T66" fmla="*/ 129 w 147"/>
                  <a:gd name="T67" fmla="*/ 116 h 144"/>
                  <a:gd name="T68" fmla="*/ 140 w 147"/>
                  <a:gd name="T69" fmla="*/ 103 h 144"/>
                  <a:gd name="T70" fmla="*/ 130 w 147"/>
                  <a:gd name="T71" fmla="*/ 93 h 144"/>
                  <a:gd name="T72" fmla="*/ 130 w 147"/>
                  <a:gd name="T73" fmla="*/ 77 h 144"/>
                  <a:gd name="T74" fmla="*/ 40 w 147"/>
                  <a:gd name="T75" fmla="*/ 72 h 144"/>
                  <a:gd name="T76" fmla="*/ 107 w 147"/>
                  <a:gd name="T77" fmla="*/ 7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" h="144">
                    <a:moveTo>
                      <a:pt x="130" y="77"/>
                    </a:moveTo>
                    <a:cubicBezTo>
                      <a:pt x="130" y="75"/>
                      <a:pt x="132" y="73"/>
                      <a:pt x="134" y="73"/>
                    </a:cubicBezTo>
                    <a:cubicBezTo>
                      <a:pt x="144" y="70"/>
                      <a:pt x="144" y="70"/>
                      <a:pt x="144" y="70"/>
                    </a:cubicBezTo>
                    <a:cubicBezTo>
                      <a:pt x="146" y="70"/>
                      <a:pt x="147" y="68"/>
                      <a:pt x="146" y="66"/>
                    </a:cubicBez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52"/>
                      <a:pt x="142" y="51"/>
                      <a:pt x="141" y="51"/>
                    </a:cubicBezTo>
                    <a:cubicBezTo>
                      <a:pt x="130" y="52"/>
                      <a:pt x="130" y="52"/>
                      <a:pt x="130" y="52"/>
                    </a:cubicBezTo>
                    <a:cubicBezTo>
                      <a:pt x="128" y="52"/>
                      <a:pt x="126" y="51"/>
                      <a:pt x="125" y="49"/>
                    </a:cubicBezTo>
                    <a:cubicBezTo>
                      <a:pt x="120" y="39"/>
                      <a:pt x="120" y="39"/>
                      <a:pt x="120" y="39"/>
                    </a:cubicBezTo>
                    <a:cubicBezTo>
                      <a:pt x="119" y="38"/>
                      <a:pt x="119" y="36"/>
                      <a:pt x="120" y="34"/>
                    </a:cubicBezTo>
                    <a:cubicBezTo>
                      <a:pt x="126" y="26"/>
                      <a:pt x="126" y="26"/>
                      <a:pt x="126" y="26"/>
                    </a:cubicBezTo>
                    <a:cubicBezTo>
                      <a:pt x="127" y="24"/>
                      <a:pt x="127" y="22"/>
                      <a:pt x="126" y="21"/>
                    </a:cubicBezTo>
                    <a:cubicBezTo>
                      <a:pt x="116" y="13"/>
                      <a:pt x="116" y="13"/>
                      <a:pt x="116" y="13"/>
                    </a:cubicBezTo>
                    <a:cubicBezTo>
                      <a:pt x="114" y="11"/>
                      <a:pt x="112" y="12"/>
                      <a:pt x="111" y="13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102" y="22"/>
                      <a:pt x="100" y="22"/>
                      <a:pt x="98" y="21"/>
                    </a:cubicBezTo>
                    <a:cubicBezTo>
                      <a:pt x="88" y="17"/>
                      <a:pt x="88" y="17"/>
                      <a:pt x="88" y="17"/>
                    </a:cubicBezTo>
                    <a:cubicBezTo>
                      <a:pt x="86" y="17"/>
                      <a:pt x="85" y="15"/>
                      <a:pt x="85" y="1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1"/>
                      <a:pt x="82" y="0"/>
                      <a:pt x="80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4" y="1"/>
                      <a:pt x="64" y="3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15"/>
                      <a:pt x="61" y="17"/>
                      <a:pt x="60" y="17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2"/>
                      <a:pt x="45" y="21"/>
                      <a:pt x="44" y="2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11"/>
                      <a:pt x="33" y="11"/>
                      <a:pt x="32" y="1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1" y="22"/>
                      <a:pt x="20" y="24"/>
                      <a:pt x="21" y="25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8" y="35"/>
                      <a:pt x="28" y="38"/>
                      <a:pt x="27" y="39"/>
                    </a:cubicBezTo>
                    <a:cubicBezTo>
                      <a:pt x="22" y="49"/>
                      <a:pt x="22" y="49"/>
                      <a:pt x="22" y="49"/>
                    </a:cubicBezTo>
                    <a:cubicBezTo>
                      <a:pt x="21" y="50"/>
                      <a:pt x="19" y="52"/>
                      <a:pt x="17" y="51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5" y="50"/>
                      <a:pt x="3" y="51"/>
                      <a:pt x="3" y="53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0" y="68"/>
                      <a:pt x="2" y="70"/>
                      <a:pt x="3" y="70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5" y="73"/>
                      <a:pt x="17" y="75"/>
                      <a:pt x="17" y="77"/>
                    </a:cubicBezTo>
                    <a:cubicBezTo>
                      <a:pt x="19" y="88"/>
                      <a:pt x="19" y="88"/>
                      <a:pt x="19" y="88"/>
                    </a:cubicBezTo>
                    <a:cubicBezTo>
                      <a:pt x="19" y="89"/>
                      <a:pt x="18" y="91"/>
                      <a:pt x="17" y="92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7" y="99"/>
                      <a:pt x="6" y="102"/>
                      <a:pt x="7" y="103"/>
                    </a:cubicBezTo>
                    <a:cubicBezTo>
                      <a:pt x="14" y="114"/>
                      <a:pt x="14" y="114"/>
                      <a:pt x="14" y="114"/>
                    </a:cubicBezTo>
                    <a:cubicBezTo>
                      <a:pt x="15" y="116"/>
                      <a:pt x="17" y="116"/>
                      <a:pt x="18" y="116"/>
                    </a:cubicBezTo>
                    <a:cubicBezTo>
                      <a:pt x="28" y="111"/>
                      <a:pt x="28" y="111"/>
                      <a:pt x="28" y="111"/>
                    </a:cubicBezTo>
                    <a:cubicBezTo>
                      <a:pt x="29" y="110"/>
                      <a:pt x="32" y="111"/>
                      <a:pt x="33" y="112"/>
                    </a:cubicBezTo>
                    <a:cubicBezTo>
                      <a:pt x="41" y="119"/>
                      <a:pt x="41" y="119"/>
                      <a:pt x="41" y="119"/>
                    </a:cubicBezTo>
                    <a:cubicBezTo>
                      <a:pt x="43" y="120"/>
                      <a:pt x="44" y="122"/>
                      <a:pt x="43" y="124"/>
                    </a:cubicBezTo>
                    <a:cubicBezTo>
                      <a:pt x="40" y="134"/>
                      <a:pt x="40" y="134"/>
                      <a:pt x="40" y="134"/>
                    </a:cubicBezTo>
                    <a:cubicBezTo>
                      <a:pt x="40" y="136"/>
                      <a:pt x="41" y="138"/>
                      <a:pt x="42" y="139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6" y="144"/>
                      <a:pt x="58" y="143"/>
                      <a:pt x="59" y="141"/>
                    </a:cubicBezTo>
                    <a:cubicBezTo>
                      <a:pt x="63" y="132"/>
                      <a:pt x="63" y="132"/>
                      <a:pt x="63" y="132"/>
                    </a:cubicBezTo>
                    <a:cubicBezTo>
                      <a:pt x="64" y="130"/>
                      <a:pt x="66" y="129"/>
                      <a:pt x="68" y="129"/>
                    </a:cubicBezTo>
                    <a:cubicBezTo>
                      <a:pt x="68" y="129"/>
                      <a:pt x="70" y="129"/>
                      <a:pt x="73" y="129"/>
                    </a:cubicBezTo>
                    <a:cubicBezTo>
                      <a:pt x="76" y="129"/>
                      <a:pt x="79" y="129"/>
                      <a:pt x="79" y="129"/>
                    </a:cubicBezTo>
                    <a:cubicBezTo>
                      <a:pt x="81" y="129"/>
                      <a:pt x="83" y="130"/>
                      <a:pt x="83" y="132"/>
                    </a:cubicBezTo>
                    <a:cubicBezTo>
                      <a:pt x="88" y="141"/>
                      <a:pt x="88" y="141"/>
                      <a:pt x="88" y="141"/>
                    </a:cubicBezTo>
                    <a:cubicBezTo>
                      <a:pt x="89" y="143"/>
                      <a:pt x="91" y="144"/>
                      <a:pt x="92" y="143"/>
                    </a:cubicBezTo>
                    <a:cubicBezTo>
                      <a:pt x="104" y="139"/>
                      <a:pt x="104" y="139"/>
                      <a:pt x="104" y="139"/>
                    </a:cubicBezTo>
                    <a:cubicBezTo>
                      <a:pt x="106" y="138"/>
                      <a:pt x="107" y="136"/>
                      <a:pt x="107" y="135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3" y="123"/>
                      <a:pt x="104" y="120"/>
                      <a:pt x="106" y="119"/>
                    </a:cubicBezTo>
                    <a:cubicBezTo>
                      <a:pt x="114" y="112"/>
                      <a:pt x="114" y="112"/>
                      <a:pt x="114" y="112"/>
                    </a:cubicBezTo>
                    <a:cubicBezTo>
                      <a:pt x="115" y="111"/>
                      <a:pt x="118" y="111"/>
                      <a:pt x="119" y="111"/>
                    </a:cubicBezTo>
                    <a:cubicBezTo>
                      <a:pt x="129" y="116"/>
                      <a:pt x="129" y="116"/>
                      <a:pt x="129" y="116"/>
                    </a:cubicBezTo>
                    <a:cubicBezTo>
                      <a:pt x="130" y="117"/>
                      <a:pt x="132" y="116"/>
                      <a:pt x="133" y="115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1" y="102"/>
                      <a:pt x="140" y="100"/>
                      <a:pt x="139" y="99"/>
                    </a:cubicBezTo>
                    <a:cubicBezTo>
                      <a:pt x="130" y="93"/>
                      <a:pt x="130" y="93"/>
                      <a:pt x="130" y="93"/>
                    </a:cubicBezTo>
                    <a:cubicBezTo>
                      <a:pt x="129" y="92"/>
                      <a:pt x="128" y="90"/>
                      <a:pt x="128" y="88"/>
                    </a:cubicBezTo>
                    <a:lnTo>
                      <a:pt x="130" y="77"/>
                    </a:lnTo>
                    <a:close/>
                    <a:moveTo>
                      <a:pt x="73" y="106"/>
                    </a:moveTo>
                    <a:cubicBezTo>
                      <a:pt x="55" y="106"/>
                      <a:pt x="40" y="91"/>
                      <a:pt x="40" y="72"/>
                    </a:cubicBezTo>
                    <a:cubicBezTo>
                      <a:pt x="40" y="54"/>
                      <a:pt x="55" y="39"/>
                      <a:pt x="74" y="39"/>
                    </a:cubicBezTo>
                    <a:cubicBezTo>
                      <a:pt x="92" y="39"/>
                      <a:pt x="107" y="54"/>
                      <a:pt x="107" y="73"/>
                    </a:cubicBezTo>
                    <a:cubicBezTo>
                      <a:pt x="107" y="91"/>
                      <a:pt x="92" y="106"/>
                      <a:pt x="73" y="10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9" name="群組 18"/>
          <p:cNvGrpSpPr/>
          <p:nvPr/>
        </p:nvGrpSpPr>
        <p:grpSpPr>
          <a:xfrm>
            <a:off x="1530120" y="2741346"/>
            <a:ext cx="2376264" cy="665147"/>
            <a:chOff x="1570395" y="1311525"/>
            <a:chExt cx="2376264" cy="665147"/>
          </a:xfrm>
        </p:grpSpPr>
        <p:grpSp>
          <p:nvGrpSpPr>
            <p:cNvPr id="17" name="群組 16"/>
            <p:cNvGrpSpPr/>
            <p:nvPr/>
          </p:nvGrpSpPr>
          <p:grpSpPr>
            <a:xfrm>
              <a:off x="1570395" y="1311525"/>
              <a:ext cx="2376264" cy="432048"/>
              <a:chOff x="1115616" y="3645024"/>
              <a:chExt cx="2376264" cy="432048"/>
            </a:xfrm>
          </p:grpSpPr>
          <p:cxnSp>
            <p:nvCxnSpPr>
              <p:cNvPr id="5" name="直線接點 4"/>
              <p:cNvCxnSpPr/>
              <p:nvPr/>
            </p:nvCxnSpPr>
            <p:spPr bwMode="auto">
              <a:xfrm>
                <a:off x="111561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1" name="直線接點 80"/>
              <p:cNvCxnSpPr/>
              <p:nvPr/>
            </p:nvCxnSpPr>
            <p:spPr bwMode="auto">
              <a:xfrm>
                <a:off x="115444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2" name="直線接點 81"/>
              <p:cNvCxnSpPr/>
              <p:nvPr/>
            </p:nvCxnSpPr>
            <p:spPr bwMode="auto">
              <a:xfrm>
                <a:off x="1259632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3" name="直線接點 82"/>
              <p:cNvCxnSpPr/>
              <p:nvPr/>
            </p:nvCxnSpPr>
            <p:spPr bwMode="auto">
              <a:xfrm>
                <a:off x="1304925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4" name="直線接點 83"/>
              <p:cNvCxnSpPr/>
              <p:nvPr/>
            </p:nvCxnSpPr>
            <p:spPr bwMode="auto">
              <a:xfrm>
                <a:off x="1403648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5" name="直線接點 84"/>
              <p:cNvCxnSpPr/>
              <p:nvPr/>
            </p:nvCxnSpPr>
            <p:spPr bwMode="auto">
              <a:xfrm>
                <a:off x="147565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6" name="直線接點 85"/>
              <p:cNvCxnSpPr/>
              <p:nvPr/>
            </p:nvCxnSpPr>
            <p:spPr bwMode="auto">
              <a:xfrm>
                <a:off x="154766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7" name="直線接點 86"/>
              <p:cNvCxnSpPr/>
              <p:nvPr/>
            </p:nvCxnSpPr>
            <p:spPr bwMode="auto">
              <a:xfrm>
                <a:off x="163104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8" name="直線接點 87"/>
              <p:cNvCxnSpPr/>
              <p:nvPr/>
            </p:nvCxnSpPr>
            <p:spPr bwMode="auto">
              <a:xfrm>
                <a:off x="169168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9" name="直線接點 88"/>
              <p:cNvCxnSpPr/>
              <p:nvPr/>
            </p:nvCxnSpPr>
            <p:spPr bwMode="auto">
              <a:xfrm>
                <a:off x="177167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0" name="直線接點 89"/>
              <p:cNvCxnSpPr/>
              <p:nvPr/>
            </p:nvCxnSpPr>
            <p:spPr bwMode="auto">
              <a:xfrm>
                <a:off x="188114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1" name="直線接點 90"/>
              <p:cNvCxnSpPr/>
              <p:nvPr/>
            </p:nvCxnSpPr>
            <p:spPr bwMode="auto">
              <a:xfrm>
                <a:off x="190770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2" name="直線接點 91"/>
              <p:cNvCxnSpPr/>
              <p:nvPr/>
            </p:nvCxnSpPr>
            <p:spPr bwMode="auto">
              <a:xfrm>
                <a:off x="1979712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3" name="直線接點 92"/>
              <p:cNvCxnSpPr/>
              <p:nvPr/>
            </p:nvCxnSpPr>
            <p:spPr bwMode="auto">
              <a:xfrm>
                <a:off x="205172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4" name="直線接點 93"/>
              <p:cNvCxnSpPr/>
              <p:nvPr/>
            </p:nvCxnSpPr>
            <p:spPr bwMode="auto">
              <a:xfrm>
                <a:off x="2123728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5" name="直線接點 94"/>
              <p:cNvCxnSpPr/>
              <p:nvPr/>
            </p:nvCxnSpPr>
            <p:spPr bwMode="auto">
              <a:xfrm>
                <a:off x="2124919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6" name="直線接點 95"/>
              <p:cNvCxnSpPr/>
              <p:nvPr/>
            </p:nvCxnSpPr>
            <p:spPr bwMode="auto">
              <a:xfrm>
                <a:off x="219573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7" name="直線接點 96"/>
              <p:cNvCxnSpPr/>
              <p:nvPr/>
            </p:nvCxnSpPr>
            <p:spPr bwMode="auto">
              <a:xfrm>
                <a:off x="226774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8" name="直線接點 97"/>
              <p:cNvCxnSpPr/>
              <p:nvPr/>
            </p:nvCxnSpPr>
            <p:spPr bwMode="auto">
              <a:xfrm>
                <a:off x="2339752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9" name="直線接點 98"/>
              <p:cNvCxnSpPr/>
              <p:nvPr/>
            </p:nvCxnSpPr>
            <p:spPr bwMode="auto">
              <a:xfrm>
                <a:off x="237857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0" name="直線接點 99"/>
              <p:cNvCxnSpPr/>
              <p:nvPr/>
            </p:nvCxnSpPr>
            <p:spPr bwMode="auto">
              <a:xfrm>
                <a:off x="2483768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1" name="直線接點 100"/>
              <p:cNvCxnSpPr/>
              <p:nvPr/>
            </p:nvCxnSpPr>
            <p:spPr bwMode="auto">
              <a:xfrm>
                <a:off x="2529061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2" name="直線接點 101"/>
              <p:cNvCxnSpPr/>
              <p:nvPr/>
            </p:nvCxnSpPr>
            <p:spPr bwMode="auto">
              <a:xfrm>
                <a:off x="262778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3" name="直線接點 102"/>
              <p:cNvCxnSpPr/>
              <p:nvPr/>
            </p:nvCxnSpPr>
            <p:spPr bwMode="auto">
              <a:xfrm>
                <a:off x="2699792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4" name="直線接點 103"/>
              <p:cNvCxnSpPr/>
              <p:nvPr/>
            </p:nvCxnSpPr>
            <p:spPr bwMode="auto">
              <a:xfrm>
                <a:off x="277180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5" name="直線接點 104"/>
              <p:cNvCxnSpPr/>
              <p:nvPr/>
            </p:nvCxnSpPr>
            <p:spPr bwMode="auto">
              <a:xfrm>
                <a:off x="285518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6" name="直線接點 105"/>
              <p:cNvCxnSpPr/>
              <p:nvPr/>
            </p:nvCxnSpPr>
            <p:spPr bwMode="auto">
              <a:xfrm>
                <a:off x="2952841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7" name="直線接點 106"/>
              <p:cNvCxnSpPr/>
              <p:nvPr/>
            </p:nvCxnSpPr>
            <p:spPr bwMode="auto">
              <a:xfrm>
                <a:off x="299581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8" name="直線接點 107"/>
              <p:cNvCxnSpPr/>
              <p:nvPr/>
            </p:nvCxnSpPr>
            <p:spPr bwMode="auto">
              <a:xfrm>
                <a:off x="310527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9" name="直線接點 108"/>
              <p:cNvCxnSpPr/>
              <p:nvPr/>
            </p:nvCxnSpPr>
            <p:spPr bwMode="auto">
              <a:xfrm>
                <a:off x="313184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0" name="直線接點 109"/>
              <p:cNvCxnSpPr/>
              <p:nvPr/>
            </p:nvCxnSpPr>
            <p:spPr bwMode="auto">
              <a:xfrm>
                <a:off x="3203848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1" name="直線接點 110"/>
              <p:cNvCxnSpPr/>
              <p:nvPr/>
            </p:nvCxnSpPr>
            <p:spPr bwMode="auto">
              <a:xfrm>
                <a:off x="3275856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2" name="直線接點 111"/>
              <p:cNvCxnSpPr/>
              <p:nvPr/>
            </p:nvCxnSpPr>
            <p:spPr bwMode="auto">
              <a:xfrm>
                <a:off x="3347864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3" name="直線接點 112"/>
              <p:cNvCxnSpPr/>
              <p:nvPr/>
            </p:nvCxnSpPr>
            <p:spPr bwMode="auto">
              <a:xfrm>
                <a:off x="3349055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4" name="直線接點 113"/>
              <p:cNvCxnSpPr/>
              <p:nvPr/>
            </p:nvCxnSpPr>
            <p:spPr bwMode="auto">
              <a:xfrm>
                <a:off x="3419872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5" name="直線接點 114"/>
              <p:cNvCxnSpPr/>
              <p:nvPr/>
            </p:nvCxnSpPr>
            <p:spPr bwMode="auto">
              <a:xfrm>
                <a:off x="3491880" y="3645024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8" name="文字方塊 17"/>
            <p:cNvSpPr txBox="1"/>
            <p:nvPr/>
          </p:nvSpPr>
          <p:spPr>
            <a:xfrm>
              <a:off x="1702052" y="1730451"/>
              <a:ext cx="2099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00" dirty="0" smtClean="0"/>
                <a:t>799540145692190506001400005</a:t>
              </a:r>
              <a:endParaRPr lang="zh-TW" altLang="en-US" sz="1000" dirty="0"/>
            </a:p>
          </p:txBody>
        </p:sp>
      </p:grpSp>
      <p:sp>
        <p:nvSpPr>
          <p:cNvPr id="155" name="文字方塊 154"/>
          <p:cNvSpPr txBox="1"/>
          <p:nvPr/>
        </p:nvSpPr>
        <p:spPr>
          <a:xfrm>
            <a:off x="244954" y="4325615"/>
            <a:ext cx="44793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u="sng" dirty="0" smtClean="0"/>
              <a:t>799540</a:t>
            </a:r>
            <a:r>
              <a:rPr lang="zh-TW" altLang="en-US" dirty="0" smtClean="0"/>
              <a:t>  </a:t>
            </a:r>
            <a:r>
              <a:rPr lang="en-US" altLang="zh-TW" u="sng" dirty="0" smtClean="0"/>
              <a:t>145692</a:t>
            </a:r>
            <a:r>
              <a:rPr lang="zh-TW" altLang="en-US" u="sng" dirty="0" smtClean="0"/>
              <a:t> </a:t>
            </a:r>
            <a:r>
              <a:rPr lang="zh-TW" altLang="en-US" dirty="0" smtClean="0"/>
              <a:t> </a:t>
            </a:r>
            <a:r>
              <a:rPr lang="en-US" altLang="zh-TW" u="sng" dirty="0" smtClean="0"/>
              <a:t>190506</a:t>
            </a:r>
            <a:r>
              <a:rPr lang="zh-TW" altLang="en-US" dirty="0" smtClean="0"/>
              <a:t>  </a:t>
            </a:r>
            <a:r>
              <a:rPr lang="en-US" altLang="zh-TW" u="sng" dirty="0" smtClean="0"/>
              <a:t>001400</a:t>
            </a:r>
            <a:r>
              <a:rPr lang="zh-TW" altLang="en-US" dirty="0" smtClean="0"/>
              <a:t>   </a:t>
            </a:r>
            <a:r>
              <a:rPr lang="en-US" altLang="zh-TW" u="sng" dirty="0" smtClean="0"/>
              <a:t>005</a:t>
            </a:r>
          </a:p>
          <a:p>
            <a:r>
              <a:rPr lang="zh-TW" altLang="en-US" sz="1600" dirty="0" smtClean="0"/>
              <a:t>   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料號             廠商           週期             數量       流水碼</a:t>
            </a:r>
            <a:endParaRPr lang="zh-TW" altLang="en-US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3" name="文字方塊 322"/>
          <p:cNvSpPr txBox="1"/>
          <p:nvPr/>
        </p:nvSpPr>
        <p:spPr>
          <a:xfrm>
            <a:off x="5446800" y="4348300"/>
            <a:ext cx="3482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u="sng" dirty="0" smtClean="0"/>
              <a:t>A/C</a:t>
            </a:r>
            <a:r>
              <a:rPr lang="zh-TW" altLang="en-US" u="sng" dirty="0" smtClean="0"/>
              <a:t> </a:t>
            </a:r>
            <a:r>
              <a:rPr lang="zh-TW" altLang="en-US" dirty="0" smtClean="0"/>
              <a:t>    </a:t>
            </a:r>
            <a:r>
              <a:rPr lang="zh-TW" altLang="en-US" u="sng" dirty="0" smtClean="0"/>
              <a:t>  </a:t>
            </a:r>
            <a:r>
              <a:rPr lang="en-US" altLang="zh-TW" u="sng" dirty="0" smtClean="0"/>
              <a:t>G</a:t>
            </a:r>
            <a:r>
              <a:rPr lang="zh-TW" altLang="en-US" u="sng" dirty="0" smtClean="0"/>
              <a:t> </a:t>
            </a:r>
            <a:r>
              <a:rPr lang="zh-TW" altLang="en-US" dirty="0" smtClean="0"/>
              <a:t>    </a:t>
            </a:r>
            <a:r>
              <a:rPr lang="zh-TW" altLang="en-US" u="sng" dirty="0" smtClean="0"/>
              <a:t>  </a:t>
            </a:r>
            <a:r>
              <a:rPr lang="en-US" altLang="zh-TW" u="sng" dirty="0" smtClean="0"/>
              <a:t>04</a:t>
            </a:r>
            <a:r>
              <a:rPr lang="zh-TW" altLang="en-US" u="sng" dirty="0" smtClean="0"/>
              <a:t> </a:t>
            </a:r>
            <a:r>
              <a:rPr lang="zh-TW" altLang="en-US" dirty="0" smtClean="0"/>
              <a:t>  </a:t>
            </a:r>
            <a:r>
              <a:rPr lang="zh-TW" altLang="en-US" u="sng" dirty="0" smtClean="0"/>
              <a:t>  </a:t>
            </a:r>
            <a:r>
              <a:rPr lang="en-US" altLang="zh-TW" u="sng" dirty="0" smtClean="0"/>
              <a:t>D</a:t>
            </a:r>
            <a:r>
              <a:rPr lang="zh-TW" altLang="en-US" u="sng" dirty="0" smtClean="0"/>
              <a:t>   </a:t>
            </a:r>
            <a:r>
              <a:rPr lang="en-US" altLang="zh-TW" u="sng" dirty="0" smtClean="0">
                <a:solidFill>
                  <a:srgbClr val="FF0000"/>
                </a:solidFill>
              </a:rPr>
              <a:t>0/1</a:t>
            </a:r>
            <a:r>
              <a:rPr lang="zh-TW" altLang="en-US" u="sng" dirty="0" smtClean="0">
                <a:solidFill>
                  <a:srgbClr val="FF0000"/>
                </a:solidFill>
              </a:rPr>
              <a:t>  </a:t>
            </a:r>
            <a:r>
              <a:rPr lang="zh-TW" altLang="en-US" dirty="0" smtClean="0"/>
              <a:t> </a:t>
            </a:r>
            <a:r>
              <a:rPr lang="zh-TW" altLang="en-US" u="sng" dirty="0" smtClean="0"/>
              <a:t>   </a:t>
            </a:r>
            <a:r>
              <a:rPr lang="zh-TW" altLang="en-US" dirty="0" smtClean="0"/>
              <a:t> </a:t>
            </a:r>
            <a:r>
              <a:rPr lang="zh-TW" altLang="en-US" u="sng" dirty="0" smtClean="0"/>
              <a:t>      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機殼       廠商       模具     穴位</a:t>
            </a:r>
            <a:r>
              <a:rPr lang="en-US" altLang="zh-TW" sz="1400" b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(1=+)</a:t>
            </a:r>
          </a:p>
        </p:txBody>
      </p:sp>
      <p:grpSp>
        <p:nvGrpSpPr>
          <p:cNvPr id="333" name="群組 332"/>
          <p:cNvGrpSpPr/>
          <p:nvPr/>
        </p:nvGrpSpPr>
        <p:grpSpPr>
          <a:xfrm>
            <a:off x="6664371" y="2632420"/>
            <a:ext cx="969479" cy="680555"/>
            <a:chOff x="6416163" y="2088250"/>
            <a:chExt cx="969479" cy="680555"/>
          </a:xfrm>
        </p:grpSpPr>
        <p:grpSp>
          <p:nvGrpSpPr>
            <p:cNvPr id="322" name="群組 321"/>
            <p:cNvGrpSpPr/>
            <p:nvPr/>
          </p:nvGrpSpPr>
          <p:grpSpPr>
            <a:xfrm>
              <a:off x="6416163" y="2088250"/>
              <a:ext cx="969479" cy="680555"/>
              <a:chOff x="6344155" y="2132856"/>
              <a:chExt cx="969479" cy="680555"/>
            </a:xfrm>
          </p:grpSpPr>
          <p:grpSp>
            <p:nvGrpSpPr>
              <p:cNvPr id="320" name="群組 319"/>
              <p:cNvGrpSpPr/>
              <p:nvPr/>
            </p:nvGrpSpPr>
            <p:grpSpPr>
              <a:xfrm>
                <a:off x="6516216" y="2132856"/>
                <a:ext cx="216024" cy="432048"/>
                <a:chOff x="6516216" y="2132856"/>
                <a:chExt cx="216024" cy="432048"/>
              </a:xfrm>
            </p:grpSpPr>
            <p:cxnSp>
              <p:nvCxnSpPr>
                <p:cNvPr id="316" name="直線接點 315"/>
                <p:cNvCxnSpPr/>
                <p:nvPr/>
              </p:nvCxnSpPr>
              <p:spPr bwMode="auto">
                <a:xfrm>
                  <a:off x="6588224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7" name="直線接點 316"/>
                <p:cNvCxnSpPr/>
                <p:nvPr/>
              </p:nvCxnSpPr>
              <p:spPr bwMode="auto">
                <a:xfrm>
                  <a:off x="6516216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8" name="直線接點 317"/>
                <p:cNvCxnSpPr/>
                <p:nvPr/>
              </p:nvCxnSpPr>
              <p:spPr bwMode="auto">
                <a:xfrm>
                  <a:off x="6660232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9" name="直線接點 318"/>
                <p:cNvCxnSpPr/>
                <p:nvPr/>
              </p:nvCxnSpPr>
              <p:spPr bwMode="auto">
                <a:xfrm>
                  <a:off x="6732240" y="2132856"/>
                  <a:ext cx="0" cy="43204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321" name="文字方塊 320"/>
              <p:cNvSpPr txBox="1"/>
              <p:nvPr/>
            </p:nvSpPr>
            <p:spPr>
              <a:xfrm>
                <a:off x="6344155" y="2567190"/>
                <a:ext cx="9694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000" dirty="0" smtClean="0"/>
                  <a:t>AG04D0</a:t>
                </a:r>
                <a:endParaRPr lang="zh-TW" altLang="en-US" sz="1000" dirty="0"/>
              </a:p>
            </p:txBody>
          </p:sp>
        </p:grpSp>
        <p:cxnSp>
          <p:nvCxnSpPr>
            <p:cNvPr id="324" name="直線接點 323"/>
            <p:cNvCxnSpPr/>
            <p:nvPr/>
          </p:nvCxnSpPr>
          <p:spPr bwMode="auto">
            <a:xfrm>
              <a:off x="6900903" y="2088250"/>
              <a:ext cx="0" cy="43204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26" name="组合 8"/>
          <p:cNvGrpSpPr/>
          <p:nvPr/>
        </p:nvGrpSpPr>
        <p:grpSpPr>
          <a:xfrm>
            <a:off x="5550362" y="1700808"/>
            <a:ext cx="2766054" cy="778192"/>
            <a:chOff x="2174724" y="2060000"/>
            <a:chExt cx="3009377" cy="1037589"/>
          </a:xfrm>
        </p:grpSpPr>
        <p:sp>
          <p:nvSpPr>
            <p:cNvPr id="327" name="矩形 326"/>
            <p:cNvSpPr/>
            <p:nvPr/>
          </p:nvSpPr>
          <p:spPr>
            <a:xfrm>
              <a:off x="4473091" y="2060000"/>
              <a:ext cx="711010" cy="7844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8" name="Freeform 7"/>
            <p:cNvSpPr>
              <a:spLocks/>
            </p:cNvSpPr>
            <p:nvPr/>
          </p:nvSpPr>
          <p:spPr bwMode="auto">
            <a:xfrm>
              <a:off x="2174724" y="2060000"/>
              <a:ext cx="2298367" cy="1037589"/>
            </a:xfrm>
            <a:custGeom>
              <a:avLst/>
              <a:gdLst>
                <a:gd name="T0" fmla="*/ 486 w 486"/>
                <a:gd name="T1" fmla="*/ 0 h 349"/>
                <a:gd name="T2" fmla="*/ 30 w 486"/>
                <a:gd name="T3" fmla="*/ 0 h 349"/>
                <a:gd name="T4" fmla="*/ 0 w 486"/>
                <a:gd name="T5" fmla="*/ 30 h 349"/>
                <a:gd name="T6" fmla="*/ 0 w 486"/>
                <a:gd name="T7" fmla="*/ 197 h 349"/>
                <a:gd name="T8" fmla="*/ 21 w 486"/>
                <a:gd name="T9" fmla="*/ 247 h 349"/>
                <a:gd name="T10" fmla="*/ 123 w 486"/>
                <a:gd name="T11" fmla="*/ 349 h 349"/>
                <a:gd name="T12" fmla="*/ 116 w 486"/>
                <a:gd name="T13" fmla="*/ 281 h 349"/>
                <a:gd name="T14" fmla="*/ 116 w 486"/>
                <a:gd name="T15" fmla="*/ 279 h 349"/>
                <a:gd name="T16" fmla="*/ 132 w 486"/>
                <a:gd name="T17" fmla="*/ 263 h 349"/>
                <a:gd name="T18" fmla="*/ 486 w 486"/>
                <a:gd name="T19" fmla="*/ 263 h 349"/>
                <a:gd name="T20" fmla="*/ 486 w 486"/>
                <a:gd name="T2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349">
                  <a:moveTo>
                    <a:pt x="486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213"/>
                    <a:pt x="10" y="236"/>
                    <a:pt x="21" y="247"/>
                  </a:cubicBezTo>
                  <a:cubicBezTo>
                    <a:pt x="123" y="349"/>
                    <a:pt x="123" y="349"/>
                    <a:pt x="123" y="349"/>
                  </a:cubicBezTo>
                  <a:cubicBezTo>
                    <a:pt x="116" y="281"/>
                    <a:pt x="116" y="281"/>
                    <a:pt x="116" y="281"/>
                  </a:cubicBezTo>
                  <a:cubicBezTo>
                    <a:pt x="116" y="280"/>
                    <a:pt x="116" y="280"/>
                    <a:pt x="116" y="279"/>
                  </a:cubicBezTo>
                  <a:cubicBezTo>
                    <a:pt x="116" y="270"/>
                    <a:pt x="123" y="263"/>
                    <a:pt x="132" y="263"/>
                  </a:cubicBezTo>
                  <a:cubicBezTo>
                    <a:pt x="486" y="263"/>
                    <a:pt x="486" y="263"/>
                    <a:pt x="486" y="263"/>
                  </a:cubicBezTo>
                  <a:cubicBezTo>
                    <a:pt x="486" y="0"/>
                    <a:pt x="486" y="0"/>
                    <a:pt x="486" y="0"/>
                  </a:cubicBezTo>
                </a:path>
              </a:pathLst>
            </a:custGeom>
            <a:solidFill>
              <a:srgbClr val="B4DA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2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329" name="组合 11"/>
            <p:cNvGrpSpPr/>
            <p:nvPr/>
          </p:nvGrpSpPr>
          <p:grpSpPr>
            <a:xfrm>
              <a:off x="4659778" y="2229073"/>
              <a:ext cx="201152" cy="472325"/>
              <a:chOff x="3997325" y="2735263"/>
              <a:chExt cx="250825" cy="588962"/>
            </a:xfrm>
          </p:grpSpPr>
          <p:sp>
            <p:nvSpPr>
              <p:cNvPr id="331" name="Freeform 10"/>
              <p:cNvSpPr>
                <a:spLocks/>
              </p:cNvSpPr>
              <p:nvPr/>
            </p:nvSpPr>
            <p:spPr bwMode="auto">
              <a:xfrm>
                <a:off x="4100513" y="2735263"/>
                <a:ext cx="111125" cy="111125"/>
              </a:xfrm>
              <a:custGeom>
                <a:avLst/>
                <a:gdLst>
                  <a:gd name="T0" fmla="*/ 15 w 30"/>
                  <a:gd name="T1" fmla="*/ 0 h 30"/>
                  <a:gd name="T2" fmla="*/ 0 w 30"/>
                  <a:gd name="T3" fmla="*/ 15 h 30"/>
                  <a:gd name="T4" fmla="*/ 15 w 30"/>
                  <a:gd name="T5" fmla="*/ 30 h 30"/>
                  <a:gd name="T6" fmla="*/ 30 w 30"/>
                  <a:gd name="T7" fmla="*/ 15 h 30"/>
                  <a:gd name="T8" fmla="*/ 15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15" y="0"/>
                    </a:moveTo>
                    <a:cubicBezTo>
                      <a:pt x="7" y="0"/>
                      <a:pt x="0" y="7"/>
                      <a:pt x="0" y="15"/>
                    </a:cubicBezTo>
                    <a:cubicBezTo>
                      <a:pt x="0" y="23"/>
                      <a:pt x="6" y="30"/>
                      <a:pt x="15" y="30"/>
                    </a:cubicBezTo>
                    <a:cubicBezTo>
                      <a:pt x="23" y="30"/>
                      <a:pt x="30" y="24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32" name="Freeform 11"/>
              <p:cNvSpPr>
                <a:spLocks/>
              </p:cNvSpPr>
              <p:nvPr/>
            </p:nvSpPr>
            <p:spPr bwMode="auto">
              <a:xfrm>
                <a:off x="3997325" y="2979738"/>
                <a:ext cx="250825" cy="344487"/>
              </a:xfrm>
              <a:custGeom>
                <a:avLst/>
                <a:gdLst>
                  <a:gd name="T0" fmla="*/ 67 w 68"/>
                  <a:gd name="T1" fmla="*/ 60 h 93"/>
                  <a:gd name="T2" fmla="*/ 60 w 68"/>
                  <a:gd name="T3" fmla="*/ 73 h 93"/>
                  <a:gd name="T4" fmla="*/ 47 w 68"/>
                  <a:gd name="T5" fmla="*/ 82 h 93"/>
                  <a:gd name="T6" fmla="*/ 38 w 68"/>
                  <a:gd name="T7" fmla="*/ 73 h 93"/>
                  <a:gd name="T8" fmla="*/ 39 w 68"/>
                  <a:gd name="T9" fmla="*/ 67 h 93"/>
                  <a:gd name="T10" fmla="*/ 44 w 68"/>
                  <a:gd name="T11" fmla="*/ 50 h 93"/>
                  <a:gd name="T12" fmla="*/ 55 w 68"/>
                  <a:gd name="T13" fmla="*/ 0 h 93"/>
                  <a:gd name="T14" fmla="*/ 32 w 68"/>
                  <a:gd name="T15" fmla="*/ 0 h 93"/>
                  <a:gd name="T16" fmla="*/ 6 w 68"/>
                  <a:gd name="T17" fmla="*/ 14 h 93"/>
                  <a:gd name="T18" fmla="*/ 0 w 68"/>
                  <a:gd name="T19" fmla="*/ 25 h 93"/>
                  <a:gd name="T20" fmla="*/ 2 w 68"/>
                  <a:gd name="T21" fmla="*/ 26 h 93"/>
                  <a:gd name="T22" fmla="*/ 8 w 68"/>
                  <a:gd name="T23" fmla="*/ 15 h 93"/>
                  <a:gd name="T24" fmla="*/ 16 w 68"/>
                  <a:gd name="T25" fmla="*/ 6 h 93"/>
                  <a:gd name="T26" fmla="*/ 19 w 68"/>
                  <a:gd name="T27" fmla="*/ 12 h 93"/>
                  <a:gd name="T28" fmla="*/ 19 w 68"/>
                  <a:gd name="T29" fmla="*/ 19 h 93"/>
                  <a:gd name="T30" fmla="*/ 14 w 68"/>
                  <a:gd name="T31" fmla="*/ 46 h 93"/>
                  <a:gd name="T32" fmla="*/ 11 w 68"/>
                  <a:gd name="T33" fmla="*/ 70 h 93"/>
                  <a:gd name="T34" fmla="*/ 34 w 68"/>
                  <a:gd name="T35" fmla="*/ 93 h 93"/>
                  <a:gd name="T36" fmla="*/ 60 w 68"/>
                  <a:gd name="T37" fmla="*/ 78 h 93"/>
                  <a:gd name="T38" fmla="*/ 68 w 68"/>
                  <a:gd name="T39" fmla="*/ 61 h 93"/>
                  <a:gd name="T40" fmla="*/ 67 w 68"/>
                  <a:gd name="T41" fmla="*/ 6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93">
                    <a:moveTo>
                      <a:pt x="67" y="60"/>
                    </a:moveTo>
                    <a:cubicBezTo>
                      <a:pt x="60" y="73"/>
                      <a:pt x="60" y="73"/>
                      <a:pt x="60" y="73"/>
                    </a:cubicBezTo>
                    <a:cubicBezTo>
                      <a:pt x="57" y="79"/>
                      <a:pt x="51" y="82"/>
                      <a:pt x="47" y="82"/>
                    </a:cubicBezTo>
                    <a:cubicBezTo>
                      <a:pt x="42" y="82"/>
                      <a:pt x="38" y="79"/>
                      <a:pt x="38" y="73"/>
                    </a:cubicBezTo>
                    <a:cubicBezTo>
                      <a:pt x="38" y="71"/>
                      <a:pt x="38" y="69"/>
                      <a:pt x="39" y="67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6" y="42"/>
                      <a:pt x="54" y="10"/>
                      <a:pt x="55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2" y="0"/>
                      <a:pt x="12" y="2"/>
                      <a:pt x="6" y="1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11" y="9"/>
                      <a:pt x="14" y="6"/>
                      <a:pt x="16" y="6"/>
                    </a:cubicBezTo>
                    <a:cubicBezTo>
                      <a:pt x="18" y="6"/>
                      <a:pt x="19" y="8"/>
                      <a:pt x="19" y="12"/>
                    </a:cubicBezTo>
                    <a:cubicBezTo>
                      <a:pt x="19" y="14"/>
                      <a:pt x="19" y="16"/>
                      <a:pt x="19" y="19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3" y="52"/>
                      <a:pt x="11" y="62"/>
                      <a:pt x="11" y="70"/>
                    </a:cubicBezTo>
                    <a:cubicBezTo>
                      <a:pt x="11" y="85"/>
                      <a:pt x="22" y="93"/>
                      <a:pt x="34" y="93"/>
                    </a:cubicBezTo>
                    <a:cubicBezTo>
                      <a:pt x="44" y="93"/>
                      <a:pt x="54" y="88"/>
                      <a:pt x="60" y="78"/>
                    </a:cubicBezTo>
                    <a:cubicBezTo>
                      <a:pt x="68" y="61"/>
                      <a:pt x="68" y="61"/>
                      <a:pt x="68" y="61"/>
                    </a:cubicBezTo>
                    <a:lnTo>
                      <a:pt x="67" y="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30" name="党"/>
            <p:cNvSpPr txBox="1"/>
            <p:nvPr/>
          </p:nvSpPr>
          <p:spPr>
            <a:xfrm>
              <a:off x="2315907" y="2135753"/>
              <a:ext cx="2243817" cy="615553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2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幼圆" panose="02010509060101010101" pitchFamily="49" charset="-122"/>
                  <a:ea typeface="幼圆" panose="02010509060101010101" pitchFamily="49" charset="-122"/>
                </a:rPr>
                <a:t>加入</a:t>
              </a:r>
              <a:r>
                <a:rPr kumimoji="0" lang="zh-TW" altLang="en-US" sz="2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幼圆" panose="02010509060101010101" pitchFamily="49" charset="-122"/>
                  <a:ea typeface="幼圆" panose="02010509060101010101" pitchFamily="49" charset="-122"/>
                </a:rPr>
                <a:t>模穴條碼</a:t>
              </a:r>
              <a:endPara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345" name="文字方塊 344"/>
          <p:cNvSpPr txBox="1"/>
          <p:nvPr/>
        </p:nvSpPr>
        <p:spPr>
          <a:xfrm>
            <a:off x="5421532" y="5485279"/>
            <a:ext cx="6365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外紙箱與風琴袋上均貼上條碼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7" name="五角星形 346"/>
          <p:cNvSpPr/>
          <p:nvPr/>
        </p:nvSpPr>
        <p:spPr bwMode="auto">
          <a:xfrm>
            <a:off x="5045102" y="5429858"/>
            <a:ext cx="425389" cy="369332"/>
          </a:xfrm>
          <a:prstGeom prst="star5">
            <a:avLst/>
          </a:prstGeom>
          <a:solidFill>
            <a:srgbClr val="F8D35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rgbClr val="F8D35E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18" name="Freeform 11"/>
          <p:cNvSpPr>
            <a:spLocks/>
          </p:cNvSpPr>
          <p:nvPr/>
        </p:nvSpPr>
        <p:spPr bwMode="auto">
          <a:xfrm>
            <a:off x="3961051" y="2385041"/>
            <a:ext cx="184888" cy="207199"/>
          </a:xfrm>
          <a:custGeom>
            <a:avLst/>
            <a:gdLst>
              <a:gd name="T0" fmla="*/ 67 w 68"/>
              <a:gd name="T1" fmla="*/ 60 h 93"/>
              <a:gd name="T2" fmla="*/ 60 w 68"/>
              <a:gd name="T3" fmla="*/ 73 h 93"/>
              <a:gd name="T4" fmla="*/ 47 w 68"/>
              <a:gd name="T5" fmla="*/ 82 h 93"/>
              <a:gd name="T6" fmla="*/ 38 w 68"/>
              <a:gd name="T7" fmla="*/ 73 h 93"/>
              <a:gd name="T8" fmla="*/ 39 w 68"/>
              <a:gd name="T9" fmla="*/ 67 h 93"/>
              <a:gd name="T10" fmla="*/ 44 w 68"/>
              <a:gd name="T11" fmla="*/ 50 h 93"/>
              <a:gd name="T12" fmla="*/ 55 w 68"/>
              <a:gd name="T13" fmla="*/ 0 h 93"/>
              <a:gd name="T14" fmla="*/ 32 w 68"/>
              <a:gd name="T15" fmla="*/ 0 h 93"/>
              <a:gd name="T16" fmla="*/ 6 w 68"/>
              <a:gd name="T17" fmla="*/ 14 h 93"/>
              <a:gd name="T18" fmla="*/ 0 w 68"/>
              <a:gd name="T19" fmla="*/ 25 h 93"/>
              <a:gd name="T20" fmla="*/ 2 w 68"/>
              <a:gd name="T21" fmla="*/ 26 h 93"/>
              <a:gd name="T22" fmla="*/ 8 w 68"/>
              <a:gd name="T23" fmla="*/ 15 h 93"/>
              <a:gd name="T24" fmla="*/ 16 w 68"/>
              <a:gd name="T25" fmla="*/ 6 h 93"/>
              <a:gd name="T26" fmla="*/ 19 w 68"/>
              <a:gd name="T27" fmla="*/ 12 h 93"/>
              <a:gd name="T28" fmla="*/ 19 w 68"/>
              <a:gd name="T29" fmla="*/ 19 h 93"/>
              <a:gd name="T30" fmla="*/ 14 w 68"/>
              <a:gd name="T31" fmla="*/ 46 h 93"/>
              <a:gd name="T32" fmla="*/ 11 w 68"/>
              <a:gd name="T33" fmla="*/ 70 h 93"/>
              <a:gd name="T34" fmla="*/ 34 w 68"/>
              <a:gd name="T35" fmla="*/ 93 h 93"/>
              <a:gd name="T36" fmla="*/ 60 w 68"/>
              <a:gd name="T37" fmla="*/ 78 h 93"/>
              <a:gd name="T38" fmla="*/ 68 w 68"/>
              <a:gd name="T39" fmla="*/ 61 h 93"/>
              <a:gd name="T40" fmla="*/ 67 w 68"/>
              <a:gd name="T41" fmla="*/ 60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8" h="93">
                <a:moveTo>
                  <a:pt x="67" y="60"/>
                </a:moveTo>
                <a:cubicBezTo>
                  <a:pt x="60" y="73"/>
                  <a:pt x="60" y="73"/>
                  <a:pt x="60" y="73"/>
                </a:cubicBezTo>
                <a:cubicBezTo>
                  <a:pt x="57" y="79"/>
                  <a:pt x="51" y="82"/>
                  <a:pt x="47" y="82"/>
                </a:cubicBezTo>
                <a:cubicBezTo>
                  <a:pt x="42" y="82"/>
                  <a:pt x="38" y="79"/>
                  <a:pt x="38" y="73"/>
                </a:cubicBezTo>
                <a:cubicBezTo>
                  <a:pt x="38" y="71"/>
                  <a:pt x="38" y="69"/>
                  <a:pt x="39" y="67"/>
                </a:cubicBezTo>
                <a:cubicBezTo>
                  <a:pt x="44" y="50"/>
                  <a:pt x="44" y="50"/>
                  <a:pt x="44" y="50"/>
                </a:cubicBezTo>
                <a:cubicBezTo>
                  <a:pt x="46" y="42"/>
                  <a:pt x="54" y="10"/>
                  <a:pt x="55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22" y="0"/>
                  <a:pt x="12" y="2"/>
                  <a:pt x="6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2" y="26"/>
                  <a:pt x="2" y="26"/>
                  <a:pt x="2" y="26"/>
                </a:cubicBezTo>
                <a:cubicBezTo>
                  <a:pt x="8" y="15"/>
                  <a:pt x="8" y="15"/>
                  <a:pt x="8" y="15"/>
                </a:cubicBezTo>
                <a:cubicBezTo>
                  <a:pt x="11" y="9"/>
                  <a:pt x="14" y="6"/>
                  <a:pt x="16" y="6"/>
                </a:cubicBezTo>
                <a:cubicBezTo>
                  <a:pt x="18" y="6"/>
                  <a:pt x="19" y="8"/>
                  <a:pt x="19" y="12"/>
                </a:cubicBezTo>
                <a:cubicBezTo>
                  <a:pt x="19" y="14"/>
                  <a:pt x="19" y="16"/>
                  <a:pt x="19" y="19"/>
                </a:cubicBezTo>
                <a:cubicBezTo>
                  <a:pt x="14" y="46"/>
                  <a:pt x="14" y="46"/>
                  <a:pt x="14" y="46"/>
                </a:cubicBezTo>
                <a:cubicBezTo>
                  <a:pt x="13" y="52"/>
                  <a:pt x="11" y="62"/>
                  <a:pt x="11" y="70"/>
                </a:cubicBezTo>
                <a:cubicBezTo>
                  <a:pt x="11" y="85"/>
                  <a:pt x="22" y="93"/>
                  <a:pt x="34" y="93"/>
                </a:cubicBezTo>
                <a:cubicBezTo>
                  <a:pt x="44" y="93"/>
                  <a:pt x="54" y="88"/>
                  <a:pt x="60" y="78"/>
                </a:cubicBezTo>
                <a:cubicBezTo>
                  <a:pt x="68" y="61"/>
                  <a:pt x="68" y="61"/>
                  <a:pt x="68" y="61"/>
                </a:cubicBezTo>
                <a:lnTo>
                  <a:pt x="67" y="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2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976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72 -0.16342 L 0.01372 0.00278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48 -0.20324 L -1.11111E-6 -3.7037E-7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1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5" grpId="1"/>
      <p:bldP spid="323" grpId="0"/>
      <p:bldP spid="3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/>
          <p:cNvGrpSpPr/>
          <p:nvPr/>
        </p:nvGrpSpPr>
        <p:grpSpPr>
          <a:xfrm>
            <a:off x="-565420" y="143255"/>
            <a:ext cx="4937513" cy="430887"/>
            <a:chOff x="-735802" y="525166"/>
            <a:chExt cx="6583351" cy="574516"/>
          </a:xfrm>
        </p:grpSpPr>
        <p:sp>
          <p:nvSpPr>
            <p:cNvPr id="72" name="文本框 71"/>
            <p:cNvSpPr txBox="1"/>
            <p:nvPr/>
          </p:nvSpPr>
          <p:spPr>
            <a:xfrm>
              <a:off x="-735802" y="525166"/>
              <a:ext cx="6583351" cy="5745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 sz="5400" b="1" baseline="0">
                  <a:solidFill>
                    <a:srgbClr val="F8D35E"/>
                  </a:solidFill>
                </a:defRPr>
              </a:lvl1pPr>
              <a:lvl2pPr indent="0">
                <a:buNone/>
                <a:defRPr sz="1200"/>
              </a:lvl2pPr>
              <a:lvl3pPr indent="0">
                <a:buNone/>
                <a:defRPr sz="1000"/>
              </a:lvl3pPr>
              <a:lvl4pPr indent="0">
                <a:buNone/>
                <a:defRPr sz="900"/>
              </a:lvl4pPr>
              <a:lvl5pPr indent="0">
                <a:buNone/>
                <a:defRPr sz="900"/>
              </a:lvl5pPr>
              <a:lvl6pPr indent="0">
                <a:buNone/>
                <a:defRPr sz="900"/>
              </a:lvl6pPr>
              <a:lvl7pPr indent="0">
                <a:buNone/>
                <a:defRPr sz="900"/>
              </a:lvl7pPr>
              <a:lvl8pPr indent="0">
                <a:buNone/>
                <a:defRPr sz="900"/>
              </a:lvl8pPr>
              <a:lvl9pPr indent="0">
                <a:buNone/>
                <a:defRPr sz="900"/>
              </a:lvl9pPr>
            </a:lstStyle>
            <a:p>
              <a:r>
                <a:rPr lang="en-US" altLang="zh-CN" sz="2800" dirty="0" smtClean="0">
                  <a:solidFill>
                    <a:srgbClr val="1F4E79"/>
                  </a:solidFill>
                  <a:latin typeface="+mj-ea"/>
                  <a:ea typeface="+mj-ea"/>
                  <a:cs typeface="Arial" panose="020B0604020202020204" pitchFamily="34" charset="0"/>
                </a:rPr>
                <a:t>A3</a:t>
              </a:r>
              <a:r>
                <a:rPr lang="zh-CN" altLang="en-US" sz="2800" dirty="0" smtClean="0">
                  <a:solidFill>
                    <a:srgbClr val="1F4E79"/>
                  </a:solidFill>
                  <a:latin typeface="+mn-ea"/>
                  <a:ea typeface="+mn-ea"/>
                  <a:cs typeface="Arial" panose="020B0604020202020204" pitchFamily="34" charset="0"/>
                </a:rPr>
                <a:t>介绍</a:t>
              </a:r>
              <a:endParaRPr lang="zh-CN" altLang="en-US" sz="2800" dirty="0">
                <a:solidFill>
                  <a:srgbClr val="1F4E79"/>
                </a:soli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18091" y="579591"/>
              <a:ext cx="393700" cy="520091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9144000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 bwMode="auto">
          <a:xfrm>
            <a:off x="0" y="732656"/>
            <a:ext cx="9144000" cy="5472608"/>
          </a:xfrm>
          <a:prstGeom prst="rect">
            <a:avLst/>
          </a:prstGeom>
          <a:solidFill>
            <a:schemeClr val="bg1">
              <a:alpha val="6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12440" y="836712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1F4E79"/>
                </a:solidFill>
                <a:latin typeface="+mn-ea"/>
                <a:ea typeface="+mn-ea"/>
              </a:rPr>
              <a:t>光寶華東營運中心</a:t>
            </a:r>
            <a:endParaRPr lang="zh-TW" altLang="en-US" sz="2400" dirty="0">
              <a:solidFill>
                <a:srgbClr val="1F4E79"/>
              </a:solidFill>
              <a:latin typeface="+mn-ea"/>
              <a:ea typeface="+mn-ea"/>
            </a:endParaRPr>
          </a:p>
        </p:txBody>
      </p:sp>
      <p:grpSp>
        <p:nvGrpSpPr>
          <p:cNvPr id="36" name="组合 59"/>
          <p:cNvGrpSpPr/>
          <p:nvPr/>
        </p:nvGrpSpPr>
        <p:grpSpPr>
          <a:xfrm>
            <a:off x="6156176" y="3030619"/>
            <a:ext cx="459954" cy="396000"/>
            <a:chOff x="5942855" y="1896094"/>
            <a:chExt cx="766675" cy="648071"/>
          </a:xfrm>
          <a:solidFill>
            <a:srgbClr val="1F4E79"/>
          </a:solidFill>
        </p:grpSpPr>
        <p:sp>
          <p:nvSpPr>
            <p:cNvPr id="42" name="泪滴形 60"/>
            <p:cNvSpPr/>
            <p:nvPr/>
          </p:nvSpPr>
          <p:spPr>
            <a:xfrm rot="8202971">
              <a:off x="6002157" y="1896094"/>
              <a:ext cx="648071" cy="648071"/>
            </a:xfrm>
            <a:prstGeom prst="teardrop">
              <a:avLst>
                <a:gd name="adj" fmla="val 126573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218">
                <a:solidFill>
                  <a:srgbClr val="C0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方正兰亭黑简体" panose="02000000000000000000" pitchFamily="2" charset="-122"/>
                <a:ea typeface="方正兰亭黑简体" panose="02000000000000000000" pitchFamily="2" charset="-122"/>
              </a:endParaRPr>
            </a:p>
          </p:txBody>
        </p:sp>
        <p:sp>
          <p:nvSpPr>
            <p:cNvPr id="44" name="椭圆 61"/>
            <p:cNvSpPr/>
            <p:nvPr/>
          </p:nvSpPr>
          <p:spPr>
            <a:xfrm>
              <a:off x="6085284" y="1996801"/>
              <a:ext cx="481820" cy="481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</a:endParaRPr>
            </a:p>
          </p:txBody>
        </p:sp>
        <p:sp>
          <p:nvSpPr>
            <p:cNvPr id="45" name="TextBox 19"/>
            <p:cNvSpPr txBox="1"/>
            <p:nvPr/>
          </p:nvSpPr>
          <p:spPr>
            <a:xfrm>
              <a:off x="5942855" y="1993468"/>
              <a:ext cx="766675" cy="4533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2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A3</a:t>
              </a:r>
              <a:endParaRPr lang="zh-CN" altLang="en-US" sz="120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1" name="文字方塊 50"/>
          <p:cNvSpPr txBox="1"/>
          <p:nvPr/>
        </p:nvSpPr>
        <p:spPr>
          <a:xfrm>
            <a:off x="290845" y="1447576"/>
            <a:ext cx="58609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建廠時間：</a:t>
            </a:r>
            <a:r>
              <a:rPr lang="en-US" altLang="zh-TW" sz="2000" dirty="0" smtClean="0">
                <a:solidFill>
                  <a:srgbClr val="1F4E79"/>
                </a:solidFill>
                <a:latin typeface="+mn-ea"/>
                <a:ea typeface="+mn-ea"/>
              </a:rPr>
              <a:t>2013</a:t>
            </a: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年</a:t>
            </a:r>
            <a:endParaRPr lang="en-US" altLang="zh-TW" sz="20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生產產品：</a:t>
            </a:r>
            <a:r>
              <a:rPr lang="en-US" altLang="zh-TW" sz="2000" u="sng" dirty="0" smtClean="0">
                <a:latin typeface="+mn-ea"/>
                <a:ea typeface="+mn-ea"/>
              </a:rPr>
              <a:t>Apple </a:t>
            </a:r>
            <a:r>
              <a:rPr lang="en-US" altLang="zh-TW" sz="2000" u="sng" dirty="0" err="1" smtClean="0">
                <a:latin typeface="+mn-ea"/>
                <a:ea typeface="+mn-ea"/>
              </a:rPr>
              <a:t>iCharger</a:t>
            </a:r>
            <a:r>
              <a:rPr lang="zh-TW" altLang="en-US" sz="2000" u="sng" dirty="0" smtClean="0">
                <a:latin typeface="+mn-ea"/>
                <a:ea typeface="+mn-ea"/>
              </a:rPr>
              <a:t> </a:t>
            </a:r>
            <a:r>
              <a:rPr lang="en-US" altLang="zh-TW" sz="2000" u="sng" dirty="0" smtClean="0">
                <a:latin typeface="+mn-ea"/>
                <a:ea typeface="+mn-ea"/>
              </a:rPr>
              <a:t>(</a:t>
            </a:r>
            <a:r>
              <a:rPr lang="zh-TW" altLang="en-US" sz="2000" u="sng" dirty="0" smtClean="0">
                <a:latin typeface="+mn-ea"/>
                <a:ea typeface="+mn-ea"/>
              </a:rPr>
              <a:t>充電器</a:t>
            </a:r>
            <a:r>
              <a:rPr lang="en-US" altLang="zh-TW" sz="2000" u="sng" dirty="0" smtClean="0">
                <a:latin typeface="+mn-ea"/>
                <a:ea typeface="+mn-ea"/>
              </a:rPr>
              <a:t>)</a:t>
            </a:r>
            <a:endParaRPr lang="en-US" altLang="zh-TW" sz="2000" u="sng" dirty="0"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                   </a:t>
            </a:r>
            <a:r>
              <a:rPr lang="en-US" altLang="zh-TW" sz="2000" dirty="0" smtClean="0">
                <a:solidFill>
                  <a:srgbClr val="1F4E79"/>
                </a:solidFill>
                <a:latin typeface="+mn-ea"/>
                <a:ea typeface="+mn-ea"/>
              </a:rPr>
              <a:t>Beats</a:t>
            </a: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藍</a:t>
            </a:r>
            <a:r>
              <a:rPr lang="zh-TW" altLang="en-US" sz="2000" dirty="0">
                <a:solidFill>
                  <a:srgbClr val="1F4E79"/>
                </a:solidFill>
                <a:latin typeface="+mn-ea"/>
                <a:ea typeface="+mn-ea"/>
              </a:rPr>
              <a:t>牙</a:t>
            </a: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耳機充電器</a:t>
            </a:r>
            <a:endParaRPr lang="en-US" altLang="zh-TW" sz="200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pPr>
              <a:lnSpc>
                <a:spcPct val="200000"/>
              </a:lnSpc>
            </a:pP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年產能：</a:t>
            </a:r>
            <a:r>
              <a:rPr lang="en-US" altLang="zh-TW" sz="2000" dirty="0" smtClean="0">
                <a:solidFill>
                  <a:srgbClr val="1F4E79"/>
                </a:solidFill>
                <a:latin typeface="+mn-ea"/>
                <a:ea typeface="+mn-ea"/>
              </a:rPr>
              <a:t>26.5KK PCS</a:t>
            </a:r>
            <a:r>
              <a:rPr lang="zh-TW" altLang="en-US" sz="2000" dirty="0" smtClean="0">
                <a:solidFill>
                  <a:srgbClr val="1F4E79"/>
                </a:solidFill>
                <a:latin typeface="+mn-ea"/>
                <a:ea typeface="+mn-ea"/>
              </a:rPr>
              <a:t> </a:t>
            </a:r>
            <a:r>
              <a:rPr lang="en-US" altLang="zh-TW" sz="2000" dirty="0" smtClean="0">
                <a:solidFill>
                  <a:srgbClr val="1F4E79"/>
                </a:solidFill>
                <a:latin typeface="+mn-ea"/>
                <a:ea typeface="+mn-ea"/>
              </a:rPr>
              <a:t>(2018)</a:t>
            </a:r>
          </a:p>
          <a:p>
            <a:pPr>
              <a:lnSpc>
                <a:spcPct val="200000"/>
              </a:lnSpc>
            </a:pPr>
            <a:endParaRPr lang="en-US" altLang="zh-TW" sz="2000" dirty="0" smtClean="0">
              <a:solidFill>
                <a:srgbClr val="1F4E79"/>
              </a:solidFill>
              <a:latin typeface="+mn-ea"/>
              <a:ea typeface="+mn-ea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4691920" y="4122863"/>
            <a:ext cx="2016000" cy="2016000"/>
            <a:chOff x="4427984" y="3886956"/>
            <a:chExt cx="2016000" cy="2016000"/>
          </a:xfrm>
        </p:grpSpPr>
        <p:sp>
          <p:nvSpPr>
            <p:cNvPr id="9" name="橢圓 8"/>
            <p:cNvSpPr/>
            <p:nvPr/>
          </p:nvSpPr>
          <p:spPr bwMode="auto">
            <a:xfrm>
              <a:off x="4427984" y="3886956"/>
              <a:ext cx="2016000" cy="2016000"/>
            </a:xfrm>
            <a:prstGeom prst="ellipse">
              <a:avLst/>
            </a:prstGeom>
            <a:solidFill>
              <a:srgbClr val="28639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3"/>
            <a:srcRect l="48891" t="46466" r="6677" b="3134"/>
            <a:stretch/>
          </p:blipFill>
          <p:spPr>
            <a:xfrm>
              <a:off x="4740112" y="4072317"/>
              <a:ext cx="1384503" cy="15822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4" name="群組 13"/>
          <p:cNvGrpSpPr/>
          <p:nvPr/>
        </p:nvGrpSpPr>
        <p:grpSpPr>
          <a:xfrm>
            <a:off x="6917960" y="4084009"/>
            <a:ext cx="2016000" cy="2030717"/>
            <a:chOff x="6827083" y="3886956"/>
            <a:chExt cx="2016000" cy="2030717"/>
          </a:xfrm>
        </p:grpSpPr>
        <p:sp>
          <p:nvSpPr>
            <p:cNvPr id="52" name="橢圓 51"/>
            <p:cNvSpPr/>
            <p:nvPr/>
          </p:nvSpPr>
          <p:spPr bwMode="auto">
            <a:xfrm>
              <a:off x="6827083" y="3886956"/>
              <a:ext cx="2016000" cy="2016000"/>
            </a:xfrm>
            <a:prstGeom prst="ellipse">
              <a:avLst/>
            </a:prstGeom>
            <a:solidFill>
              <a:srgbClr val="28639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4"/>
            <a:srcRect r="40945"/>
            <a:stretch/>
          </p:blipFill>
          <p:spPr>
            <a:xfrm>
              <a:off x="7194685" y="3886956"/>
              <a:ext cx="1199238" cy="2030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77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椭圆 45"/>
          <p:cNvSpPr/>
          <p:nvPr/>
        </p:nvSpPr>
        <p:spPr>
          <a:xfrm>
            <a:off x="2076291" y="877656"/>
            <a:ext cx="1318842" cy="1236495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979712" y="2182794"/>
            <a:ext cx="1512000" cy="7418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0" dirty="0" smtClean="0">
                <a:solidFill>
                  <a:srgbClr val="1F4E79"/>
                </a:solidFill>
                <a:latin typeface="+mn-ea"/>
                <a:cs typeface="华文黑体" pitchFamily="2" charset="-122"/>
              </a:rPr>
              <a:t>按模穴號</a:t>
            </a:r>
            <a:endParaRPr kumimoji="0" lang="en-US" altLang="zh-TW" sz="1400" b="0" dirty="0" smtClean="0">
              <a:solidFill>
                <a:srgbClr val="1F4E79"/>
              </a:solidFill>
              <a:latin typeface="+mn-ea"/>
              <a:cs typeface="华文黑体" pitchFamily="2" charset="-122"/>
            </a:endParaRPr>
          </a:p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400" b="0" dirty="0" smtClean="0">
                <a:solidFill>
                  <a:srgbClr val="1F4E79"/>
                </a:solidFill>
                <a:latin typeface="+mn-ea"/>
                <a:cs typeface="华文黑体" pitchFamily="2" charset="-122"/>
              </a:rPr>
              <a:t>堆放出</a:t>
            </a:r>
            <a:r>
              <a:rPr kumimoji="0" lang="zh-TW" altLang="en-US" sz="1400" b="0" dirty="0">
                <a:solidFill>
                  <a:srgbClr val="1F4E79"/>
                </a:solidFill>
                <a:latin typeface="+mn-ea"/>
                <a:cs typeface="华文黑体" pitchFamily="2" charset="-122"/>
              </a:rPr>
              <a:t>貨</a:t>
            </a:r>
            <a:endParaRPr kumimoji="0" lang="zh-CN" altLang="en-US" sz="1400" b="0" dirty="0">
              <a:solidFill>
                <a:srgbClr val="1F4E79"/>
              </a:solidFill>
              <a:latin typeface="+mn-ea"/>
              <a:cs typeface="华文黑体" pitchFamily="2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3892740" y="877656"/>
            <a:ext cx="1318842" cy="1236495"/>
          </a:xfrm>
          <a:prstGeom prst="ellipse">
            <a:avLst/>
          </a:prstGeom>
          <a:solidFill>
            <a:srgbClr val="A2D1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796161" y="2182794"/>
            <a:ext cx="1512000" cy="7418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/>
            <a:r>
              <a:rPr lang="zh-TW" altLang="en-US" sz="1400" b="0" dirty="0" smtClean="0">
                <a:solidFill>
                  <a:srgbClr val="1F4E79"/>
                </a:solidFill>
                <a:latin typeface="+mn-ea"/>
              </a:rPr>
              <a:t>送</a:t>
            </a:r>
            <a:r>
              <a:rPr lang="zh-TW" altLang="en-US" sz="1400" b="0" dirty="0">
                <a:solidFill>
                  <a:srgbClr val="1F4E79"/>
                </a:solidFill>
                <a:latin typeface="+mn-ea"/>
              </a:rPr>
              <a:t>至倉庫</a:t>
            </a:r>
            <a:endParaRPr lang="zh-CN" altLang="en-US" sz="1400" b="0" dirty="0">
              <a:solidFill>
                <a:srgbClr val="1F4E79"/>
              </a:solidFill>
              <a:latin typeface="+mn-ea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5749517" y="877656"/>
            <a:ext cx="1318842" cy="1236495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5653588" y="2182794"/>
            <a:ext cx="1510700" cy="7418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/>
            <a:r>
              <a:rPr lang="zh-TW" altLang="en-US" sz="1400" b="0" dirty="0" smtClean="0">
                <a:solidFill>
                  <a:srgbClr val="1F4E79"/>
                </a:solidFill>
                <a:latin typeface="+mn-ea"/>
              </a:rPr>
              <a:t>按模穴號供料</a:t>
            </a:r>
            <a:endParaRPr lang="zh-CN" altLang="en-US" sz="1400" b="0" dirty="0">
              <a:solidFill>
                <a:srgbClr val="1F4E79"/>
              </a:solidFill>
              <a:latin typeface="+mn-ea"/>
            </a:endParaRPr>
          </a:p>
        </p:txBody>
      </p:sp>
      <p:sp>
        <p:nvSpPr>
          <p:cNvPr id="80" name="等腰三角形 79"/>
          <p:cNvSpPr/>
          <p:nvPr/>
        </p:nvSpPr>
        <p:spPr>
          <a:xfrm flipV="1">
            <a:off x="2643921" y="2908394"/>
            <a:ext cx="183583" cy="14838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1" name="等腰三角形 80"/>
          <p:cNvSpPr/>
          <p:nvPr/>
        </p:nvSpPr>
        <p:spPr>
          <a:xfrm flipV="1">
            <a:off x="4460370" y="2920580"/>
            <a:ext cx="183583" cy="14838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2" name="等腰三角形 81"/>
          <p:cNvSpPr/>
          <p:nvPr/>
        </p:nvSpPr>
        <p:spPr>
          <a:xfrm flipV="1">
            <a:off x="6317147" y="2920580"/>
            <a:ext cx="183583" cy="14838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324381" y="1360338"/>
            <a:ext cx="827947" cy="344724"/>
          </a:xfrm>
          <a:prstGeom prst="rect">
            <a:avLst/>
          </a:prstGeom>
          <a:noFill/>
        </p:spPr>
        <p:txBody>
          <a:bodyPr wrap="none" lIns="67070" tIns="33535" rIns="67070" bIns="33535" rtlCol="0">
            <a:spAutoFit/>
          </a:bodyPr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供應商</a:t>
            </a:r>
            <a:endParaRPr kumimoji="0" lang="zh-CN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253603" y="1360568"/>
            <a:ext cx="597115" cy="344724"/>
          </a:xfrm>
          <a:prstGeom prst="rect">
            <a:avLst/>
          </a:prstGeom>
          <a:noFill/>
        </p:spPr>
        <p:txBody>
          <a:bodyPr wrap="none" lIns="67070" tIns="33535" rIns="67070" bIns="33535" rtlCol="0">
            <a:spAutoFit/>
          </a:bodyPr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dirty="0" smtClean="0">
                <a:solidFill>
                  <a:srgbClr val="1F4E79"/>
                </a:solidFill>
                <a:latin typeface="+mn-ea"/>
                <a:ea typeface="+mn-ea"/>
              </a:rPr>
              <a:t>海</a:t>
            </a:r>
            <a:r>
              <a:rPr kumimoji="0" lang="zh-TW" altLang="en-US" dirty="0">
                <a:solidFill>
                  <a:srgbClr val="1F4E79"/>
                </a:solidFill>
                <a:latin typeface="+mn-ea"/>
                <a:ea typeface="+mn-ea"/>
              </a:rPr>
              <a:t>晨</a:t>
            </a:r>
            <a:endParaRPr kumimoji="0" lang="zh-CN" altLang="en-US" dirty="0">
              <a:solidFill>
                <a:srgbClr val="1F4E79"/>
              </a:solidFill>
              <a:latin typeface="+mn-ea"/>
              <a:ea typeface="+mn-ea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128908" y="1359758"/>
            <a:ext cx="597115" cy="344724"/>
          </a:xfrm>
          <a:prstGeom prst="rect">
            <a:avLst/>
          </a:prstGeom>
          <a:noFill/>
        </p:spPr>
        <p:txBody>
          <a:bodyPr wrap="none" lIns="67070" tIns="33535" rIns="67070" bIns="33535" rtlCol="0">
            <a:spAutoFit/>
          </a:bodyPr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倉庫</a:t>
            </a:r>
            <a:endParaRPr kumimoji="0" lang="zh-CN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1707826" y="3162558"/>
            <a:ext cx="5888510" cy="3522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70" tIns="33535" rIns="67070" bIns="33535" rtlCol="0" anchor="ctr"/>
          <a:lstStyle/>
          <a:p>
            <a:pPr algn="ctr" defTabSz="914282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模穴號堆放整理</a:t>
            </a:r>
            <a:endParaRPr kumimoji="0" lang="zh-CN" altLang="en-US" sz="160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2" name="组合 55"/>
          <p:cNvGrpSpPr/>
          <p:nvPr/>
        </p:nvGrpSpPr>
        <p:grpSpPr>
          <a:xfrm>
            <a:off x="114217" y="111770"/>
            <a:ext cx="2684742" cy="597778"/>
            <a:chOff x="251900" y="183290"/>
            <a:chExt cx="2684742" cy="597778"/>
          </a:xfrm>
        </p:grpSpPr>
        <p:sp>
          <p:nvSpPr>
            <p:cNvPr id="33" name="矩形 32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模穴堆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放</a:t>
              </a:r>
            </a:p>
          </p:txBody>
        </p:sp>
        <p:grpSp>
          <p:nvGrpSpPr>
            <p:cNvPr id="34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5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6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337" y="3659029"/>
            <a:ext cx="1691567" cy="19333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4" t="16094" r="1794" b="3457"/>
          <a:stretch/>
        </p:blipFill>
        <p:spPr>
          <a:xfrm>
            <a:off x="5580112" y="3645024"/>
            <a:ext cx="1724999" cy="1947361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/>
          <a:srcRect l="24026" t="-1707" r="18081" b="9288"/>
          <a:stretch/>
        </p:blipFill>
        <p:spPr>
          <a:xfrm>
            <a:off x="1820400" y="3648169"/>
            <a:ext cx="1728192" cy="1944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003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80" grpId="0" animBg="1"/>
      <p:bldP spid="81" grpId="0" animBg="1"/>
      <p:bldP spid="82" grpId="0" animBg="1"/>
      <p:bldP spid="85" grpId="0"/>
      <p:bldP spid="86" grpId="0"/>
      <p:bldP spid="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1" y="836712"/>
            <a:ext cx="7920879" cy="1944215"/>
          </a:xfrm>
        </p:spPr>
        <p:txBody>
          <a:bodyPr/>
          <a:lstStyle/>
          <a:p>
            <a:pPr marL="914400" lvl="1" indent="-457200">
              <a:buSzPct val="70000"/>
              <a:buFont typeface="+mj-lt"/>
              <a:buAutoNum type="arabicPeriod"/>
            </a:pPr>
            <a:endParaRPr lang="en-US" altLang="zh-TW" dirty="0" smtClean="0"/>
          </a:p>
          <a:p>
            <a:pPr marL="914400" lvl="1" indent="-457200">
              <a:buSzPct val="70000"/>
              <a:buFont typeface="+mj-lt"/>
              <a:buAutoNum type="arabicPeriod"/>
            </a:pPr>
            <a:endParaRPr lang="en-US" altLang="zh-TW" dirty="0" smtClean="0"/>
          </a:p>
          <a:p>
            <a:pPr marL="914400" lvl="1" indent="-457200">
              <a:buSzPct val="70000"/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21</a:t>
            </a:fld>
            <a:endParaRPr lang="en-US" altLang="zh-TW" dirty="0"/>
          </a:p>
        </p:txBody>
      </p:sp>
      <p:grpSp>
        <p:nvGrpSpPr>
          <p:cNvPr id="118" name="群組 117"/>
          <p:cNvGrpSpPr/>
          <p:nvPr/>
        </p:nvGrpSpPr>
        <p:grpSpPr>
          <a:xfrm>
            <a:off x="-30479" y="1131277"/>
            <a:ext cx="4602479" cy="4649560"/>
            <a:chOff x="-11273" y="865568"/>
            <a:chExt cx="4602479" cy="4608512"/>
          </a:xfrm>
        </p:grpSpPr>
        <p:sp>
          <p:nvSpPr>
            <p:cNvPr id="119" name="矩形 118"/>
            <p:cNvSpPr/>
            <p:nvPr/>
          </p:nvSpPr>
          <p:spPr bwMode="auto">
            <a:xfrm>
              <a:off x="16441" y="865568"/>
              <a:ext cx="4574765" cy="4608512"/>
            </a:xfrm>
            <a:prstGeom prst="rect">
              <a:avLst/>
            </a:prstGeom>
            <a:solidFill>
              <a:srgbClr val="1F4E7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grpSp>
          <p:nvGrpSpPr>
            <p:cNvPr id="120" name="群組 119"/>
            <p:cNvGrpSpPr/>
            <p:nvPr/>
          </p:nvGrpSpPr>
          <p:grpSpPr>
            <a:xfrm>
              <a:off x="3007029" y="1857430"/>
              <a:ext cx="774362" cy="910455"/>
              <a:chOff x="6468658" y="2088250"/>
              <a:chExt cx="526020" cy="626022"/>
            </a:xfrm>
          </p:grpSpPr>
          <p:grpSp>
            <p:nvGrpSpPr>
              <p:cNvPr id="125" name="群組 124"/>
              <p:cNvGrpSpPr/>
              <p:nvPr/>
            </p:nvGrpSpPr>
            <p:grpSpPr>
              <a:xfrm>
                <a:off x="6468658" y="2088250"/>
                <a:ext cx="526020" cy="626022"/>
                <a:chOff x="6396650" y="2132856"/>
                <a:chExt cx="526020" cy="626022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6516216" y="2132856"/>
                  <a:ext cx="216024" cy="432048"/>
                  <a:chOff x="6516216" y="2132856"/>
                  <a:chExt cx="216024" cy="432048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 bwMode="auto">
                  <a:xfrm>
                    <a:off x="6588224" y="2132856"/>
                    <a:ext cx="0" cy="43204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30" name="直線接點 129"/>
                  <p:cNvCxnSpPr/>
                  <p:nvPr/>
                </p:nvCxnSpPr>
                <p:spPr bwMode="auto">
                  <a:xfrm>
                    <a:off x="6516216" y="2132856"/>
                    <a:ext cx="0" cy="43204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7620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31" name="直線接點 130"/>
                  <p:cNvCxnSpPr/>
                  <p:nvPr/>
                </p:nvCxnSpPr>
                <p:spPr bwMode="auto">
                  <a:xfrm>
                    <a:off x="6660232" y="2132856"/>
                    <a:ext cx="0" cy="43204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32" name="直線接點 131"/>
                  <p:cNvCxnSpPr/>
                  <p:nvPr/>
                </p:nvCxnSpPr>
                <p:spPr bwMode="auto">
                  <a:xfrm>
                    <a:off x="6732240" y="2132856"/>
                    <a:ext cx="0" cy="43204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sp>
              <p:nvSpPr>
                <p:cNvPr id="128" name="文字方塊 127"/>
                <p:cNvSpPr txBox="1"/>
                <p:nvPr/>
              </p:nvSpPr>
              <p:spPr>
                <a:xfrm>
                  <a:off x="6396650" y="2570097"/>
                  <a:ext cx="526020" cy="1887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200" dirty="0" smtClean="0">
                      <a:solidFill>
                        <a:schemeClr val="bg1"/>
                      </a:solidFill>
                    </a:rPr>
                    <a:t>AG04D0</a:t>
                  </a:r>
                  <a:endParaRPr lang="zh-TW" alt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6" name="直線接點 125"/>
              <p:cNvCxnSpPr/>
              <p:nvPr/>
            </p:nvCxnSpPr>
            <p:spPr bwMode="auto">
              <a:xfrm>
                <a:off x="6900903" y="2088250"/>
                <a:ext cx="0" cy="43204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121" name="群組 120"/>
            <p:cNvGrpSpPr/>
            <p:nvPr/>
          </p:nvGrpSpPr>
          <p:grpSpPr>
            <a:xfrm>
              <a:off x="2277643" y="1859455"/>
              <a:ext cx="1752044" cy="1967711"/>
              <a:chOff x="1362541" y="1625770"/>
              <a:chExt cx="1944486" cy="1967711"/>
            </a:xfrm>
          </p:grpSpPr>
          <p:cxnSp>
            <p:nvCxnSpPr>
              <p:cNvPr id="123" name="直線接點 122"/>
              <p:cNvCxnSpPr>
                <a:stCxn id="124" idx="0"/>
              </p:cNvCxnSpPr>
              <p:nvPr/>
            </p:nvCxnSpPr>
            <p:spPr bwMode="auto">
              <a:xfrm>
                <a:off x="1972908" y="1997266"/>
                <a:ext cx="1334119" cy="506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4" name="等腰三角形 26"/>
              <p:cNvSpPr/>
              <p:nvPr/>
            </p:nvSpPr>
            <p:spPr bwMode="auto">
              <a:xfrm rot="1454981" flipV="1">
                <a:off x="1362541" y="1625770"/>
                <a:ext cx="1565065" cy="1967711"/>
              </a:xfrm>
              <a:custGeom>
                <a:avLst/>
                <a:gdLst>
                  <a:gd name="connsiteX0" fmla="*/ 0 w 1371197"/>
                  <a:gd name="connsiteY0" fmla="*/ 1749576 h 1749576"/>
                  <a:gd name="connsiteX1" fmla="*/ 0 w 1371197"/>
                  <a:gd name="connsiteY1" fmla="*/ 0 h 1749576"/>
                  <a:gd name="connsiteX2" fmla="*/ 1371197 w 1371197"/>
                  <a:gd name="connsiteY2" fmla="*/ 1749576 h 1749576"/>
                  <a:gd name="connsiteX3" fmla="*/ 0 w 1371197"/>
                  <a:gd name="connsiteY3" fmla="*/ 1749576 h 1749576"/>
                  <a:gd name="connsiteX0" fmla="*/ 0 w 1253074"/>
                  <a:gd name="connsiteY0" fmla="*/ 1749576 h 1918058"/>
                  <a:gd name="connsiteX1" fmla="*/ 0 w 1253074"/>
                  <a:gd name="connsiteY1" fmla="*/ 0 h 1918058"/>
                  <a:gd name="connsiteX2" fmla="*/ 1253074 w 1253074"/>
                  <a:gd name="connsiteY2" fmla="*/ 1918058 h 1918058"/>
                  <a:gd name="connsiteX3" fmla="*/ 0 w 1253074"/>
                  <a:gd name="connsiteY3" fmla="*/ 1749576 h 1918058"/>
                  <a:gd name="connsiteX0" fmla="*/ 99225 w 1253074"/>
                  <a:gd name="connsiteY0" fmla="*/ 1646478 h 1918058"/>
                  <a:gd name="connsiteX1" fmla="*/ 0 w 1253074"/>
                  <a:gd name="connsiteY1" fmla="*/ 0 h 1918058"/>
                  <a:gd name="connsiteX2" fmla="*/ 1253074 w 1253074"/>
                  <a:gd name="connsiteY2" fmla="*/ 1918058 h 1918058"/>
                  <a:gd name="connsiteX3" fmla="*/ 99225 w 1253074"/>
                  <a:gd name="connsiteY3" fmla="*/ 1646478 h 1918058"/>
                  <a:gd name="connsiteX0" fmla="*/ 100569 w 1253074"/>
                  <a:gd name="connsiteY0" fmla="*/ 1573186 h 1918058"/>
                  <a:gd name="connsiteX1" fmla="*/ 0 w 1253074"/>
                  <a:gd name="connsiteY1" fmla="*/ 0 h 1918058"/>
                  <a:gd name="connsiteX2" fmla="*/ 1253074 w 1253074"/>
                  <a:gd name="connsiteY2" fmla="*/ 1918058 h 1918058"/>
                  <a:gd name="connsiteX3" fmla="*/ 100569 w 1253074"/>
                  <a:gd name="connsiteY3" fmla="*/ 1573186 h 1918058"/>
                  <a:gd name="connsiteX0" fmla="*/ 100569 w 1198599"/>
                  <a:gd name="connsiteY0" fmla="*/ 1573186 h 2062427"/>
                  <a:gd name="connsiteX1" fmla="*/ 0 w 1198599"/>
                  <a:gd name="connsiteY1" fmla="*/ 0 h 2062427"/>
                  <a:gd name="connsiteX2" fmla="*/ 1198599 w 1198599"/>
                  <a:gd name="connsiteY2" fmla="*/ 2062427 h 2062427"/>
                  <a:gd name="connsiteX3" fmla="*/ 100569 w 1198599"/>
                  <a:gd name="connsiteY3" fmla="*/ 1573186 h 2062427"/>
                  <a:gd name="connsiteX0" fmla="*/ 312143 w 1410173"/>
                  <a:gd name="connsiteY0" fmla="*/ 1478470 h 1967711"/>
                  <a:gd name="connsiteX1" fmla="*/ 0 w 1410173"/>
                  <a:gd name="connsiteY1" fmla="*/ 0 h 1967711"/>
                  <a:gd name="connsiteX2" fmla="*/ 1410173 w 1410173"/>
                  <a:gd name="connsiteY2" fmla="*/ 1967711 h 1967711"/>
                  <a:gd name="connsiteX3" fmla="*/ 312143 w 1410173"/>
                  <a:gd name="connsiteY3" fmla="*/ 1478470 h 1967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0173" h="1967711">
                    <a:moveTo>
                      <a:pt x="312143" y="1478470"/>
                    </a:moveTo>
                    <a:lnTo>
                      <a:pt x="0" y="0"/>
                    </a:lnTo>
                    <a:lnTo>
                      <a:pt x="1410173" y="1967711"/>
                    </a:lnTo>
                    <a:lnTo>
                      <a:pt x="312143" y="1478470"/>
                    </a:lnTo>
                    <a:close/>
                  </a:path>
                </a:pathLst>
              </a:custGeom>
              <a:solidFill>
                <a:srgbClr val="FFC5C5">
                  <a:alpha val="45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</p:grpSp>
        <p:pic>
          <p:nvPicPr>
            <p:cNvPr id="122" name="圖片 12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9896" l="0" r="90000">
                          <a14:foregroundMark x1="40729" y1="52188" x2="40729" y2="52188"/>
                          <a14:foregroundMark x1="39583" y1="43646" x2="38750" y2="60938"/>
                          <a14:foregroundMark x1="49583" y1="50417" x2="41563" y2="57500"/>
                          <a14:foregroundMark x1="29063" y1="55729" x2="32917" y2="538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4" r="31616"/>
            <a:stretch/>
          </p:blipFill>
          <p:spPr>
            <a:xfrm>
              <a:off x="-11273" y="2919128"/>
              <a:ext cx="2717809" cy="2554952"/>
            </a:xfrm>
            <a:prstGeom prst="rect">
              <a:avLst/>
            </a:prstGeom>
          </p:spPr>
        </p:pic>
      </p:grpSp>
      <p:grpSp>
        <p:nvGrpSpPr>
          <p:cNvPr id="34" name="组合 55"/>
          <p:cNvGrpSpPr/>
          <p:nvPr/>
        </p:nvGrpSpPr>
        <p:grpSpPr>
          <a:xfrm>
            <a:off x="164911" y="139661"/>
            <a:ext cx="3402887" cy="597778"/>
            <a:chOff x="251900" y="183290"/>
            <a:chExt cx="3402887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匹配組合配對</a:t>
              </a:r>
              <a:endParaRPr lang="zh-TW" altLang="en-US" sz="28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字方塊 1"/>
          <p:cNvSpPr txBox="1"/>
          <p:nvPr/>
        </p:nvSpPr>
        <p:spPr>
          <a:xfrm>
            <a:off x="230960" y="1417843"/>
            <a:ext cx="3196066" cy="64633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PDA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連上</a:t>
            </a:r>
            <a:r>
              <a:rPr lang="en-US" altLang="zh-TW" dirty="0" smtClean="0">
                <a:solidFill>
                  <a:srgbClr val="A2D1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SFCS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配對模穴組合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4554348" y="1131277"/>
            <a:ext cx="4582141" cy="4649513"/>
            <a:chOff x="4564625" y="1117602"/>
            <a:chExt cx="4582141" cy="4649513"/>
          </a:xfrm>
        </p:grpSpPr>
        <p:grpSp>
          <p:nvGrpSpPr>
            <p:cNvPr id="133" name="群組 132"/>
            <p:cNvGrpSpPr/>
            <p:nvPr/>
          </p:nvGrpSpPr>
          <p:grpSpPr>
            <a:xfrm>
              <a:off x="4564625" y="1117602"/>
              <a:ext cx="4582141" cy="4649513"/>
              <a:chOff x="4590555" y="860228"/>
              <a:chExt cx="4572000" cy="4611873"/>
            </a:xfrm>
          </p:grpSpPr>
          <p:grpSp>
            <p:nvGrpSpPr>
              <p:cNvPr id="134" name="群組 133"/>
              <p:cNvGrpSpPr/>
              <p:nvPr/>
            </p:nvGrpSpPr>
            <p:grpSpPr>
              <a:xfrm>
                <a:off x="4590555" y="860228"/>
                <a:ext cx="4572000" cy="4611873"/>
                <a:chOff x="4582990" y="865568"/>
                <a:chExt cx="4572000" cy="4611873"/>
              </a:xfrm>
            </p:grpSpPr>
            <p:sp>
              <p:nvSpPr>
                <p:cNvPr id="136" name="矩形 135"/>
                <p:cNvSpPr/>
                <p:nvPr/>
              </p:nvSpPr>
              <p:spPr bwMode="auto">
                <a:xfrm>
                  <a:off x="4582990" y="865568"/>
                  <a:ext cx="4572000" cy="4611873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  <p:sp>
              <p:nvSpPr>
                <p:cNvPr id="137" name="圓角矩形 136"/>
                <p:cNvSpPr/>
                <p:nvPr/>
              </p:nvSpPr>
              <p:spPr bwMode="auto">
                <a:xfrm>
                  <a:off x="5560530" y="966396"/>
                  <a:ext cx="2694024" cy="1535468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lvl="1">
                    <a:spcAft>
                      <a:spcPts val="300"/>
                    </a:spcAft>
                  </a:pPr>
                  <a:r>
                    <a:rPr lang="en-US" altLang="zh-TW" sz="1600" b="0" dirty="0" smtClean="0"/>
                    <a:t>AC</a:t>
                  </a:r>
                  <a:r>
                    <a:rPr lang="zh-TW" altLang="en-US" sz="1600" b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蓋</a:t>
                  </a:r>
                  <a:r>
                    <a:rPr lang="zh-TW" altLang="en-US" sz="1600" b="0" dirty="0"/>
                    <a:t>：</a:t>
                  </a:r>
                  <a:r>
                    <a:rPr lang="en-US" altLang="zh-TW" sz="1600" b="0" dirty="0"/>
                    <a:t>AG16D0</a:t>
                  </a:r>
                  <a:r>
                    <a:rPr lang="zh-TW" altLang="en-US" sz="1600" b="0" dirty="0"/>
                    <a:t>              </a:t>
                  </a:r>
                  <a:endParaRPr lang="en-US" altLang="zh-TW" sz="1600" b="0" dirty="0"/>
                </a:p>
                <a:p>
                  <a:pPr lvl="1">
                    <a:spcAft>
                      <a:spcPts val="300"/>
                    </a:spcAft>
                  </a:pPr>
                  <a:r>
                    <a:rPr lang="en-US" altLang="zh-TW" sz="1600" b="0" dirty="0" smtClean="0"/>
                    <a:t>Case</a:t>
                  </a:r>
                  <a:r>
                    <a:rPr lang="zh-TW" altLang="en-US" sz="1600" b="0" dirty="0"/>
                    <a:t>：</a:t>
                  </a:r>
                  <a:r>
                    <a:rPr lang="en-US" altLang="zh-TW" sz="1600" b="0" dirty="0"/>
                    <a:t>CG40A1</a:t>
                  </a:r>
                </a:p>
                <a:p>
                  <a:pPr lvl="1">
                    <a:spcAft>
                      <a:spcPts val="300"/>
                    </a:spcAft>
                  </a:pPr>
                  <a:r>
                    <a:rPr lang="zh-TW" altLang="en-US" sz="1600" b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模</a:t>
                  </a:r>
                  <a:r>
                    <a:rPr lang="zh-TW" altLang="en-US" sz="1600" b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穴不匹配                   </a:t>
                  </a:r>
                  <a:endParaRPr lang="en-US" altLang="zh-TW" sz="16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lvl="1">
                    <a:spcAft>
                      <a:spcPts val="300"/>
                    </a:spcAft>
                  </a:pPr>
                  <a:r>
                    <a:rPr lang="zh-TW" altLang="en-US" sz="1600" b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不良原因：縫大</a:t>
                  </a:r>
                  <a:endParaRPr lang="en-US" altLang="zh-TW" sz="16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lvl="1">
                    <a:spcAft>
                      <a:spcPts val="300"/>
                    </a:spcAft>
                  </a:pPr>
                  <a:r>
                    <a:rPr lang="zh-TW" altLang="en-US" sz="1600" b="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請更換模穴</a:t>
                  </a:r>
                  <a:r>
                    <a:rPr lang="zh-TW" altLang="en-US" sz="1600" b="0" dirty="0" smtClean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號</a:t>
                  </a:r>
                  <a:endParaRPr lang="en-US" altLang="zh-TW" sz="1600" dirty="0"/>
                </a:p>
              </p:txBody>
            </p:sp>
          </p:grpSp>
          <p:sp>
            <p:nvSpPr>
              <p:cNvPr id="135" name="圓角矩形 134"/>
              <p:cNvSpPr/>
              <p:nvPr/>
            </p:nvSpPr>
            <p:spPr bwMode="auto">
              <a:xfrm>
                <a:off x="5568095" y="2675226"/>
                <a:ext cx="2694024" cy="1249800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lvl="1">
                  <a:spcAft>
                    <a:spcPts val="300"/>
                  </a:spcAft>
                </a:pPr>
                <a:r>
                  <a:rPr lang="en-US" altLang="zh-TW" sz="1600" b="0" dirty="0"/>
                  <a:t>AC</a:t>
                </a:r>
                <a:r>
                  <a:rPr lang="zh-TW" altLang="en-US" sz="1600" b="0" dirty="0">
                    <a:latin typeface="+mn-ea"/>
                    <a:ea typeface="+mn-ea"/>
                  </a:rPr>
                  <a:t>蓋</a:t>
                </a:r>
                <a:r>
                  <a:rPr lang="zh-TW" altLang="en-US" sz="1600" b="0" dirty="0"/>
                  <a:t>：</a:t>
                </a:r>
                <a:r>
                  <a:rPr lang="en-US" altLang="zh-TW" sz="1600" b="0" dirty="0"/>
                  <a:t>AG16D0</a:t>
                </a:r>
                <a:r>
                  <a:rPr lang="zh-TW" altLang="en-US" sz="1600" b="0" dirty="0"/>
                  <a:t>              </a:t>
                </a:r>
                <a:endParaRPr lang="en-US" altLang="zh-TW" sz="1600" b="0" dirty="0"/>
              </a:p>
              <a:p>
                <a:pPr lvl="1">
                  <a:spcAft>
                    <a:spcPts val="300"/>
                  </a:spcAft>
                </a:pPr>
                <a:r>
                  <a:rPr lang="en-US" altLang="zh-TW" sz="1600" b="0" dirty="0"/>
                  <a:t>Case</a:t>
                </a:r>
                <a:r>
                  <a:rPr lang="zh-TW" altLang="en-US" sz="1600" b="0" dirty="0"/>
                  <a:t>：</a:t>
                </a:r>
                <a:r>
                  <a:rPr lang="en-US" altLang="zh-TW" sz="1600" b="0" dirty="0"/>
                  <a:t>CG40A1</a:t>
                </a:r>
              </a:p>
              <a:p>
                <a:pPr lvl="1">
                  <a:spcAft>
                    <a:spcPts val="300"/>
                  </a:spcAft>
                </a:pPr>
                <a:r>
                  <a:rPr lang="zh-TW" altLang="en-US" sz="1600" b="0" dirty="0">
                    <a:solidFill>
                      <a:srgbClr val="00B05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模穴匹配             </a:t>
                </a:r>
                <a:endParaRPr lang="en-US" altLang="zh-TW" sz="1600" b="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3" name="圓角矩形 42"/>
            <p:cNvSpPr/>
            <p:nvPr/>
          </p:nvSpPr>
          <p:spPr bwMode="auto">
            <a:xfrm>
              <a:off x="5518912" y="4387573"/>
              <a:ext cx="2700000" cy="1260000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1">
                <a:spcAft>
                  <a:spcPts val="300"/>
                </a:spcAft>
              </a:pPr>
              <a:r>
                <a:rPr lang="en-US" altLang="zh-TW" sz="1600" b="0" dirty="0"/>
                <a:t>AC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蓋</a:t>
              </a:r>
              <a:r>
                <a:rPr lang="zh-TW" altLang="en-US" sz="1600" b="0" dirty="0"/>
                <a:t>：</a:t>
              </a:r>
              <a:r>
                <a:rPr lang="en-US" altLang="zh-TW" sz="1600" b="0" dirty="0"/>
                <a:t>AG16D0</a:t>
              </a:r>
              <a:r>
                <a:rPr lang="zh-TW" altLang="en-US" sz="1600" b="0" dirty="0"/>
                <a:t>              </a:t>
              </a:r>
              <a:endParaRPr lang="en-US" altLang="zh-TW" sz="1600" b="0" dirty="0"/>
            </a:p>
            <a:p>
              <a:pPr lvl="1">
                <a:spcAft>
                  <a:spcPts val="300"/>
                </a:spcAft>
              </a:pPr>
              <a:r>
                <a:rPr lang="en-US" altLang="zh-TW" sz="1600" b="0" dirty="0"/>
                <a:t>Case</a:t>
              </a:r>
              <a:r>
                <a:rPr lang="zh-TW" altLang="en-US" sz="1600" b="0" dirty="0"/>
                <a:t>：</a:t>
              </a:r>
              <a:r>
                <a:rPr lang="en-US" altLang="zh-TW" sz="1600" b="0" dirty="0"/>
                <a:t>CG40A1</a:t>
              </a:r>
            </a:p>
            <a:p>
              <a:pPr lvl="1">
                <a:spcAft>
                  <a:spcPts val="300"/>
                </a:spcAft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無匹配資料             </a:t>
              </a:r>
              <a:endPara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5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/>
          <p:cNvGrpSpPr/>
          <p:nvPr/>
        </p:nvGrpSpPr>
        <p:grpSpPr>
          <a:xfrm>
            <a:off x="0" y="863028"/>
            <a:ext cx="9144000" cy="5013206"/>
            <a:chOff x="107504" y="2426201"/>
            <a:chExt cx="9144000" cy="5013206"/>
          </a:xfrm>
          <a:solidFill>
            <a:srgbClr val="1F4E79"/>
          </a:solidFill>
        </p:grpSpPr>
        <p:grpSp>
          <p:nvGrpSpPr>
            <p:cNvPr id="34" name="群組 33"/>
            <p:cNvGrpSpPr/>
            <p:nvPr/>
          </p:nvGrpSpPr>
          <p:grpSpPr>
            <a:xfrm>
              <a:off x="107504" y="2426201"/>
              <a:ext cx="9144000" cy="5013206"/>
              <a:chOff x="-84329" y="884545"/>
              <a:chExt cx="9144000" cy="5013206"/>
            </a:xfrm>
            <a:grpFill/>
          </p:grpSpPr>
          <p:sp>
            <p:nvSpPr>
              <p:cNvPr id="2" name="矩形 1"/>
              <p:cNvSpPr/>
              <p:nvPr/>
            </p:nvSpPr>
            <p:spPr bwMode="auto">
              <a:xfrm>
                <a:off x="-84329" y="884545"/>
                <a:ext cx="9144000" cy="5013206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5" name="文字方塊 4"/>
              <p:cNvSpPr txBox="1"/>
              <p:nvPr/>
            </p:nvSpPr>
            <p:spPr>
              <a:xfrm>
                <a:off x="238607" y="918255"/>
                <a:ext cx="2054999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8D35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AS</a:t>
                </a:r>
                <a:r>
                  <a:rPr lang="zh-TW" altLang="en-US" dirty="0" smtClean="0">
                    <a:solidFill>
                      <a:srgbClr val="F8D35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</a:t>
                </a:r>
                <a:r>
                  <a:rPr lang="zh-TW" altLang="en-US" dirty="0">
                    <a:solidFill>
                      <a:srgbClr val="F8D35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線</a:t>
                </a:r>
                <a:r>
                  <a:rPr lang="zh-TW" altLang="en-US" dirty="0" smtClean="0">
                    <a:solidFill>
                      <a:srgbClr val="F8D35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上料程</a:t>
                </a:r>
                <a:r>
                  <a:rPr lang="zh-TW" altLang="en-US" dirty="0">
                    <a:solidFill>
                      <a:srgbClr val="F8D35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式</a:t>
                </a: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250168" y="1426486"/>
                <a:ext cx="1102419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操作類型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 bwMode="auto">
              <a:xfrm>
                <a:off x="1269132" y="1446911"/>
                <a:ext cx="1418724" cy="2830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b="0" i="0" u="none" strike="noStrike" cap="none" normalizeH="0" baseline="0" dirty="0" smtClean="0">
                    <a:ln>
                      <a:noFill/>
                    </a:ln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Load</a:t>
                </a:r>
                <a:r>
                  <a:rPr kumimoji="1" lang="en-US" altLang="zh-TW" sz="1200" b="0" i="0" u="none" strike="noStrike" cap="none" normalizeH="0" dirty="0" smtClean="0">
                    <a:ln>
                      <a:noFill/>
                    </a:ln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Part</a:t>
                </a: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2683478" y="1440976"/>
                <a:ext cx="1008112" cy="324064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工單：</a:t>
                </a:r>
              </a:p>
            </p:txBody>
          </p:sp>
          <p:sp>
            <p:nvSpPr>
              <p:cNvPr id="88" name="矩形 87"/>
              <p:cNvSpPr/>
              <p:nvPr/>
            </p:nvSpPr>
            <p:spPr bwMode="auto">
              <a:xfrm>
                <a:off x="3361636" y="1442350"/>
                <a:ext cx="1126035" cy="28857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b="0" i="0" u="none" strike="noStrike" cap="none" normalizeH="0" baseline="0" dirty="0" smtClean="0">
                    <a:ln>
                      <a:noFill/>
                    </a:ln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2394193</a:t>
                </a: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4553377" y="1426486"/>
                <a:ext cx="934426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線別：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0" name="矩形 89"/>
              <p:cNvSpPr/>
              <p:nvPr/>
            </p:nvSpPr>
            <p:spPr bwMode="auto">
              <a:xfrm>
                <a:off x="5270502" y="1450611"/>
                <a:ext cx="1121093" cy="2793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200" b="0" i="0" u="none" strike="noStrike" cap="none" normalizeH="0" baseline="0" dirty="0" smtClean="0">
                    <a:ln>
                      <a:noFill/>
                    </a:ln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A3-01</a:t>
                </a: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1" name="矩形 90"/>
              <p:cNvSpPr/>
              <p:nvPr/>
            </p:nvSpPr>
            <p:spPr bwMode="auto">
              <a:xfrm>
                <a:off x="1268808" y="2064894"/>
                <a:ext cx="2802934" cy="30682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2" name="矩形 91"/>
              <p:cNvSpPr/>
              <p:nvPr/>
            </p:nvSpPr>
            <p:spPr bwMode="auto">
              <a:xfrm>
                <a:off x="7507175" y="1454076"/>
                <a:ext cx="1221587" cy="27590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TW" sz="12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60</a:t>
                </a: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文字方塊 21"/>
              <p:cNvSpPr txBox="1"/>
              <p:nvPr/>
            </p:nvSpPr>
            <p:spPr>
              <a:xfrm>
                <a:off x="238607" y="2040356"/>
                <a:ext cx="1030521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物料條碼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6578073" y="1426486"/>
                <a:ext cx="864096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站別    ：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4555279" y="2074467"/>
                <a:ext cx="863046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數量：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5" name="文字方塊 24"/>
              <p:cNvSpPr txBox="1"/>
              <p:nvPr/>
            </p:nvSpPr>
            <p:spPr>
              <a:xfrm>
                <a:off x="250168" y="2654226"/>
                <a:ext cx="1306391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查詢條碼</a:t>
                </a:r>
                <a:endParaRPr lang="zh-TW" altLang="en-US" sz="16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6" name="矩形 145"/>
              <p:cNvSpPr/>
              <p:nvPr/>
            </p:nvSpPr>
            <p:spPr bwMode="auto">
              <a:xfrm>
                <a:off x="1288642" y="2658429"/>
                <a:ext cx="2260990" cy="29818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6578073" y="2093785"/>
                <a:ext cx="1224136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dirty="0" smtClean="0">
                    <a:solidFill>
                      <a:schemeClr val="bg1"/>
                    </a:solidFill>
                    <a:latin typeface="+mn-ea"/>
                    <a:ea typeface="+mn-ea"/>
                  </a:rPr>
                  <a:t>模穴號：</a:t>
                </a:r>
                <a:endParaRPr lang="zh-TW" altLang="en-US" sz="1600" dirty="0">
                  <a:solidFill>
                    <a:schemeClr val="bg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47" name="矩形 146"/>
              <p:cNvSpPr/>
              <p:nvPr/>
            </p:nvSpPr>
            <p:spPr bwMode="auto">
              <a:xfrm>
                <a:off x="7515522" y="2091614"/>
                <a:ext cx="1221587" cy="28010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5" name="矩形 144"/>
              <p:cNvSpPr/>
              <p:nvPr/>
            </p:nvSpPr>
            <p:spPr bwMode="auto">
              <a:xfrm>
                <a:off x="5270502" y="2064894"/>
                <a:ext cx="1121093" cy="31401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5266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 bwMode="auto">
              <a:xfrm>
                <a:off x="2457844" y="1440976"/>
                <a:ext cx="248497" cy="289953"/>
              </a:xfrm>
              <a:prstGeom prst="rect">
                <a:avLst/>
              </a:prstGeom>
              <a:solidFill>
                <a:srgbClr val="B4DADE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151" name="文字方塊 150"/>
              <p:cNvSpPr txBox="1"/>
              <p:nvPr/>
            </p:nvSpPr>
            <p:spPr>
              <a:xfrm>
                <a:off x="5831049" y="3064955"/>
                <a:ext cx="3061432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>
                    <a:solidFill>
                      <a:srgbClr val="B4DADE"/>
                    </a:solidFill>
                  </a:rPr>
                  <a:t>Material List</a:t>
                </a:r>
                <a:r>
                  <a:rPr lang="zh-TW" altLang="en-US" sz="1400" dirty="0">
                    <a:solidFill>
                      <a:srgbClr val="B4DADE"/>
                    </a:solidFill>
                  </a:rPr>
                  <a:t>：</a:t>
                </a:r>
                <a:r>
                  <a:rPr lang="en-US" altLang="zh-TW" sz="1400" dirty="0">
                    <a:solidFill>
                      <a:srgbClr val="B4DADE"/>
                    </a:solidFill>
                  </a:rPr>
                  <a:t>2     INPUT QTY</a:t>
                </a:r>
                <a:r>
                  <a:rPr lang="zh-TW" altLang="en-US" sz="1400" dirty="0">
                    <a:solidFill>
                      <a:srgbClr val="B4DADE"/>
                    </a:solidFill>
                  </a:rPr>
                  <a:t>：</a:t>
                </a:r>
                <a:r>
                  <a:rPr lang="en-US" altLang="zh-TW" sz="1400" dirty="0">
                    <a:solidFill>
                      <a:srgbClr val="B4DADE"/>
                    </a:solidFill>
                  </a:rPr>
                  <a:t>2	</a:t>
                </a:r>
                <a:endParaRPr lang="zh-TW" altLang="en-US" sz="1400" dirty="0">
                  <a:solidFill>
                    <a:srgbClr val="B4DADE"/>
                  </a:solidFill>
                </a:endParaRPr>
              </a:p>
            </p:txBody>
          </p:sp>
        </p:grpSp>
        <p:sp>
          <p:nvSpPr>
            <p:cNvPr id="28" name="等腰三角形 27"/>
            <p:cNvSpPr/>
            <p:nvPr/>
          </p:nvSpPr>
          <p:spPr bwMode="auto">
            <a:xfrm flipV="1">
              <a:off x="2713539" y="3074214"/>
              <a:ext cx="120772" cy="145991"/>
            </a:xfrm>
            <a:prstGeom prst="triangl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grpSp>
          <p:nvGrpSpPr>
            <p:cNvPr id="35" name="群組 34"/>
            <p:cNvGrpSpPr/>
            <p:nvPr/>
          </p:nvGrpSpPr>
          <p:grpSpPr>
            <a:xfrm>
              <a:off x="8670137" y="3011496"/>
              <a:ext cx="248497" cy="260140"/>
              <a:chOff x="8469320" y="1463868"/>
              <a:chExt cx="248497" cy="260140"/>
            </a:xfrm>
            <a:grpFill/>
          </p:grpSpPr>
          <p:sp>
            <p:nvSpPr>
              <p:cNvPr id="149" name="矩形 148"/>
              <p:cNvSpPr/>
              <p:nvPr/>
            </p:nvSpPr>
            <p:spPr bwMode="auto">
              <a:xfrm>
                <a:off x="8469320" y="1463868"/>
                <a:ext cx="248497" cy="260140"/>
              </a:xfrm>
              <a:prstGeom prst="rect">
                <a:avLst/>
              </a:prstGeom>
              <a:solidFill>
                <a:srgbClr val="B4DADE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150" name="等腰三角形 149"/>
              <p:cNvSpPr/>
              <p:nvPr/>
            </p:nvSpPr>
            <p:spPr bwMode="auto">
              <a:xfrm flipV="1">
                <a:off x="8523118" y="1545658"/>
                <a:ext cx="120772" cy="145991"/>
              </a:xfrm>
              <a:prstGeom prst="triangle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</p:grpSp>
      </p:grp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22</a:t>
            </a:fld>
            <a:endParaRPr lang="en-US" altLang="zh-TW" dirty="0"/>
          </a:p>
        </p:txBody>
      </p:sp>
      <p:grpSp>
        <p:nvGrpSpPr>
          <p:cNvPr id="7" name="组合 55"/>
          <p:cNvGrpSpPr/>
          <p:nvPr/>
        </p:nvGrpSpPr>
        <p:grpSpPr>
          <a:xfrm>
            <a:off x="231074" y="94918"/>
            <a:ext cx="3402887" cy="597778"/>
            <a:chOff x="251900" y="183290"/>
            <a:chExt cx="3402887" cy="597778"/>
          </a:xfrm>
        </p:grpSpPr>
        <p:sp>
          <p:nvSpPr>
            <p:cNvPr id="8" name="矩形 7"/>
            <p:cNvSpPr/>
            <p:nvPr/>
          </p:nvSpPr>
          <p:spPr>
            <a:xfrm>
              <a:off x="1315685" y="183290"/>
              <a:ext cx="23391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0" lang="zh-TW" altLang="en-US" sz="28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dirty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料</a:t>
              </a:r>
              <a:r>
                <a:rPr kumimoji="0" lang="zh-TW" altLang="en-US" sz="28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系統警</a:t>
              </a:r>
              <a:r>
                <a:rPr kumimoji="0" lang="zh-TW" altLang="en-US" sz="2800" dirty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</a:t>
              </a:r>
            </a:p>
          </p:txBody>
        </p:sp>
        <p:grpSp>
          <p:nvGrpSpPr>
            <p:cNvPr id="9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10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217058" y="617339"/>
                <a:ext cx="684219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I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129872"/>
              </p:ext>
            </p:extLst>
          </p:nvPr>
        </p:nvGraphicFramePr>
        <p:xfrm>
          <a:off x="229587" y="3477358"/>
          <a:ext cx="8641083" cy="20162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28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1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432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PART_NO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SPEC1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PROCESS_NAME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MOLD_NO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ACT_QTY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rgbClr val="1F4E79"/>
                          </a:solidFill>
                        </a:rPr>
                        <a:t>DUE_COUNT</a:t>
                      </a:r>
                      <a:endParaRPr lang="zh-TW" altLang="en-US" sz="1200" dirty="0">
                        <a:solidFill>
                          <a:srgbClr val="1F4E7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48"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</a:rPr>
                        <a:t>799370</a:t>
                      </a:r>
                      <a:endParaRPr lang="zh-TW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</a:rPr>
                        <a:t>30-HJPSXXXXXXX</a:t>
                      </a:r>
                      <a:endParaRPr lang="zh-TW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</a:rPr>
                        <a:t>0060</a:t>
                      </a:r>
                      <a:endParaRPr lang="zh-TW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AG16D0</a:t>
                      </a:r>
                      <a:endParaRPr lang="zh-TW" altLang="en-US" sz="105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</a:rPr>
                        <a:t>2800</a:t>
                      </a:r>
                      <a:endParaRPr lang="zh-TW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50" dirty="0" smtClean="0">
                          <a:solidFill>
                            <a:srgbClr val="FF0000"/>
                          </a:solidFill>
                        </a:rPr>
                        <a:t>44800</a:t>
                      </a:r>
                      <a:endParaRPr lang="zh-TW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4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dirty="0" smtClean="0">
                          <a:solidFill>
                            <a:srgbClr val="00B050"/>
                          </a:solidFill>
                        </a:rPr>
                        <a:t>799371</a:t>
                      </a:r>
                      <a:endParaRPr lang="zh-TW" altLang="en-US" sz="1000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 smtClean="0">
                          <a:solidFill>
                            <a:srgbClr val="00B050"/>
                          </a:solidFill>
                        </a:rPr>
                        <a:t>34-PZLWXXXXXXX</a:t>
                      </a:r>
                      <a:endParaRPr lang="zh-TW" altLang="en-US" sz="1000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TW" sz="10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0060</a:t>
                      </a:r>
                      <a:endParaRPr lang="zh-TW" altLang="en-US" sz="10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TW" sz="10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CG40A1</a:t>
                      </a:r>
                      <a:endParaRPr lang="zh-TW" altLang="en-US" sz="10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dirty="0" smtClean="0">
                          <a:solidFill>
                            <a:srgbClr val="00B050"/>
                          </a:solidFill>
                        </a:rPr>
                        <a:t>46080</a:t>
                      </a:r>
                      <a:endParaRPr lang="zh-TW" altLang="en-US" sz="1000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dirty="0" smtClean="0">
                          <a:solidFill>
                            <a:srgbClr val="00B050"/>
                          </a:solidFill>
                        </a:rPr>
                        <a:t>44800</a:t>
                      </a:r>
                      <a:endParaRPr lang="zh-TW" altLang="en-US" sz="1000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948"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948"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2" name="圓角矩形 151"/>
          <p:cNvSpPr/>
          <p:nvPr/>
        </p:nvSpPr>
        <p:spPr bwMode="auto">
          <a:xfrm>
            <a:off x="4985186" y="3458040"/>
            <a:ext cx="1315006" cy="1195096"/>
          </a:xfrm>
          <a:prstGeom prst="roundRect">
            <a:avLst/>
          </a:prstGeom>
          <a:noFill/>
          <a:ln w="28575" cap="flat" cmpd="sng" algn="ctr">
            <a:solidFill>
              <a:srgbClr val="F8D35E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3" name="圓角矩形 32"/>
          <p:cNvSpPr/>
          <p:nvPr/>
        </p:nvSpPr>
        <p:spPr bwMode="auto">
          <a:xfrm>
            <a:off x="6626581" y="1934649"/>
            <a:ext cx="2314408" cy="737394"/>
          </a:xfrm>
          <a:prstGeom prst="roundRect">
            <a:avLst/>
          </a:prstGeom>
          <a:noFill/>
          <a:ln w="28575" cap="flat" cmpd="sng" algn="ctr">
            <a:solidFill>
              <a:srgbClr val="F8D35E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rgbClr val="F8D35E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-6809" y="848494"/>
            <a:ext cx="9144000" cy="5013206"/>
          </a:xfrm>
          <a:prstGeom prst="rect">
            <a:avLst/>
          </a:prstGeom>
          <a:solidFill>
            <a:srgbClr val="286296">
              <a:alpha val="6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3350129" y="1891622"/>
            <a:ext cx="2666335" cy="2621591"/>
            <a:chOff x="1985650" y="2031545"/>
            <a:chExt cx="2666335" cy="2621591"/>
          </a:xfrm>
        </p:grpSpPr>
        <p:grpSp>
          <p:nvGrpSpPr>
            <p:cNvPr id="42" name="群組 41"/>
            <p:cNvGrpSpPr/>
            <p:nvPr/>
          </p:nvGrpSpPr>
          <p:grpSpPr>
            <a:xfrm>
              <a:off x="1985650" y="2031545"/>
              <a:ext cx="2666335" cy="2621591"/>
              <a:chOff x="2271434" y="2015249"/>
              <a:chExt cx="4896545" cy="2671172"/>
            </a:xfrm>
          </p:grpSpPr>
          <p:grpSp>
            <p:nvGrpSpPr>
              <p:cNvPr id="44" name="群組 43"/>
              <p:cNvGrpSpPr/>
              <p:nvPr/>
            </p:nvGrpSpPr>
            <p:grpSpPr>
              <a:xfrm>
                <a:off x="2271434" y="2015249"/>
                <a:ext cx="4896545" cy="2671172"/>
                <a:chOff x="2210900" y="2015248"/>
                <a:chExt cx="4896545" cy="2671172"/>
              </a:xfrm>
            </p:grpSpPr>
            <p:sp>
              <p:nvSpPr>
                <p:cNvPr id="47" name="矩形 46"/>
                <p:cNvSpPr/>
                <p:nvPr/>
              </p:nvSpPr>
              <p:spPr bwMode="auto">
                <a:xfrm>
                  <a:off x="2210902" y="2019340"/>
                  <a:ext cx="4896543" cy="2667080"/>
                </a:xfrm>
                <a:prstGeom prst="rect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  <p:sp>
              <p:nvSpPr>
                <p:cNvPr id="48" name="矩形 47"/>
                <p:cNvSpPr/>
                <p:nvPr/>
              </p:nvSpPr>
              <p:spPr bwMode="auto">
                <a:xfrm>
                  <a:off x="2210900" y="2015248"/>
                  <a:ext cx="4883549" cy="427120"/>
                </a:xfrm>
                <a:prstGeom prst="rect">
                  <a:avLst/>
                </a:prstGeom>
                <a:gradFill>
                  <a:gsLst>
                    <a:gs pos="87000">
                      <a:schemeClr val="bg2">
                        <a:lumMod val="75000"/>
                      </a:schemeClr>
                    </a:gs>
                    <a:gs pos="49000">
                      <a:srgbClr val="8C8C8C"/>
                    </a:gs>
                    <a:gs pos="13000">
                      <a:schemeClr val="bg2">
                        <a:lumMod val="75000"/>
                      </a:schemeClr>
                    </a:gs>
                  </a:gsLst>
                  <a:lin ang="5400000" scaled="1"/>
                </a:gradFill>
                <a:ln w="9525" cap="flat" cmpd="sng" algn="ctr">
                  <a:solidFill>
                    <a:schemeClr val="bg1">
                      <a:lumMod val="9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altLang="zh-TW" sz="1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charset="0"/>
                      <a:ea typeface="新細明體" charset="-120"/>
                    </a:rPr>
                    <a:t>ALERT</a:t>
                  </a:r>
                  <a:endParaRPr kumimoji="1" lang="zh-TW" alt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sp>
            <p:nvSpPr>
              <p:cNvPr id="45" name="橢圓 44"/>
              <p:cNvSpPr/>
              <p:nvPr/>
            </p:nvSpPr>
            <p:spPr bwMode="auto">
              <a:xfrm>
                <a:off x="6400298" y="2062795"/>
                <a:ext cx="595004" cy="330128"/>
              </a:xfrm>
              <a:prstGeom prst="ellipse">
                <a:avLst/>
              </a:prstGeom>
              <a:gradFill>
                <a:gsLst>
                  <a:gs pos="77000">
                    <a:schemeClr val="bg2">
                      <a:lumMod val="40000"/>
                      <a:lumOff val="60000"/>
                    </a:schemeClr>
                  </a:gs>
                  <a:gs pos="14000">
                    <a:schemeClr val="bg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46" name="乘號 45"/>
              <p:cNvSpPr/>
              <p:nvPr/>
            </p:nvSpPr>
            <p:spPr bwMode="auto">
              <a:xfrm>
                <a:off x="6451950" y="2081692"/>
                <a:ext cx="473021" cy="306989"/>
              </a:xfrm>
              <a:prstGeom prst="mathMultiply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</p:grpSp>
        <p:sp>
          <p:nvSpPr>
            <p:cNvPr id="43" name="文字方塊 42"/>
            <p:cNvSpPr txBox="1"/>
            <p:nvPr/>
          </p:nvSpPr>
          <p:spPr>
            <a:xfrm>
              <a:off x="2131836" y="2518005"/>
              <a:ext cx="2007822" cy="1985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TW" sz="1600" b="0" dirty="0" smtClean="0"/>
                <a:t>AC</a:t>
              </a: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蓋</a:t>
              </a:r>
              <a:r>
                <a:rPr lang="zh-TW" altLang="en-US" sz="1600" b="0" dirty="0" smtClean="0"/>
                <a:t>：</a:t>
              </a:r>
              <a:r>
                <a:rPr lang="en-US" altLang="zh-TW" sz="1600" b="0" dirty="0" smtClean="0"/>
                <a:t>AG16D0</a:t>
              </a:r>
              <a:r>
                <a:rPr lang="zh-TW" altLang="en-US" sz="1600" b="0" dirty="0" smtClean="0"/>
                <a:t>              </a:t>
              </a:r>
              <a:endParaRPr lang="en-US" altLang="zh-TW" sz="1600" b="0" dirty="0" smtClean="0"/>
            </a:p>
            <a:p>
              <a:pPr>
                <a:lnSpc>
                  <a:spcPct val="150000"/>
                </a:lnSpc>
              </a:pPr>
              <a:r>
                <a:rPr lang="en-US" altLang="zh-TW" sz="1600" b="0" dirty="0" smtClean="0"/>
                <a:t>Case</a:t>
              </a:r>
              <a:r>
                <a:rPr lang="zh-TW" altLang="en-US" sz="1600" b="0" dirty="0" smtClean="0"/>
                <a:t>：</a:t>
              </a:r>
              <a:r>
                <a:rPr lang="en-US" altLang="zh-TW" sz="1600" b="0" dirty="0" smtClean="0"/>
                <a:t>CG40A1</a:t>
              </a:r>
              <a:endParaRPr lang="en-US" altLang="zh-TW" sz="1600" b="0" dirty="0"/>
            </a:p>
            <a:p>
              <a:pPr>
                <a:lnSpc>
                  <a:spcPct val="150000"/>
                </a:lnSpc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模穴不匹配                   </a:t>
              </a:r>
              <a:endPara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不良類型：縫大</a:t>
              </a:r>
              <a:endPara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1600" b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請更換模穴號！</a:t>
              </a:r>
              <a:endParaRPr lang="en-US" altLang="zh-TW" sz="1600" b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009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3483366" y="1238707"/>
            <a:ext cx="2327560" cy="507831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r>
              <a:rPr lang="en-US" altLang="zh-CN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3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2752197" y="1746538"/>
            <a:ext cx="3789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/>
          <p:cNvSpPr txBox="1">
            <a:spLocks/>
          </p:cNvSpPr>
          <p:nvPr/>
        </p:nvSpPr>
        <p:spPr>
          <a:xfrm>
            <a:off x="1805498" y="2901806"/>
            <a:ext cx="1440160" cy="135421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6858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8800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1050" dirty="0">
              <a:solidFill>
                <a:srgbClr val="1F4E79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59" name="组合 58"/>
          <p:cNvGrpSpPr/>
          <p:nvPr/>
        </p:nvGrpSpPr>
        <p:grpSpPr>
          <a:xfrm rot="11891394">
            <a:off x="5912849" y="2579173"/>
            <a:ext cx="2323088" cy="1614098"/>
            <a:chOff x="912737" y="565770"/>
            <a:chExt cx="3097450" cy="2152130"/>
          </a:xfrm>
        </p:grpSpPr>
        <p:sp>
          <p:nvSpPr>
            <p:cNvPr id="60" name="等腰三角形 59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1" name="等腰三角形 60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2" name="等腰三角形 61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3" name="等腰三角形 62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4" name="等腰三角形 63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B4DA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8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69" name="等腰三角形 68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  <p:sp>
            <p:nvSpPr>
              <p:cNvPr id="70" name="等腰三角形 69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</p:grpSp>
      </p:grpSp>
      <p:cxnSp>
        <p:nvCxnSpPr>
          <p:cNvPr id="71" name="Straight Connector 13"/>
          <p:cNvCxnSpPr/>
          <p:nvPr/>
        </p:nvCxnSpPr>
        <p:spPr>
          <a:xfrm flipH="1">
            <a:off x="0" y="3939806"/>
            <a:ext cx="4748959" cy="0"/>
          </a:xfrm>
          <a:prstGeom prst="line">
            <a:avLst/>
          </a:prstGeom>
          <a:ln w="19050" cap="sq">
            <a:solidFill>
              <a:srgbClr val="1F4E79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/>
          <p:cNvSpPr txBox="1"/>
          <p:nvPr/>
        </p:nvSpPr>
        <p:spPr>
          <a:xfrm>
            <a:off x="3371105" y="3465630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(Control)</a:t>
            </a:r>
            <a:endParaRPr kumimoji="0" lang="en-US" altLang="zh-TW" sz="1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22" name="组合 64"/>
          <p:cNvGrpSpPr/>
          <p:nvPr/>
        </p:nvGrpSpPr>
        <p:grpSpPr>
          <a:xfrm>
            <a:off x="1619672" y="2054752"/>
            <a:ext cx="468371" cy="468369"/>
            <a:chOff x="4722979" y="1746592"/>
            <a:chExt cx="815598" cy="815596"/>
          </a:xfrm>
        </p:grpSpPr>
        <p:sp>
          <p:nvSpPr>
            <p:cNvPr id="23" name="Sev01"/>
            <p:cNvSpPr>
              <a:spLocks noChangeAspect="1"/>
            </p:cNvSpPr>
            <p:nvPr/>
          </p:nvSpPr>
          <p:spPr>
            <a:xfrm>
              <a:off x="4722979" y="1746592"/>
              <a:ext cx="815598" cy="815596"/>
            </a:xfrm>
            <a:prstGeom prst="ellipse">
              <a:avLst/>
            </a:prstGeom>
            <a:solidFill>
              <a:srgbClr val="1F4E79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28" name="Freeform 135"/>
            <p:cNvSpPr>
              <a:spLocks noEditPoints="1"/>
            </p:cNvSpPr>
            <p:nvPr/>
          </p:nvSpPr>
          <p:spPr bwMode="auto">
            <a:xfrm>
              <a:off x="4887193" y="1926222"/>
              <a:ext cx="487170" cy="456336"/>
            </a:xfrm>
            <a:custGeom>
              <a:avLst/>
              <a:gdLst/>
              <a:ahLst/>
              <a:cxnLst>
                <a:cxn ang="0">
                  <a:pos x="13" y="39"/>
                </a:cxn>
                <a:cxn ang="0">
                  <a:pos x="8" y="39"/>
                </a:cxn>
                <a:cxn ang="0">
                  <a:pos x="0" y="33"/>
                </a:cxn>
                <a:cxn ang="0">
                  <a:pos x="5" y="19"/>
                </a:cxn>
                <a:cxn ang="0">
                  <a:pos x="15" y="22"/>
                </a:cxn>
                <a:cxn ang="0">
                  <a:pos x="20" y="21"/>
                </a:cxn>
                <a:cxn ang="0">
                  <a:pos x="20" y="24"/>
                </a:cxn>
                <a:cxn ang="0">
                  <a:pos x="23" y="34"/>
                </a:cxn>
                <a:cxn ang="0">
                  <a:pos x="13" y="39"/>
                </a:cxn>
                <a:cxn ang="0">
                  <a:pos x="15" y="19"/>
                </a:cxn>
                <a:cxn ang="0">
                  <a:pos x="5" y="9"/>
                </a:cxn>
                <a:cxn ang="0">
                  <a:pos x="15" y="0"/>
                </a:cxn>
                <a:cxn ang="0">
                  <a:pos x="25" y="9"/>
                </a:cxn>
                <a:cxn ang="0">
                  <a:pos x="15" y="19"/>
                </a:cxn>
                <a:cxn ang="0">
                  <a:pos x="53" y="68"/>
                </a:cxn>
                <a:cxn ang="0">
                  <a:pos x="20" y="68"/>
                </a:cxn>
                <a:cxn ang="0">
                  <a:pos x="10" y="58"/>
                </a:cxn>
                <a:cxn ang="0">
                  <a:pos x="23" y="36"/>
                </a:cxn>
                <a:cxn ang="0">
                  <a:pos x="37" y="41"/>
                </a:cxn>
                <a:cxn ang="0">
                  <a:pos x="50" y="36"/>
                </a:cxn>
                <a:cxn ang="0">
                  <a:pos x="64" y="58"/>
                </a:cxn>
                <a:cxn ang="0">
                  <a:pos x="53" y="68"/>
                </a:cxn>
                <a:cxn ang="0">
                  <a:pos x="37" y="39"/>
                </a:cxn>
                <a:cxn ang="0">
                  <a:pos x="22" y="24"/>
                </a:cxn>
                <a:cxn ang="0">
                  <a:pos x="37" y="9"/>
                </a:cxn>
                <a:cxn ang="0">
                  <a:pos x="51" y="24"/>
                </a:cxn>
                <a:cxn ang="0">
                  <a:pos x="37" y="39"/>
                </a:cxn>
                <a:cxn ang="0">
                  <a:pos x="59" y="19"/>
                </a:cxn>
                <a:cxn ang="0">
                  <a:pos x="49" y="9"/>
                </a:cxn>
                <a:cxn ang="0">
                  <a:pos x="59" y="0"/>
                </a:cxn>
                <a:cxn ang="0">
                  <a:pos x="68" y="9"/>
                </a:cxn>
                <a:cxn ang="0">
                  <a:pos x="59" y="19"/>
                </a:cxn>
                <a:cxn ang="0">
                  <a:pos x="66" y="39"/>
                </a:cxn>
                <a:cxn ang="0">
                  <a:pos x="61" y="39"/>
                </a:cxn>
                <a:cxn ang="0">
                  <a:pos x="51" y="34"/>
                </a:cxn>
                <a:cxn ang="0">
                  <a:pos x="54" y="24"/>
                </a:cxn>
                <a:cxn ang="0">
                  <a:pos x="54" y="21"/>
                </a:cxn>
                <a:cxn ang="0">
                  <a:pos x="59" y="22"/>
                </a:cxn>
                <a:cxn ang="0">
                  <a:pos x="69" y="19"/>
                </a:cxn>
                <a:cxn ang="0">
                  <a:pos x="73" y="33"/>
                </a:cxn>
                <a:cxn ang="0">
                  <a:pos x="66" y="39"/>
                </a:cxn>
              </a:cxnLst>
              <a:rect l="0" t="0" r="r" b="b"/>
              <a:pathLst>
                <a:path w="73" h="68">
                  <a:moveTo>
                    <a:pt x="13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4" y="39"/>
                    <a:pt x="0" y="37"/>
                    <a:pt x="0" y="33"/>
                  </a:cubicBezTo>
                  <a:cubicBezTo>
                    <a:pt x="0" y="29"/>
                    <a:pt x="0" y="19"/>
                    <a:pt x="5" y="19"/>
                  </a:cubicBezTo>
                  <a:cubicBezTo>
                    <a:pt x="6" y="19"/>
                    <a:pt x="10" y="22"/>
                    <a:pt x="15" y="22"/>
                  </a:cubicBezTo>
                  <a:cubicBezTo>
                    <a:pt x="17" y="22"/>
                    <a:pt x="18" y="22"/>
                    <a:pt x="20" y="21"/>
                  </a:cubicBezTo>
                  <a:cubicBezTo>
                    <a:pt x="20" y="22"/>
                    <a:pt x="20" y="23"/>
                    <a:pt x="20" y="24"/>
                  </a:cubicBezTo>
                  <a:cubicBezTo>
                    <a:pt x="20" y="27"/>
                    <a:pt x="21" y="31"/>
                    <a:pt x="23" y="34"/>
                  </a:cubicBezTo>
                  <a:cubicBezTo>
                    <a:pt x="19" y="34"/>
                    <a:pt x="15" y="36"/>
                    <a:pt x="13" y="39"/>
                  </a:cubicBezTo>
                  <a:close/>
                  <a:moveTo>
                    <a:pt x="15" y="19"/>
                  </a:moveTo>
                  <a:cubicBezTo>
                    <a:pt x="10" y="19"/>
                    <a:pt x="5" y="15"/>
                    <a:pt x="5" y="9"/>
                  </a:cubicBezTo>
                  <a:cubicBezTo>
                    <a:pt x="5" y="4"/>
                    <a:pt x="10" y="0"/>
                    <a:pt x="15" y="0"/>
                  </a:cubicBezTo>
                  <a:cubicBezTo>
                    <a:pt x="20" y="0"/>
                    <a:pt x="25" y="4"/>
                    <a:pt x="25" y="9"/>
                  </a:cubicBezTo>
                  <a:cubicBezTo>
                    <a:pt x="25" y="15"/>
                    <a:pt x="20" y="19"/>
                    <a:pt x="15" y="19"/>
                  </a:cubicBezTo>
                  <a:close/>
                  <a:moveTo>
                    <a:pt x="53" y="68"/>
                  </a:moveTo>
                  <a:cubicBezTo>
                    <a:pt x="20" y="68"/>
                    <a:pt x="20" y="68"/>
                    <a:pt x="20" y="68"/>
                  </a:cubicBezTo>
                  <a:cubicBezTo>
                    <a:pt x="14" y="68"/>
                    <a:pt x="10" y="64"/>
                    <a:pt x="10" y="58"/>
                  </a:cubicBezTo>
                  <a:cubicBezTo>
                    <a:pt x="10" y="49"/>
                    <a:pt x="12" y="36"/>
                    <a:pt x="23" y="36"/>
                  </a:cubicBezTo>
                  <a:cubicBezTo>
                    <a:pt x="25" y="36"/>
                    <a:pt x="29" y="41"/>
                    <a:pt x="37" y="41"/>
                  </a:cubicBezTo>
                  <a:cubicBezTo>
                    <a:pt x="44" y="41"/>
                    <a:pt x="49" y="36"/>
                    <a:pt x="50" y="36"/>
                  </a:cubicBezTo>
                  <a:cubicBezTo>
                    <a:pt x="62" y="36"/>
                    <a:pt x="64" y="49"/>
                    <a:pt x="64" y="58"/>
                  </a:cubicBezTo>
                  <a:cubicBezTo>
                    <a:pt x="64" y="64"/>
                    <a:pt x="60" y="68"/>
                    <a:pt x="53" y="68"/>
                  </a:cubicBezTo>
                  <a:close/>
                  <a:moveTo>
                    <a:pt x="37" y="39"/>
                  </a:moveTo>
                  <a:cubicBezTo>
                    <a:pt x="29" y="39"/>
                    <a:pt x="22" y="32"/>
                    <a:pt x="22" y="24"/>
                  </a:cubicBezTo>
                  <a:cubicBezTo>
                    <a:pt x="22" y="16"/>
                    <a:pt x="29" y="9"/>
                    <a:pt x="37" y="9"/>
                  </a:cubicBezTo>
                  <a:cubicBezTo>
                    <a:pt x="45" y="9"/>
                    <a:pt x="51" y="16"/>
                    <a:pt x="51" y="24"/>
                  </a:cubicBezTo>
                  <a:cubicBezTo>
                    <a:pt x="51" y="32"/>
                    <a:pt x="45" y="39"/>
                    <a:pt x="37" y="39"/>
                  </a:cubicBezTo>
                  <a:close/>
                  <a:moveTo>
                    <a:pt x="59" y="19"/>
                  </a:moveTo>
                  <a:cubicBezTo>
                    <a:pt x="53" y="19"/>
                    <a:pt x="49" y="15"/>
                    <a:pt x="49" y="9"/>
                  </a:cubicBezTo>
                  <a:cubicBezTo>
                    <a:pt x="49" y="4"/>
                    <a:pt x="53" y="0"/>
                    <a:pt x="59" y="0"/>
                  </a:cubicBezTo>
                  <a:cubicBezTo>
                    <a:pt x="64" y="0"/>
                    <a:pt x="68" y="4"/>
                    <a:pt x="68" y="9"/>
                  </a:cubicBezTo>
                  <a:cubicBezTo>
                    <a:pt x="68" y="15"/>
                    <a:pt x="64" y="19"/>
                    <a:pt x="59" y="19"/>
                  </a:cubicBezTo>
                  <a:close/>
                  <a:moveTo>
                    <a:pt x="66" y="39"/>
                  </a:moveTo>
                  <a:cubicBezTo>
                    <a:pt x="61" y="39"/>
                    <a:pt x="61" y="39"/>
                    <a:pt x="61" y="39"/>
                  </a:cubicBezTo>
                  <a:cubicBezTo>
                    <a:pt x="58" y="36"/>
                    <a:pt x="55" y="34"/>
                    <a:pt x="51" y="34"/>
                  </a:cubicBezTo>
                  <a:cubicBezTo>
                    <a:pt x="53" y="31"/>
                    <a:pt x="54" y="27"/>
                    <a:pt x="54" y="24"/>
                  </a:cubicBezTo>
                  <a:cubicBezTo>
                    <a:pt x="54" y="23"/>
                    <a:pt x="54" y="22"/>
                    <a:pt x="54" y="21"/>
                  </a:cubicBezTo>
                  <a:cubicBezTo>
                    <a:pt x="55" y="22"/>
                    <a:pt x="57" y="22"/>
                    <a:pt x="59" y="22"/>
                  </a:cubicBezTo>
                  <a:cubicBezTo>
                    <a:pt x="64" y="22"/>
                    <a:pt x="68" y="19"/>
                    <a:pt x="69" y="19"/>
                  </a:cubicBezTo>
                  <a:cubicBezTo>
                    <a:pt x="73" y="19"/>
                    <a:pt x="73" y="29"/>
                    <a:pt x="73" y="33"/>
                  </a:cubicBezTo>
                  <a:cubicBezTo>
                    <a:pt x="73" y="37"/>
                    <a:pt x="70" y="39"/>
                    <a:pt x="66" y="3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2443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01597 L 0.13993 -0.01597 L 0.20487 0.1625 L 0.13993 0.33936 L 0.01146 0.33936 L -0.05312 0.1625 L 0.01146 -0.01597 Z " pathEditMode="relative" rAng="0" ptsTypes="AAAAAAA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1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 bwMode="auto">
          <a:xfrm>
            <a:off x="5078828" y="1628800"/>
            <a:ext cx="4065172" cy="3330292"/>
          </a:xfrm>
          <a:prstGeom prst="rect">
            <a:avLst/>
          </a:prstGeom>
          <a:solidFill>
            <a:srgbClr val="1F4E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24</a:t>
            </a:fld>
            <a:endParaRPr lang="en-US" altLang="zh-TW" dirty="0"/>
          </a:p>
        </p:txBody>
      </p:sp>
      <p:grpSp>
        <p:nvGrpSpPr>
          <p:cNvPr id="34" name="组合 55"/>
          <p:cNvGrpSpPr/>
          <p:nvPr/>
        </p:nvGrpSpPr>
        <p:grpSpPr>
          <a:xfrm>
            <a:off x="164911" y="139661"/>
            <a:ext cx="3043814" cy="597778"/>
            <a:chOff x="251900" y="183290"/>
            <a:chExt cx="3043814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19800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資料庫維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護</a:t>
              </a: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114341" y="617339"/>
                <a:ext cx="88965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62" name="椭圆 2"/>
          <p:cNvSpPr/>
          <p:nvPr/>
        </p:nvSpPr>
        <p:spPr>
          <a:xfrm>
            <a:off x="1750879" y="1052470"/>
            <a:ext cx="1380961" cy="1325511"/>
          </a:xfrm>
          <a:prstGeom prst="ellipse">
            <a:avLst/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5" b="0" i="0" u="none" strike="noStrike" kern="0" cap="none" spc="0" normalizeH="0" baseline="0" noProof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" name="椭圆 4"/>
          <p:cNvSpPr/>
          <p:nvPr/>
        </p:nvSpPr>
        <p:spPr>
          <a:xfrm>
            <a:off x="1859074" y="1146576"/>
            <a:ext cx="1152000" cy="1152257"/>
          </a:xfrm>
          <a:prstGeom prst="ellipse">
            <a:avLst/>
          </a:prstGeom>
          <a:solidFill>
            <a:srgbClr val="1F4E79"/>
          </a:solid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</a:t>
            </a:r>
            <a:endParaRPr kumimoji="0" lang="en-US" altLang="zh-TW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維護</a:t>
            </a: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4" name="组合 5"/>
          <p:cNvGrpSpPr/>
          <p:nvPr/>
        </p:nvGrpSpPr>
        <p:grpSpPr>
          <a:xfrm>
            <a:off x="1859074" y="3118465"/>
            <a:ext cx="984734" cy="984733"/>
            <a:chOff x="1908117" y="4302011"/>
            <a:chExt cx="1312979" cy="1312977"/>
          </a:xfrm>
          <a:solidFill>
            <a:srgbClr val="A2D1D6"/>
          </a:solidFill>
          <a:effectLst/>
        </p:grpSpPr>
        <p:sp>
          <p:nvSpPr>
            <p:cNvPr id="65" name="椭圆 6"/>
            <p:cNvSpPr/>
            <p:nvPr/>
          </p:nvSpPr>
          <p:spPr>
            <a:xfrm>
              <a:off x="1908117" y="4302011"/>
              <a:ext cx="1312979" cy="131297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6" name="椭圆 7"/>
            <p:cNvSpPr/>
            <p:nvPr/>
          </p:nvSpPr>
          <p:spPr>
            <a:xfrm>
              <a:off x="2014241" y="4408135"/>
              <a:ext cx="1100728" cy="1100728"/>
            </a:xfrm>
            <a:prstGeom prst="ellipse">
              <a:avLst/>
            </a:prstGeom>
            <a:grpFill/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RM</a:t>
              </a:r>
              <a:endPara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7" name="组合 8"/>
          <p:cNvGrpSpPr/>
          <p:nvPr/>
        </p:nvGrpSpPr>
        <p:grpSpPr>
          <a:xfrm>
            <a:off x="346906" y="3118465"/>
            <a:ext cx="984734" cy="984733"/>
            <a:chOff x="1908117" y="4302011"/>
            <a:chExt cx="1312979" cy="1312977"/>
          </a:xfrm>
          <a:solidFill>
            <a:srgbClr val="A2D1D6"/>
          </a:solidFill>
          <a:effectLst/>
        </p:grpSpPr>
        <p:sp>
          <p:nvSpPr>
            <p:cNvPr id="68" name="椭圆 9"/>
            <p:cNvSpPr/>
            <p:nvPr/>
          </p:nvSpPr>
          <p:spPr>
            <a:xfrm>
              <a:off x="1908117" y="4302011"/>
              <a:ext cx="1312979" cy="131297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9" name="椭圆 10"/>
            <p:cNvSpPr/>
            <p:nvPr/>
          </p:nvSpPr>
          <p:spPr>
            <a:xfrm>
              <a:off x="2014242" y="4408135"/>
              <a:ext cx="1100729" cy="1100728"/>
            </a:xfrm>
            <a:prstGeom prst="ellipse">
              <a:avLst/>
            </a:prstGeom>
            <a:grpFill/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DQE</a:t>
              </a:r>
              <a:endPara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70" name="组合 11"/>
          <p:cNvGrpSpPr/>
          <p:nvPr/>
        </p:nvGrpSpPr>
        <p:grpSpPr>
          <a:xfrm>
            <a:off x="3515258" y="3118465"/>
            <a:ext cx="984734" cy="984733"/>
            <a:chOff x="1908117" y="4302011"/>
            <a:chExt cx="1312979" cy="1312977"/>
          </a:xfrm>
          <a:solidFill>
            <a:srgbClr val="A2D1D6"/>
          </a:solidFill>
          <a:effectLst/>
        </p:grpSpPr>
        <p:sp>
          <p:nvSpPr>
            <p:cNvPr id="71" name="椭圆 12"/>
            <p:cNvSpPr/>
            <p:nvPr/>
          </p:nvSpPr>
          <p:spPr>
            <a:xfrm>
              <a:off x="1908117" y="4302011"/>
              <a:ext cx="1312979" cy="1312977"/>
            </a:xfrm>
            <a:prstGeom prst="ellipse">
              <a:avLst/>
            </a:prstGeom>
            <a:grpFill/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" name="椭圆 13"/>
            <p:cNvSpPr/>
            <p:nvPr/>
          </p:nvSpPr>
          <p:spPr>
            <a:xfrm>
              <a:off x="2014241" y="4408135"/>
              <a:ext cx="1100728" cy="1100728"/>
            </a:xfrm>
            <a:prstGeom prst="ellipse">
              <a:avLst/>
            </a:prstGeom>
            <a:grpFill/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IPQC</a:t>
              </a:r>
              <a:endPara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73" name="直接连接符 14"/>
          <p:cNvCxnSpPr>
            <a:stCxn id="62" idx="3"/>
            <a:endCxn id="68" idx="7"/>
          </p:cNvCxnSpPr>
          <p:nvPr/>
        </p:nvCxnSpPr>
        <p:spPr>
          <a:xfrm flipH="1">
            <a:off x="1187429" y="2183864"/>
            <a:ext cx="765687" cy="1078812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dash"/>
            <a:miter lim="800000"/>
          </a:ln>
          <a:effectLst/>
        </p:spPr>
      </p:cxnSp>
      <p:cxnSp>
        <p:nvCxnSpPr>
          <p:cNvPr id="74" name="直接连接符 15"/>
          <p:cNvCxnSpPr>
            <a:stCxn id="62" idx="5"/>
            <a:endCxn id="71" idx="1"/>
          </p:cNvCxnSpPr>
          <p:nvPr/>
        </p:nvCxnSpPr>
        <p:spPr>
          <a:xfrm>
            <a:off x="2929603" y="2183864"/>
            <a:ext cx="729866" cy="1078812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dash"/>
            <a:miter lim="800000"/>
          </a:ln>
          <a:effectLst/>
        </p:spPr>
      </p:cxnSp>
      <p:cxnSp>
        <p:nvCxnSpPr>
          <p:cNvPr id="75" name="直接连接符 16"/>
          <p:cNvCxnSpPr>
            <a:stCxn id="62" idx="4"/>
            <a:endCxn id="65" idx="0"/>
          </p:cNvCxnSpPr>
          <p:nvPr/>
        </p:nvCxnSpPr>
        <p:spPr>
          <a:xfrm flipH="1">
            <a:off x="2351441" y="2377981"/>
            <a:ext cx="89919" cy="740484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dash"/>
            <a:miter lim="800000"/>
          </a:ln>
          <a:effectLst/>
        </p:spPr>
      </p:cxnSp>
      <p:sp>
        <p:nvSpPr>
          <p:cNvPr id="9" name="文字方塊 8"/>
          <p:cNvSpPr txBox="1"/>
          <p:nvPr/>
        </p:nvSpPr>
        <p:spPr>
          <a:xfrm>
            <a:off x="169335" y="4299964"/>
            <a:ext cx="1205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D.O.E</a:t>
            </a:r>
            <a:r>
              <a:rPr lang="zh-TW" altLang="en-US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實驗計畫</a:t>
            </a:r>
            <a:endParaRPr lang="zh-TW" altLang="en-US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1767066" y="4299964"/>
            <a:ext cx="1251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調機失敗記錄</a:t>
            </a:r>
            <a:endParaRPr lang="zh-TW" altLang="en-US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3358543" y="4299964"/>
            <a:ext cx="1251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統計組合不良率</a:t>
            </a:r>
            <a:endParaRPr lang="zh-TW" altLang="en-US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2021" t="2267" r="11947" b="2267"/>
          <a:stretch/>
        </p:blipFill>
        <p:spPr>
          <a:xfrm>
            <a:off x="5786454" y="1890572"/>
            <a:ext cx="2853975" cy="2744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455" y="1927075"/>
            <a:ext cx="3561601" cy="2671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7" name="群組 76"/>
          <p:cNvGrpSpPr/>
          <p:nvPr/>
        </p:nvGrpSpPr>
        <p:grpSpPr>
          <a:xfrm>
            <a:off x="5071431" y="1628800"/>
            <a:ext cx="4044881" cy="3330292"/>
            <a:chOff x="4468547" y="772577"/>
            <a:chExt cx="4574765" cy="4608512"/>
          </a:xfrm>
        </p:grpSpPr>
        <p:sp>
          <p:nvSpPr>
            <p:cNvPr id="78" name="矩形 77"/>
            <p:cNvSpPr/>
            <p:nvPr/>
          </p:nvSpPr>
          <p:spPr bwMode="auto">
            <a:xfrm>
              <a:off x="4468547" y="772577"/>
              <a:ext cx="4574765" cy="4608512"/>
            </a:xfrm>
            <a:prstGeom prst="rect">
              <a:avLst/>
            </a:prstGeom>
            <a:solidFill>
              <a:srgbClr val="1F4E7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79" name="AutoShape 11"/>
            <p:cNvSpPr>
              <a:spLocks noChangeArrowheads="1"/>
            </p:cNvSpPr>
            <p:nvPr/>
          </p:nvSpPr>
          <p:spPr bwMode="auto">
            <a:xfrm>
              <a:off x="4688680" y="1270806"/>
              <a:ext cx="1220035" cy="1586167"/>
            </a:xfrm>
            <a:prstGeom prst="diamond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  <a:extLst/>
          </p:spPr>
          <p:txBody>
            <a:bodyPr rot="0" spcFirstLastPara="0" vertOverflow="overflow" horzOverflow="overflow" vert="horz" wrap="square" lIns="68564" tIns="34281" rIns="68564" bIns="3428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2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0" name="文字方塊 79"/>
            <p:cNvSpPr txBox="1"/>
            <p:nvPr/>
          </p:nvSpPr>
          <p:spPr>
            <a:xfrm>
              <a:off x="4790131" y="1903101"/>
              <a:ext cx="1247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鉚合不良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乘號 82"/>
            <p:cNvSpPr/>
            <p:nvPr/>
          </p:nvSpPr>
          <p:spPr bwMode="auto">
            <a:xfrm>
              <a:off x="5926316" y="2015610"/>
              <a:ext cx="328639" cy="375059"/>
            </a:xfrm>
            <a:prstGeom prst="mathMultiply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grpSp>
          <p:nvGrpSpPr>
            <p:cNvPr id="84" name="群組 83"/>
            <p:cNvGrpSpPr/>
            <p:nvPr/>
          </p:nvGrpSpPr>
          <p:grpSpPr>
            <a:xfrm>
              <a:off x="6243731" y="1270806"/>
              <a:ext cx="1328270" cy="1586167"/>
              <a:chOff x="1986690" y="1559357"/>
              <a:chExt cx="1334505" cy="1586167"/>
            </a:xfrm>
          </p:grpSpPr>
          <p:sp>
            <p:nvSpPr>
              <p:cNvPr id="94" name="AutoShape 8"/>
              <p:cNvSpPr>
                <a:spLocks noChangeArrowheads="1"/>
              </p:cNvSpPr>
              <p:nvPr/>
            </p:nvSpPr>
            <p:spPr bwMode="auto">
              <a:xfrm>
                <a:off x="1986690" y="1559357"/>
                <a:ext cx="1226634" cy="1586167"/>
              </a:xfrm>
              <a:prstGeom prst="diamond">
                <a:avLst/>
              </a:prstGeom>
              <a:solidFill>
                <a:srgbClr val="A2D1D6"/>
              </a:solidFill>
              <a:ln>
                <a:noFill/>
              </a:ln>
              <a:extLst/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282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alt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ヒラギノ角ゴ ProN W3"/>
                  <a:sym typeface="Arial" panose="020B0604020202020204" pitchFamily="34" charset="0"/>
                </a:endParaRPr>
              </a:p>
            </p:txBody>
          </p:sp>
          <p:sp>
            <p:nvSpPr>
              <p:cNvPr id="95" name="文字方塊 94"/>
              <p:cNvSpPr txBox="1"/>
              <p:nvPr/>
            </p:nvSpPr>
            <p:spPr>
              <a:xfrm>
                <a:off x="2122781" y="2208422"/>
                <a:ext cx="1198414" cy="425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4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模穴不良</a:t>
                </a:r>
                <a:endPara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5" name="乘號 84"/>
            <p:cNvSpPr/>
            <p:nvPr/>
          </p:nvSpPr>
          <p:spPr bwMode="auto">
            <a:xfrm>
              <a:off x="7503090" y="2015610"/>
              <a:ext cx="328639" cy="375059"/>
            </a:xfrm>
            <a:prstGeom prst="mathMultiply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86" name="AutoShape 11"/>
            <p:cNvSpPr>
              <a:spLocks noChangeArrowheads="1"/>
            </p:cNvSpPr>
            <p:nvPr/>
          </p:nvSpPr>
          <p:spPr bwMode="auto">
            <a:xfrm>
              <a:off x="7800232" y="1270806"/>
              <a:ext cx="1220035" cy="1586167"/>
            </a:xfrm>
            <a:prstGeom prst="diamond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  <a:extLst/>
          </p:spPr>
          <p:txBody>
            <a:bodyPr rot="0" spcFirstLastPara="0" vertOverflow="overflow" horzOverflow="overflow" vert="horz" wrap="square" lIns="68564" tIns="34281" rIns="68564" bIns="3428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82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endParaRPr kumimoji="0" lang="es-ES" altLang="en-US" sz="1400" b="0" kern="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7" name="文字方塊 86"/>
            <p:cNvSpPr txBox="1"/>
            <p:nvPr/>
          </p:nvSpPr>
          <p:spPr>
            <a:xfrm>
              <a:off x="7924148" y="1903101"/>
              <a:ext cx="11076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判定寬放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8" name="文字方塊 87"/>
            <p:cNvSpPr txBox="1"/>
            <p:nvPr/>
          </p:nvSpPr>
          <p:spPr>
            <a:xfrm>
              <a:off x="4928871" y="2922944"/>
              <a:ext cx="800572" cy="315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bg1"/>
                  </a:solidFill>
                </a:rPr>
                <a:t>0.12%</a:t>
              </a:r>
              <a:r>
                <a:rPr lang="zh-TW" altLang="en-US" sz="1400" dirty="0" smtClean="0">
                  <a:solidFill>
                    <a:schemeClr val="bg1"/>
                  </a:solidFill>
                </a:rPr>
                <a:t>                                    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9" name="文字方塊 88"/>
            <p:cNvSpPr txBox="1"/>
            <p:nvPr/>
          </p:nvSpPr>
          <p:spPr>
            <a:xfrm>
              <a:off x="6602740" y="2965005"/>
              <a:ext cx="870118" cy="425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bg1"/>
                  </a:solidFill>
                </a:rPr>
                <a:t>25 %</a:t>
              </a:r>
              <a:r>
                <a:rPr lang="zh-TW" altLang="en-US" sz="1400" dirty="0" smtClean="0"/>
                <a:t>                                    </a:t>
              </a:r>
              <a:endParaRPr lang="zh-TW" altLang="en-US" sz="1400" dirty="0"/>
            </a:p>
          </p:txBody>
        </p:sp>
        <p:sp>
          <p:nvSpPr>
            <p:cNvPr id="90" name="文字方塊 89"/>
            <p:cNvSpPr txBox="1"/>
            <p:nvPr/>
          </p:nvSpPr>
          <p:spPr>
            <a:xfrm>
              <a:off x="7820049" y="2922944"/>
              <a:ext cx="1117714" cy="425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bg1"/>
                  </a:solidFill>
                </a:rPr>
                <a:t>1+(</a:t>
              </a:r>
              <a:r>
                <a:rPr lang="en-US" altLang="zh-TW" sz="1400" dirty="0">
                  <a:solidFill>
                    <a:schemeClr val="bg1"/>
                  </a:solidFill>
                </a:rPr>
                <a:t>5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0 %)</a:t>
              </a:r>
              <a:r>
                <a:rPr lang="zh-TW" altLang="en-US" sz="1400" dirty="0" smtClean="0">
                  <a:solidFill>
                    <a:schemeClr val="bg1"/>
                  </a:solidFill>
                </a:rPr>
                <a:t>         </a:t>
              </a:r>
              <a:r>
                <a:rPr lang="zh-TW" altLang="en-US" sz="1400" dirty="0" smtClean="0"/>
                <a:t>                           </a:t>
              </a:r>
              <a:endParaRPr lang="zh-TW" altLang="en-US" sz="1400" dirty="0"/>
            </a:p>
          </p:txBody>
        </p:sp>
        <p:sp>
          <p:nvSpPr>
            <p:cNvPr id="91" name="等於 90"/>
            <p:cNvSpPr/>
            <p:nvPr/>
          </p:nvSpPr>
          <p:spPr bwMode="auto">
            <a:xfrm>
              <a:off x="4572517" y="3604632"/>
              <a:ext cx="709465" cy="411200"/>
            </a:xfrm>
            <a:prstGeom prst="mathEqual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92" name="文字方塊 91"/>
            <p:cNvSpPr txBox="1"/>
            <p:nvPr/>
          </p:nvSpPr>
          <p:spPr>
            <a:xfrm>
              <a:off x="5333653" y="3629122"/>
              <a:ext cx="3172834" cy="511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chemeClr val="bg1"/>
                  </a:solidFill>
                </a:rPr>
                <a:t>0.045%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 smtClean="0">
                  <a:solidFill>
                    <a:schemeClr val="bg1"/>
                  </a:solidFill>
                </a:rPr>
                <a:t>=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dirty="0" smtClean="0">
                  <a:solidFill>
                    <a:srgbClr val="EEB500"/>
                  </a:solidFill>
                </a:rPr>
                <a:t>450</a:t>
              </a:r>
              <a:r>
                <a:rPr lang="zh-TW" altLang="en-US" dirty="0" smtClean="0">
                  <a:solidFill>
                    <a:srgbClr val="EEB500"/>
                  </a:solidFill>
                </a:rPr>
                <a:t> </a:t>
              </a:r>
              <a:r>
                <a:rPr lang="en-US" altLang="zh-TW" dirty="0" smtClean="0">
                  <a:solidFill>
                    <a:srgbClr val="EEB500"/>
                  </a:solidFill>
                </a:rPr>
                <a:t>DPPM</a:t>
              </a:r>
              <a:endParaRPr lang="zh-TW" altLang="en-US" dirty="0">
                <a:solidFill>
                  <a:srgbClr val="EEB500"/>
                </a:solidFill>
              </a:endParaRPr>
            </a:p>
          </p:txBody>
        </p:sp>
        <p:sp>
          <p:nvSpPr>
            <p:cNvPr id="93" name="文字方塊 92"/>
            <p:cNvSpPr txBox="1"/>
            <p:nvPr/>
          </p:nvSpPr>
          <p:spPr>
            <a:xfrm>
              <a:off x="5209600" y="4226703"/>
              <a:ext cx="3580556" cy="511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solidFill>
                    <a:srgbClr val="EEB500"/>
                  </a:solidFill>
                  <a:latin typeface="+mn-ea"/>
                  <a:ea typeface="+mn-ea"/>
                </a:rPr>
                <a:t>不良率 </a:t>
              </a:r>
              <a:r>
                <a:rPr lang="en-US" altLang="zh-TW" dirty="0" smtClean="0">
                  <a:solidFill>
                    <a:srgbClr val="EEB500"/>
                  </a:solidFill>
                  <a:latin typeface="+mn-ea"/>
                  <a:ea typeface="+mn-ea"/>
                </a:rPr>
                <a:t>&gt;</a:t>
              </a:r>
              <a:r>
                <a:rPr lang="zh-TW" altLang="en-US" dirty="0" smtClean="0">
                  <a:solidFill>
                    <a:srgbClr val="EEB500"/>
                  </a:solidFill>
                  <a:latin typeface="+mn-ea"/>
                  <a:ea typeface="+mn-ea"/>
                </a:rPr>
                <a:t> </a:t>
              </a:r>
              <a:r>
                <a:rPr lang="en-US" altLang="zh-TW" dirty="0" smtClean="0">
                  <a:solidFill>
                    <a:srgbClr val="EEB500"/>
                  </a:solidFill>
                  <a:latin typeface="+mn-ea"/>
                  <a:ea typeface="+mn-ea"/>
                </a:rPr>
                <a:t>0.045</a:t>
              </a:r>
              <a:r>
                <a:rPr lang="zh-TW" altLang="en-US" dirty="0" smtClean="0">
                  <a:solidFill>
                    <a:srgbClr val="EEB500"/>
                  </a:solidFill>
                  <a:latin typeface="+mn-ea"/>
                  <a:ea typeface="+mn-ea"/>
                </a:rPr>
                <a:t> </a:t>
              </a:r>
              <a:r>
                <a:rPr lang="en-US" altLang="zh-TW" dirty="0" smtClean="0">
                  <a:solidFill>
                    <a:srgbClr val="EEB500"/>
                  </a:solidFill>
                  <a:latin typeface="+mn-ea"/>
                  <a:ea typeface="+mn-ea"/>
                </a:rPr>
                <a:t>%</a:t>
              </a:r>
              <a:r>
                <a:rPr lang="zh-TW" altLang="en-US" dirty="0" smtClean="0">
                  <a:solidFill>
                    <a:srgbClr val="EEB500"/>
                  </a:solidFill>
                  <a:latin typeface="+mn-ea"/>
                  <a:ea typeface="+mn-ea"/>
                </a:rPr>
                <a:t>為</a:t>
              </a:r>
              <a:r>
                <a:rPr lang="zh-TW" altLang="en-US" dirty="0">
                  <a:solidFill>
                    <a:srgbClr val="EEB500"/>
                  </a:solidFill>
                  <a:latin typeface="+mn-ea"/>
                  <a:ea typeface="+mn-ea"/>
                </a:rPr>
                <a:t>不</a:t>
              </a:r>
              <a:r>
                <a:rPr lang="zh-TW" altLang="en-US" dirty="0" smtClean="0">
                  <a:solidFill>
                    <a:srgbClr val="EEB500"/>
                  </a:solidFill>
                  <a:latin typeface="+mn-ea"/>
                  <a:ea typeface="+mn-ea"/>
                </a:rPr>
                <a:t>匹配</a:t>
              </a:r>
              <a:endParaRPr lang="zh-TW" altLang="en-US" dirty="0">
                <a:solidFill>
                  <a:srgbClr val="EEB5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071431" y="1628800"/>
            <a:ext cx="4072569" cy="3330292"/>
            <a:chOff x="5071431" y="1628800"/>
            <a:chExt cx="4072569" cy="3330292"/>
          </a:xfrm>
        </p:grpSpPr>
        <p:grpSp>
          <p:nvGrpSpPr>
            <p:cNvPr id="6" name="群組 5"/>
            <p:cNvGrpSpPr/>
            <p:nvPr/>
          </p:nvGrpSpPr>
          <p:grpSpPr>
            <a:xfrm>
              <a:off x="5071431" y="1628800"/>
              <a:ext cx="4072569" cy="3330292"/>
              <a:chOff x="5071431" y="1628800"/>
              <a:chExt cx="4072569" cy="3330292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5071431" y="1628800"/>
                <a:ext cx="4072569" cy="3330292"/>
              </a:xfrm>
              <a:prstGeom prst="rect">
                <a:avLst/>
              </a:prstGeom>
              <a:solidFill>
                <a:srgbClr val="1F4E7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grpSp>
            <p:nvGrpSpPr>
              <p:cNvPr id="101" name="群組 100"/>
              <p:cNvGrpSpPr/>
              <p:nvPr/>
            </p:nvGrpSpPr>
            <p:grpSpPr>
              <a:xfrm>
                <a:off x="5254073" y="1853162"/>
                <a:ext cx="540000" cy="540000"/>
                <a:chOff x="4860032" y="1811578"/>
                <a:chExt cx="681318" cy="681318"/>
              </a:xfrm>
            </p:grpSpPr>
            <p:sp>
              <p:nvSpPr>
                <p:cNvPr id="102" name="椭圆 8"/>
                <p:cNvSpPr/>
                <p:nvPr/>
              </p:nvSpPr>
              <p:spPr>
                <a:xfrm>
                  <a:off x="4860032" y="1811578"/>
                  <a:ext cx="681318" cy="681318"/>
                </a:xfrm>
                <a:prstGeom prst="ellipse">
                  <a:avLst/>
                </a:prstGeom>
                <a:solidFill>
                  <a:srgbClr val="A2D1D6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CN" altLang="en-US" b="0" kern="0">
                    <a:solidFill>
                      <a:srgbClr val="5F5F5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3" name="AutoShape 112"/>
                <p:cNvSpPr/>
                <p:nvPr/>
              </p:nvSpPr>
              <p:spPr bwMode="auto">
                <a:xfrm>
                  <a:off x="5020511" y="1972851"/>
                  <a:ext cx="360363" cy="358775"/>
                </a:xfrm>
                <a:custGeom>
                  <a:avLst/>
                  <a:gdLst>
                    <a:gd name="T0" fmla="*/ 10510 w 21020"/>
                    <a:gd name="T1" fmla="*/ 10800 h 21600"/>
                    <a:gd name="T2" fmla="*/ 10510 w 21020"/>
                    <a:gd name="T3" fmla="*/ 10800 h 21600"/>
                    <a:gd name="T4" fmla="*/ 10510 w 21020"/>
                    <a:gd name="T5" fmla="*/ 10800 h 21600"/>
                    <a:gd name="T6" fmla="*/ 10510 w 2102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020" h="21600">
                      <a:moveTo>
                        <a:pt x="18846" y="7946"/>
                      </a:moveTo>
                      <a:lnTo>
                        <a:pt x="17740" y="9091"/>
                      </a:lnTo>
                      <a:cubicBezTo>
                        <a:pt x="17740" y="8939"/>
                        <a:pt x="17758" y="8792"/>
                        <a:pt x="17744" y="8636"/>
                      </a:cubicBezTo>
                      <a:cubicBezTo>
                        <a:pt x="17629" y="7331"/>
                        <a:pt x="17036" y="6068"/>
                        <a:pt x="16074" y="5080"/>
                      </a:cubicBezTo>
                      <a:cubicBezTo>
                        <a:pt x="15004" y="3980"/>
                        <a:pt x="13585" y="3348"/>
                        <a:pt x="12180" y="3345"/>
                      </a:cubicBezTo>
                      <a:lnTo>
                        <a:pt x="13268" y="2218"/>
                      </a:lnTo>
                      <a:cubicBezTo>
                        <a:pt x="13812" y="1659"/>
                        <a:pt x="14572" y="1350"/>
                        <a:pt x="15403" y="1350"/>
                      </a:cubicBezTo>
                      <a:cubicBezTo>
                        <a:pt x="16460" y="1350"/>
                        <a:pt x="17546" y="1840"/>
                        <a:pt x="18381" y="2696"/>
                      </a:cubicBezTo>
                      <a:cubicBezTo>
                        <a:pt x="19165" y="3500"/>
                        <a:pt x="19631" y="4499"/>
                        <a:pt x="19698" y="5510"/>
                      </a:cubicBezTo>
                      <a:cubicBezTo>
                        <a:pt x="19760" y="6453"/>
                        <a:pt x="19457" y="7317"/>
                        <a:pt x="18846" y="7946"/>
                      </a:cubicBezTo>
                      <a:moveTo>
                        <a:pt x="5828" y="19329"/>
                      </a:moveTo>
                      <a:cubicBezTo>
                        <a:pt x="5813" y="18424"/>
                        <a:pt x="5454" y="17481"/>
                        <a:pt x="4730" y="16739"/>
                      </a:cubicBezTo>
                      <a:cubicBezTo>
                        <a:pt x="4046" y="16034"/>
                        <a:pt x="3150" y="15628"/>
                        <a:pt x="2257" y="15592"/>
                      </a:cubicBezTo>
                      <a:lnTo>
                        <a:pt x="2911" y="13157"/>
                      </a:lnTo>
                      <a:cubicBezTo>
                        <a:pt x="2959" y="12995"/>
                        <a:pt x="3052" y="12835"/>
                        <a:pt x="3168" y="12695"/>
                      </a:cubicBezTo>
                      <a:cubicBezTo>
                        <a:pt x="4485" y="11726"/>
                        <a:pt x="6512" y="12012"/>
                        <a:pt x="7920" y="13460"/>
                      </a:cubicBezTo>
                      <a:cubicBezTo>
                        <a:pt x="9409" y="14990"/>
                        <a:pt x="9639" y="17230"/>
                        <a:pt x="8492" y="18568"/>
                      </a:cubicBezTo>
                      <a:cubicBezTo>
                        <a:pt x="8416" y="18609"/>
                        <a:pt x="8339" y="18648"/>
                        <a:pt x="8256" y="18675"/>
                      </a:cubicBezTo>
                      <a:cubicBezTo>
                        <a:pt x="8256" y="18675"/>
                        <a:pt x="5828" y="19329"/>
                        <a:pt x="5828" y="19329"/>
                      </a:cubicBezTo>
                      <a:close/>
                      <a:moveTo>
                        <a:pt x="2737" y="20164"/>
                      </a:moveTo>
                      <a:cubicBezTo>
                        <a:pt x="2665" y="20181"/>
                        <a:pt x="2443" y="20239"/>
                        <a:pt x="2291" y="20249"/>
                      </a:cubicBezTo>
                      <a:cubicBezTo>
                        <a:pt x="1751" y="20244"/>
                        <a:pt x="1313" y="19792"/>
                        <a:pt x="1313" y="19237"/>
                      </a:cubicBezTo>
                      <a:cubicBezTo>
                        <a:pt x="1321" y="19124"/>
                        <a:pt x="1365" y="18929"/>
                        <a:pt x="1380" y="18857"/>
                      </a:cubicBezTo>
                      <a:lnTo>
                        <a:pt x="2071" y="16283"/>
                      </a:lnTo>
                      <a:cubicBezTo>
                        <a:pt x="2822" y="16261"/>
                        <a:pt x="3630" y="16562"/>
                        <a:pt x="4265" y="17215"/>
                      </a:cubicBezTo>
                      <a:cubicBezTo>
                        <a:pt x="4911" y="17878"/>
                        <a:pt x="5214" y="18725"/>
                        <a:pt x="5181" y="19504"/>
                      </a:cubicBezTo>
                      <a:cubicBezTo>
                        <a:pt x="5181" y="19504"/>
                        <a:pt x="2737" y="20164"/>
                        <a:pt x="2737" y="20164"/>
                      </a:cubicBezTo>
                      <a:close/>
                      <a:moveTo>
                        <a:pt x="6888" y="11179"/>
                      </a:moveTo>
                      <a:cubicBezTo>
                        <a:pt x="6280" y="10927"/>
                        <a:pt x="5642" y="10783"/>
                        <a:pt x="5004" y="10774"/>
                      </a:cubicBezTo>
                      <a:lnTo>
                        <a:pt x="10063" y="5536"/>
                      </a:lnTo>
                      <a:cubicBezTo>
                        <a:pt x="10838" y="4759"/>
                        <a:pt x="11966" y="4536"/>
                        <a:pt x="13077" y="4819"/>
                      </a:cubicBezTo>
                      <a:cubicBezTo>
                        <a:pt x="13077" y="4819"/>
                        <a:pt x="6888" y="11179"/>
                        <a:pt x="6888" y="11179"/>
                      </a:cubicBezTo>
                      <a:close/>
                      <a:moveTo>
                        <a:pt x="9717" y="13672"/>
                      </a:moveTo>
                      <a:cubicBezTo>
                        <a:pt x="9473" y="13258"/>
                        <a:pt x="9194" y="12859"/>
                        <a:pt x="8848" y="12505"/>
                      </a:cubicBezTo>
                      <a:cubicBezTo>
                        <a:pt x="8447" y="12093"/>
                        <a:pt x="7986" y="11770"/>
                        <a:pt x="7507" y="11498"/>
                      </a:cubicBezTo>
                      <a:lnTo>
                        <a:pt x="13767" y="5064"/>
                      </a:lnTo>
                      <a:cubicBezTo>
                        <a:pt x="14259" y="5288"/>
                        <a:pt x="14729" y="5607"/>
                        <a:pt x="15145" y="6035"/>
                      </a:cubicBezTo>
                      <a:cubicBezTo>
                        <a:pt x="15500" y="6398"/>
                        <a:pt x="15775" y="6806"/>
                        <a:pt x="15987" y="7229"/>
                      </a:cubicBezTo>
                      <a:cubicBezTo>
                        <a:pt x="15987" y="7229"/>
                        <a:pt x="9717" y="13672"/>
                        <a:pt x="9717" y="13672"/>
                      </a:cubicBezTo>
                      <a:close/>
                      <a:moveTo>
                        <a:pt x="10519" y="16061"/>
                      </a:moveTo>
                      <a:cubicBezTo>
                        <a:pt x="10465" y="15452"/>
                        <a:pt x="10298" y="14854"/>
                        <a:pt x="10047" y="14288"/>
                      </a:cubicBezTo>
                      <a:lnTo>
                        <a:pt x="16257" y="7906"/>
                      </a:lnTo>
                      <a:cubicBezTo>
                        <a:pt x="16637" y="9140"/>
                        <a:pt x="16442" y="10429"/>
                        <a:pt x="15610" y="11284"/>
                      </a:cubicBezTo>
                      <a:cubicBezTo>
                        <a:pt x="15604" y="11290"/>
                        <a:pt x="15598" y="11293"/>
                        <a:pt x="15593" y="11298"/>
                      </a:cubicBezTo>
                      <a:lnTo>
                        <a:pt x="15602" y="11306"/>
                      </a:lnTo>
                      <a:lnTo>
                        <a:pt x="10525" y="16565"/>
                      </a:lnTo>
                      <a:cubicBezTo>
                        <a:pt x="10527" y="16397"/>
                        <a:pt x="10534" y="16232"/>
                        <a:pt x="10519" y="16061"/>
                      </a:cubicBezTo>
                      <a:moveTo>
                        <a:pt x="19308" y="1741"/>
                      </a:moveTo>
                      <a:cubicBezTo>
                        <a:pt x="18228" y="632"/>
                        <a:pt x="16805" y="0"/>
                        <a:pt x="15403" y="0"/>
                      </a:cubicBezTo>
                      <a:cubicBezTo>
                        <a:pt x="14220" y="0"/>
                        <a:pt x="13131" y="450"/>
                        <a:pt x="12335" y="1266"/>
                      </a:cubicBezTo>
                      <a:lnTo>
                        <a:pt x="9138" y="4577"/>
                      </a:lnTo>
                      <a:cubicBezTo>
                        <a:pt x="9129" y="4585"/>
                        <a:pt x="9118" y="4592"/>
                        <a:pt x="9108" y="4602"/>
                      </a:cubicBezTo>
                      <a:cubicBezTo>
                        <a:pt x="9103" y="4608"/>
                        <a:pt x="9100" y="4614"/>
                        <a:pt x="9095" y="4620"/>
                      </a:cubicBezTo>
                      <a:lnTo>
                        <a:pt x="9096" y="4621"/>
                      </a:lnTo>
                      <a:lnTo>
                        <a:pt x="2310" y="11647"/>
                      </a:lnTo>
                      <a:cubicBezTo>
                        <a:pt x="1998" y="11966"/>
                        <a:pt x="1771" y="12364"/>
                        <a:pt x="1645" y="12797"/>
                      </a:cubicBezTo>
                      <a:lnTo>
                        <a:pt x="102" y="18541"/>
                      </a:lnTo>
                      <a:cubicBezTo>
                        <a:pt x="100" y="18557"/>
                        <a:pt x="0" y="19008"/>
                        <a:pt x="0" y="19237"/>
                      </a:cubicBezTo>
                      <a:cubicBezTo>
                        <a:pt x="0" y="20541"/>
                        <a:pt x="1030" y="21599"/>
                        <a:pt x="2302" y="21599"/>
                      </a:cubicBezTo>
                      <a:cubicBezTo>
                        <a:pt x="2554" y="21599"/>
                        <a:pt x="3044" y="21475"/>
                        <a:pt x="3062" y="21473"/>
                      </a:cubicBezTo>
                      <a:lnTo>
                        <a:pt x="8630" y="19969"/>
                      </a:lnTo>
                      <a:cubicBezTo>
                        <a:pt x="9054" y="19839"/>
                        <a:pt x="9439" y="19604"/>
                        <a:pt x="9750" y="19283"/>
                      </a:cubicBezTo>
                      <a:lnTo>
                        <a:pt x="19776" y="8899"/>
                      </a:lnTo>
                      <a:cubicBezTo>
                        <a:pt x="21600" y="7023"/>
                        <a:pt x="21394" y="3881"/>
                        <a:pt x="19308" y="1741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hangingPunct="0">
                    <a:defRPr/>
                  </a:pPr>
                  <a:endParaRPr kumimoji="0" lang="en-US" sz="1500" b="0" kern="0" dirty="0">
                    <a:solidFill>
                      <a:srgbClr val="5F5F5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Gill Sans" charset="0"/>
                  </a:endParaRPr>
                </a:p>
              </p:txBody>
            </p:sp>
          </p:grpSp>
          <p:grpSp>
            <p:nvGrpSpPr>
              <p:cNvPr id="104" name="群組 103"/>
              <p:cNvGrpSpPr/>
              <p:nvPr/>
            </p:nvGrpSpPr>
            <p:grpSpPr>
              <a:xfrm>
                <a:off x="5796137" y="2442572"/>
                <a:ext cx="2542578" cy="360000"/>
                <a:chOff x="5701829" y="1957954"/>
                <a:chExt cx="2415026" cy="446033"/>
              </a:xfrm>
            </p:grpSpPr>
            <p:sp>
              <p:nvSpPr>
                <p:cNvPr id="105" name="圓角矩形 104"/>
                <p:cNvSpPr/>
                <p:nvPr/>
              </p:nvSpPr>
              <p:spPr bwMode="auto">
                <a:xfrm>
                  <a:off x="5701829" y="1957954"/>
                  <a:ext cx="2415026" cy="446033"/>
                </a:xfrm>
                <a:prstGeom prst="roundRect">
                  <a:avLst/>
                </a:prstGeom>
                <a:solidFill>
                  <a:srgbClr val="A2D1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zh-TW" alt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上模號：</a:t>
                  </a:r>
                </a:p>
              </p:txBody>
            </p:sp>
            <p:sp>
              <p:nvSpPr>
                <p:cNvPr id="106" name="圓角矩形 105"/>
                <p:cNvSpPr/>
                <p:nvPr/>
              </p:nvSpPr>
              <p:spPr bwMode="auto">
                <a:xfrm>
                  <a:off x="6758511" y="2019170"/>
                  <a:ext cx="1305424" cy="323599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grpSp>
            <p:nvGrpSpPr>
              <p:cNvPr id="107" name="群組 106"/>
              <p:cNvGrpSpPr/>
              <p:nvPr/>
            </p:nvGrpSpPr>
            <p:grpSpPr>
              <a:xfrm>
                <a:off x="5796137" y="2946628"/>
                <a:ext cx="2542578" cy="360000"/>
                <a:chOff x="5701829" y="1957954"/>
                <a:chExt cx="2415026" cy="446033"/>
              </a:xfrm>
            </p:grpSpPr>
            <p:sp>
              <p:nvSpPr>
                <p:cNvPr id="108" name="圓角矩形 107"/>
                <p:cNvSpPr/>
                <p:nvPr/>
              </p:nvSpPr>
              <p:spPr bwMode="auto">
                <a:xfrm>
                  <a:off x="5701829" y="1957954"/>
                  <a:ext cx="2415026" cy="446033"/>
                </a:xfrm>
                <a:prstGeom prst="roundRect">
                  <a:avLst/>
                </a:prstGeom>
                <a:solidFill>
                  <a:srgbClr val="A2D1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zh-TW" alt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下模號：</a:t>
                  </a:r>
                </a:p>
              </p:txBody>
            </p:sp>
            <p:sp>
              <p:nvSpPr>
                <p:cNvPr id="109" name="圓角矩形 108"/>
                <p:cNvSpPr/>
                <p:nvPr/>
              </p:nvSpPr>
              <p:spPr bwMode="auto">
                <a:xfrm>
                  <a:off x="6758511" y="2019170"/>
                  <a:ext cx="1305424" cy="323599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grpSp>
            <p:nvGrpSpPr>
              <p:cNvPr id="110" name="群組 109"/>
              <p:cNvGrpSpPr/>
              <p:nvPr/>
            </p:nvGrpSpPr>
            <p:grpSpPr>
              <a:xfrm>
                <a:off x="5799505" y="3450684"/>
                <a:ext cx="2539210" cy="360000"/>
                <a:chOff x="5701829" y="1957954"/>
                <a:chExt cx="2415026" cy="446033"/>
              </a:xfrm>
            </p:grpSpPr>
            <p:sp>
              <p:nvSpPr>
                <p:cNvPr id="111" name="圓角矩形 110"/>
                <p:cNvSpPr/>
                <p:nvPr/>
              </p:nvSpPr>
              <p:spPr bwMode="auto">
                <a:xfrm>
                  <a:off x="5701829" y="1957954"/>
                  <a:ext cx="2415026" cy="446033"/>
                </a:xfrm>
                <a:prstGeom prst="roundRect">
                  <a:avLst/>
                </a:prstGeom>
                <a:solidFill>
                  <a:srgbClr val="A2D1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zh-TW" altLang="en-US" sz="160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不良類型：</a:t>
                  </a:r>
                  <a:endParaRPr kumimoji="1" lang="zh-TW" alt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2" name="圓角矩形 111"/>
                <p:cNvSpPr/>
                <p:nvPr/>
              </p:nvSpPr>
              <p:spPr bwMode="auto">
                <a:xfrm>
                  <a:off x="6756710" y="2019170"/>
                  <a:ext cx="1307224" cy="323599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grpSp>
            <p:nvGrpSpPr>
              <p:cNvPr id="113" name="群組 112"/>
              <p:cNvGrpSpPr/>
              <p:nvPr/>
            </p:nvGrpSpPr>
            <p:grpSpPr>
              <a:xfrm>
                <a:off x="5796136" y="3954740"/>
                <a:ext cx="2542579" cy="360000"/>
                <a:chOff x="5701828" y="1957954"/>
                <a:chExt cx="2542579" cy="446033"/>
              </a:xfrm>
            </p:grpSpPr>
            <p:sp>
              <p:nvSpPr>
                <p:cNvPr id="114" name="圓角矩形 113"/>
                <p:cNvSpPr/>
                <p:nvPr/>
              </p:nvSpPr>
              <p:spPr bwMode="auto">
                <a:xfrm>
                  <a:off x="5701828" y="1957954"/>
                  <a:ext cx="2542579" cy="446033"/>
                </a:xfrm>
                <a:prstGeom prst="roundRect">
                  <a:avLst/>
                </a:prstGeom>
                <a:solidFill>
                  <a:srgbClr val="A2D1D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zh-TW" altLang="en-US" sz="160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匹配判</a:t>
                  </a:r>
                  <a:r>
                    <a:rPr lang="zh-TW" altLang="en-US" sz="16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定</a:t>
                  </a:r>
                  <a:r>
                    <a:rPr kumimoji="1" lang="zh-TW" alt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：</a:t>
                  </a:r>
                </a:p>
              </p:txBody>
            </p:sp>
            <p:sp>
              <p:nvSpPr>
                <p:cNvPr id="115" name="圓角矩形 114"/>
                <p:cNvSpPr/>
                <p:nvPr/>
              </p:nvSpPr>
              <p:spPr bwMode="auto">
                <a:xfrm>
                  <a:off x="6814322" y="2019171"/>
                  <a:ext cx="1386792" cy="323599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sp>
            <p:nvSpPr>
              <p:cNvPr id="117" name="圓角矩形 116"/>
              <p:cNvSpPr/>
              <p:nvPr/>
            </p:nvSpPr>
            <p:spPr bwMode="auto">
              <a:xfrm>
                <a:off x="8460432" y="2420888"/>
                <a:ext cx="648072" cy="360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zh-TW" altLang="en-US" sz="16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</a:t>
                </a:r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增</a:t>
                </a:r>
                <a:endParaRPr kumimoji="1" lang="zh-TW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7" name="文字方塊 6"/>
            <p:cNvSpPr txBox="1"/>
            <p:nvPr/>
          </p:nvSpPr>
          <p:spPr>
            <a:xfrm>
              <a:off x="5861467" y="1931447"/>
              <a:ext cx="2430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維護</a:t>
              </a:r>
            </a:p>
          </p:txBody>
        </p:sp>
      </p:grpSp>
      <p:sp>
        <p:nvSpPr>
          <p:cNvPr id="97" name="椭圆 2"/>
          <p:cNvSpPr/>
          <p:nvPr/>
        </p:nvSpPr>
        <p:spPr>
          <a:xfrm>
            <a:off x="1764128" y="1052024"/>
            <a:ext cx="1380961" cy="1325511"/>
          </a:xfrm>
          <a:prstGeom prst="ellipse">
            <a:avLst/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5" b="0" i="0" u="none" strike="noStrike" kern="0" cap="none" spc="0" normalizeH="0" baseline="0" noProof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6" name="椭圆 4"/>
          <p:cNvSpPr/>
          <p:nvPr/>
        </p:nvSpPr>
        <p:spPr>
          <a:xfrm>
            <a:off x="1859074" y="1146130"/>
            <a:ext cx="1152000" cy="1152257"/>
          </a:xfrm>
          <a:prstGeom prst="ellipse">
            <a:avLst/>
          </a:prstGeom>
          <a:solidFill>
            <a:srgbClr val="1F4E79"/>
          </a:solid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</a:t>
            </a:r>
            <a:endParaRPr kumimoji="0" lang="en-US" altLang="zh-TW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維護</a:t>
            </a: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椭圆 4"/>
          <p:cNvSpPr/>
          <p:nvPr/>
        </p:nvSpPr>
        <p:spPr>
          <a:xfrm>
            <a:off x="1872323" y="1146130"/>
            <a:ext cx="1152000" cy="1152257"/>
          </a:xfrm>
          <a:prstGeom prst="ellipse">
            <a:avLst/>
          </a:prstGeom>
          <a:solidFill>
            <a:srgbClr val="A2D1D6"/>
          </a:solid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維護</a:t>
            </a:r>
            <a:endParaRPr kumimoji="0" lang="zh-CN" altLang="en-US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41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9" grpId="0"/>
      <p:bldP spid="81" grpId="0"/>
      <p:bldP spid="82" grpId="0"/>
      <p:bldP spid="96" grpId="0" animBg="1"/>
      <p:bldP spid="9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25</a:t>
            </a:fld>
            <a:endParaRPr lang="en-US" altLang="zh-TW" dirty="0"/>
          </a:p>
        </p:txBody>
      </p:sp>
      <p:grpSp>
        <p:nvGrpSpPr>
          <p:cNvPr id="34" name="组合 55"/>
          <p:cNvGrpSpPr/>
          <p:nvPr/>
        </p:nvGrpSpPr>
        <p:grpSpPr>
          <a:xfrm>
            <a:off x="164911" y="139661"/>
            <a:ext cx="4121032" cy="597778"/>
            <a:chOff x="251900" y="183290"/>
            <a:chExt cx="4121032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30572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模穴匹配控管</a:t>
              </a:r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流程</a:t>
              </a: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114341" y="617339"/>
                <a:ext cx="88965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kern="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字方塊 1"/>
          <p:cNvSpPr txBox="1"/>
          <p:nvPr/>
        </p:nvSpPr>
        <p:spPr>
          <a:xfrm>
            <a:off x="230960" y="1417843"/>
            <a:ext cx="3196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倉庫使用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PDA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配對模穴組合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1" name="群組 80"/>
          <p:cNvGrpSpPr/>
          <p:nvPr/>
        </p:nvGrpSpPr>
        <p:grpSpPr>
          <a:xfrm>
            <a:off x="216727" y="3238231"/>
            <a:ext cx="1762985" cy="432144"/>
            <a:chOff x="216727" y="3238231"/>
            <a:chExt cx="1762985" cy="432144"/>
          </a:xfrm>
          <a:solidFill>
            <a:srgbClr val="1F4E79"/>
          </a:solidFill>
        </p:grpSpPr>
        <p:sp>
          <p:nvSpPr>
            <p:cNvPr id="82" name="圆角矩形 49"/>
            <p:cNvSpPr>
              <a:spLocks noChangeArrowheads="1"/>
            </p:cNvSpPr>
            <p:nvPr/>
          </p:nvSpPr>
          <p:spPr bwMode="auto">
            <a:xfrm>
              <a:off x="216727" y="3238231"/>
              <a:ext cx="1762985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3" name="TextBox 50"/>
            <p:cNvSpPr>
              <a:spLocks noChangeArrowheads="1"/>
            </p:cNvSpPr>
            <p:nvPr/>
          </p:nvSpPr>
          <p:spPr bwMode="auto">
            <a:xfrm>
              <a:off x="383240" y="3315949"/>
              <a:ext cx="990220" cy="2014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CN" sz="1200" kern="0" dirty="0" smtClea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IQC</a:t>
              </a:r>
              <a:r>
                <a:rPr kumimoji="0" lang="zh-TW" altLang="en-US" sz="1200" kern="0" dirty="0" smtClea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rPr>
                <a:t>監督</a:t>
              </a:r>
              <a:endParaRPr kumimoji="0" lang="zh-CN" altLang="en-US" sz="1200" kern="0" dirty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等腰三角形 83"/>
            <p:cNvSpPr>
              <a:spLocks noChangeArrowheads="1"/>
            </p:cNvSpPr>
            <p:nvPr/>
          </p:nvSpPr>
          <p:spPr bwMode="auto">
            <a:xfrm flipV="1">
              <a:off x="883349" y="3591531"/>
              <a:ext cx="77142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85" name="群組 84"/>
          <p:cNvGrpSpPr/>
          <p:nvPr/>
        </p:nvGrpSpPr>
        <p:grpSpPr>
          <a:xfrm>
            <a:off x="1628246" y="3165789"/>
            <a:ext cx="1784231" cy="431211"/>
            <a:chOff x="1628246" y="3165789"/>
            <a:chExt cx="1784231" cy="431211"/>
          </a:xfrm>
          <a:solidFill>
            <a:schemeClr val="bg1">
              <a:lumMod val="85000"/>
            </a:schemeClr>
          </a:solidFill>
        </p:grpSpPr>
        <p:sp>
          <p:nvSpPr>
            <p:cNvPr id="86" name="圆角矩形 47"/>
            <p:cNvSpPr>
              <a:spLocks noChangeArrowheads="1"/>
            </p:cNvSpPr>
            <p:nvPr/>
          </p:nvSpPr>
          <p:spPr bwMode="auto">
            <a:xfrm flipV="1">
              <a:off x="1628246" y="3238768"/>
              <a:ext cx="1784231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" name="等腰三角形 86"/>
            <p:cNvSpPr>
              <a:spLocks noChangeArrowheads="1"/>
            </p:cNvSpPr>
            <p:nvPr/>
          </p:nvSpPr>
          <p:spPr bwMode="auto">
            <a:xfrm>
              <a:off x="2269572" y="3165789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88" name="群組 87"/>
          <p:cNvGrpSpPr/>
          <p:nvPr/>
        </p:nvGrpSpPr>
        <p:grpSpPr>
          <a:xfrm>
            <a:off x="482698" y="2088117"/>
            <a:ext cx="878443" cy="953528"/>
            <a:chOff x="539552" y="2088117"/>
            <a:chExt cx="878443" cy="953528"/>
          </a:xfrm>
          <a:solidFill>
            <a:srgbClr val="1F4E79"/>
          </a:solidFill>
        </p:grpSpPr>
        <p:sp>
          <p:nvSpPr>
            <p:cNvPr id="89" name="等腰三角形 88"/>
            <p:cNvSpPr>
              <a:spLocks noChangeArrowheads="1"/>
            </p:cNvSpPr>
            <p:nvPr/>
          </p:nvSpPr>
          <p:spPr bwMode="auto">
            <a:xfrm flipV="1">
              <a:off x="948335" y="2962801"/>
              <a:ext cx="77142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0" name="椭圆 20"/>
            <p:cNvSpPr>
              <a:spLocks noChangeArrowheads="1"/>
            </p:cNvSpPr>
            <p:nvPr/>
          </p:nvSpPr>
          <p:spPr bwMode="auto">
            <a:xfrm>
              <a:off x="539552" y="208811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廠商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1886753" y="3925720"/>
            <a:ext cx="878443" cy="947962"/>
            <a:chOff x="1979712" y="3868270"/>
            <a:chExt cx="878443" cy="947962"/>
          </a:xfrm>
          <a:solidFill>
            <a:schemeClr val="bg1">
              <a:lumMod val="85000"/>
            </a:schemeClr>
          </a:solidFill>
        </p:grpSpPr>
        <p:sp>
          <p:nvSpPr>
            <p:cNvPr id="92" name="椭圆 22"/>
            <p:cNvSpPr>
              <a:spLocks noChangeArrowheads="1"/>
            </p:cNvSpPr>
            <p:nvPr/>
          </p:nvSpPr>
          <p:spPr bwMode="auto">
            <a:xfrm>
              <a:off x="1979712" y="3937789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海晨</a:t>
              </a:r>
              <a:endParaRPr kumimoji="0" lang="zh-CN" altLang="zh-CN" sz="1600" kern="0" dirty="0"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3" name="等腰三角形 92"/>
            <p:cNvSpPr>
              <a:spLocks noChangeArrowheads="1"/>
            </p:cNvSpPr>
            <p:nvPr/>
          </p:nvSpPr>
          <p:spPr bwMode="auto">
            <a:xfrm>
              <a:off x="2359071" y="3868270"/>
              <a:ext cx="119724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3286906" y="2094993"/>
            <a:ext cx="878443" cy="946652"/>
            <a:chOff x="3322914" y="2088117"/>
            <a:chExt cx="878443" cy="946652"/>
          </a:xfrm>
          <a:solidFill>
            <a:srgbClr val="1F4E79"/>
          </a:solidFill>
        </p:grpSpPr>
        <p:sp>
          <p:nvSpPr>
            <p:cNvPr id="95" name="等腰三角形 94"/>
            <p:cNvSpPr>
              <a:spLocks noChangeArrowheads="1"/>
            </p:cNvSpPr>
            <p:nvPr/>
          </p:nvSpPr>
          <p:spPr bwMode="auto">
            <a:xfrm flipV="1">
              <a:off x="3714698" y="2955925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6" name="椭圆 24"/>
            <p:cNvSpPr>
              <a:spLocks noChangeArrowheads="1"/>
            </p:cNvSpPr>
            <p:nvPr/>
          </p:nvSpPr>
          <p:spPr bwMode="auto">
            <a:xfrm>
              <a:off x="3322914" y="208811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IQC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97" name="TextBox 46"/>
          <p:cNvSpPr>
            <a:spLocks noChangeArrowheads="1"/>
          </p:cNvSpPr>
          <p:nvPr/>
        </p:nvSpPr>
        <p:spPr bwMode="auto">
          <a:xfrm>
            <a:off x="1894947" y="2325018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檢查模穴條碼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確實分類堆放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TextBox 51"/>
          <p:cNvSpPr>
            <a:spLocks noChangeArrowheads="1"/>
          </p:cNvSpPr>
          <p:nvPr/>
        </p:nvSpPr>
        <p:spPr bwMode="auto">
          <a:xfrm>
            <a:off x="1834324" y="3305882"/>
            <a:ext cx="990220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0" dirty="0" smtClean="0">
                <a:cs typeface="+mn-ea"/>
                <a:sym typeface="Arial" panose="020B0604020202020204" pitchFamily="34" charset="0"/>
              </a:rPr>
              <a:t>海晨收貨員</a:t>
            </a:r>
            <a:endParaRPr kumimoji="0" lang="zh-CN" altLang="en-US" sz="1200" kern="0" dirty="0">
              <a:cs typeface="+mn-ea"/>
              <a:sym typeface="Arial" panose="020B0604020202020204" pitchFamily="34" charset="0"/>
            </a:endParaRPr>
          </a:p>
        </p:txBody>
      </p:sp>
      <p:sp>
        <p:nvSpPr>
          <p:cNvPr id="99" name="TextBox 57"/>
          <p:cNvSpPr>
            <a:spLocks noChangeArrowheads="1"/>
          </p:cNvSpPr>
          <p:nvPr/>
        </p:nvSpPr>
        <p:spPr bwMode="auto">
          <a:xfrm>
            <a:off x="354151" y="4127569"/>
            <a:ext cx="142796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每穴送</a:t>
            </a:r>
            <a:r>
              <a:rPr kumimoji="0" lang="en-US" altLang="zh-TW" sz="1400" kern="0" dirty="0" smtClean="0">
                <a:solidFill>
                  <a:srgbClr val="E2AC00"/>
                </a:solidFill>
                <a:latin typeface="+mn-ea"/>
                <a:cs typeface="+mn-ea"/>
                <a:sym typeface="Arial" panose="020B0604020202020204" pitchFamily="34" charset="0"/>
              </a:rPr>
              <a:t>4K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以上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檢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查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出貨模穴報表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0" name="群組 99"/>
          <p:cNvGrpSpPr/>
          <p:nvPr/>
        </p:nvGrpSpPr>
        <p:grpSpPr>
          <a:xfrm>
            <a:off x="4699612" y="3883821"/>
            <a:ext cx="878443" cy="953962"/>
            <a:chOff x="4699612" y="3883821"/>
            <a:chExt cx="878443" cy="953962"/>
          </a:xfrm>
          <a:solidFill>
            <a:schemeClr val="bg1">
              <a:lumMod val="85000"/>
            </a:schemeClr>
          </a:solidFill>
        </p:grpSpPr>
        <p:grpSp>
          <p:nvGrpSpPr>
            <p:cNvPr id="101" name="群組 100"/>
            <p:cNvGrpSpPr/>
            <p:nvPr/>
          </p:nvGrpSpPr>
          <p:grpSpPr>
            <a:xfrm>
              <a:off x="4699612" y="3883821"/>
              <a:ext cx="878443" cy="953962"/>
              <a:chOff x="4699612" y="3883821"/>
              <a:chExt cx="878443" cy="953962"/>
            </a:xfrm>
            <a:grpFill/>
          </p:grpSpPr>
          <p:sp>
            <p:nvSpPr>
              <p:cNvPr id="103" name="椭圆 25"/>
              <p:cNvSpPr>
                <a:spLocks noChangeArrowheads="1"/>
              </p:cNvSpPr>
              <p:nvPr/>
            </p:nvSpPr>
            <p:spPr bwMode="auto">
              <a:xfrm>
                <a:off x="4699612" y="3959340"/>
                <a:ext cx="878443" cy="878443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等腰三角形 103"/>
              <p:cNvSpPr>
                <a:spLocks noChangeArrowheads="1"/>
              </p:cNvSpPr>
              <p:nvPr/>
            </p:nvSpPr>
            <p:spPr bwMode="auto">
              <a:xfrm>
                <a:off x="5113054" y="3883821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02" name="TextBox 72"/>
            <p:cNvSpPr>
              <a:spLocks noChangeArrowheads="1"/>
            </p:cNvSpPr>
            <p:nvPr/>
          </p:nvSpPr>
          <p:spPr bwMode="auto">
            <a:xfrm>
              <a:off x="4887543" y="4246213"/>
              <a:ext cx="517056" cy="268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>
                  <a:cs typeface="+mn-ea"/>
                  <a:sym typeface="Arial" panose="020B0604020202020204" pitchFamily="34" charset="0"/>
                </a:rPr>
                <a:t>倉庫</a:t>
              </a:r>
              <a:endParaRPr kumimoji="0" lang="zh-CN" altLang="en-US" sz="16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05" name="群組 104"/>
          <p:cNvGrpSpPr/>
          <p:nvPr/>
        </p:nvGrpSpPr>
        <p:grpSpPr>
          <a:xfrm>
            <a:off x="6055036" y="2022282"/>
            <a:ext cx="878443" cy="950514"/>
            <a:chOff x="6055036" y="2022282"/>
            <a:chExt cx="878443" cy="950514"/>
          </a:xfrm>
          <a:solidFill>
            <a:srgbClr val="1F4E79"/>
          </a:solidFill>
        </p:grpSpPr>
        <p:sp>
          <p:nvSpPr>
            <p:cNvPr id="106" name="等腰三角形 105"/>
            <p:cNvSpPr>
              <a:spLocks noChangeArrowheads="1"/>
            </p:cNvSpPr>
            <p:nvPr/>
          </p:nvSpPr>
          <p:spPr bwMode="auto">
            <a:xfrm flipV="1">
              <a:off x="6440798" y="2893952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7" name="椭圆 24"/>
            <p:cNvSpPr>
              <a:spLocks noChangeArrowheads="1"/>
            </p:cNvSpPr>
            <p:nvPr/>
          </p:nvSpPr>
          <p:spPr bwMode="auto">
            <a:xfrm>
              <a:off x="6055036" y="2022282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kern="0" dirty="0" smtClea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rPr>
                <a:t>產線</a:t>
              </a:r>
              <a:endParaRPr kumimoji="0" lang="zh-CN" altLang="zh-CN" sz="1600" kern="0" dirty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8" name="TextBox 46"/>
          <p:cNvSpPr>
            <a:spLocks noChangeArrowheads="1"/>
          </p:cNvSpPr>
          <p:nvPr/>
        </p:nvSpPr>
        <p:spPr bwMode="auto">
          <a:xfrm>
            <a:off x="3207373" y="4176962"/>
            <a:ext cx="1427967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抽樣檢驗</a:t>
            </a: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(1916)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NG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請廠商重工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" name="TextBox 46"/>
          <p:cNvSpPr>
            <a:spLocks noChangeArrowheads="1"/>
          </p:cNvSpPr>
          <p:nvPr/>
        </p:nvSpPr>
        <p:spPr bwMode="auto">
          <a:xfrm>
            <a:off x="4627069" y="2221106"/>
            <a:ext cx="1427967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依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模穴入庫堆放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400" kern="0" dirty="0" smtClean="0">
                <a:solidFill>
                  <a:srgbClr val="E2AC00"/>
                </a:solidFill>
                <a:latin typeface="+mn-ea"/>
                <a:cs typeface="+mn-ea"/>
                <a:sym typeface="Arial" panose="020B0604020202020204" pitchFamily="34" charset="0"/>
              </a:rPr>
              <a:t>PDA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模穴組合配對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檢查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風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琴袋條</a:t>
            </a:r>
            <a:r>
              <a:rPr kumimoji="0" lang="zh-TW" altLang="en-US" sz="1200" b="0" kern="0" dirty="0">
                <a:latin typeface="+mn-ea"/>
                <a:cs typeface="+mn-ea"/>
                <a:sym typeface="Arial" panose="020B0604020202020204" pitchFamily="34" charset="0"/>
              </a:rPr>
              <a:t>碼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10" name="TextBox 46"/>
          <p:cNvSpPr>
            <a:spLocks noChangeArrowheads="1"/>
          </p:cNvSpPr>
          <p:nvPr/>
        </p:nvSpPr>
        <p:spPr bwMode="auto">
          <a:xfrm>
            <a:off x="5947456" y="4196412"/>
            <a:ext cx="142796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使用</a:t>
            </a:r>
            <a:r>
              <a:rPr kumimoji="0" lang="zh-TW" altLang="en-US" sz="1400" kern="0" dirty="0" smtClean="0">
                <a:solidFill>
                  <a:srgbClr val="E2AC00"/>
                </a:solidFill>
                <a:latin typeface="+mn-ea"/>
                <a:cs typeface="+mn-ea"/>
                <a:sym typeface="Arial" panose="020B0604020202020204" pitchFamily="34" charset="0"/>
              </a:rPr>
              <a:t>上料系統</a:t>
            </a:r>
            <a:endParaRPr kumimoji="0" lang="en-US" altLang="zh-TW" sz="1400" kern="0" dirty="0" smtClean="0">
              <a:solidFill>
                <a:srgbClr val="E2AC00"/>
              </a:solidFill>
              <a:latin typeface="+mn-ea"/>
              <a:cs typeface="+mn-ea"/>
              <a:sym typeface="Arial" panose="020B0604020202020204" pitchFamily="34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確認模穴匹配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" name="TextBox 46"/>
          <p:cNvSpPr>
            <a:spLocks noChangeArrowheads="1"/>
          </p:cNvSpPr>
          <p:nvPr/>
        </p:nvSpPr>
        <p:spPr bwMode="auto">
          <a:xfrm>
            <a:off x="7103200" y="2325018"/>
            <a:ext cx="194464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記錄不匹配組合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維護至</a:t>
            </a:r>
            <a:r>
              <a:rPr kumimoji="0" lang="zh-TW" altLang="en-US" sz="1400" kern="0" dirty="0" smtClean="0">
                <a:solidFill>
                  <a:srgbClr val="E2AC00"/>
                </a:solidFill>
                <a:latin typeface="+mn-ea"/>
                <a:cs typeface="+mn-ea"/>
                <a:sym typeface="Arial" panose="020B0604020202020204" pitchFamily="34" charset="0"/>
              </a:rPr>
              <a:t>資料庫</a:t>
            </a:r>
            <a:r>
              <a:rPr kumimoji="0" lang="zh-TW" altLang="en-US" sz="1200" b="0" kern="0" dirty="0" smtClean="0">
                <a:latin typeface="+mn-ea"/>
                <a:cs typeface="+mn-ea"/>
                <a:sym typeface="Arial" panose="020B0604020202020204" pitchFamily="34" charset="0"/>
              </a:rPr>
              <a:t>中</a:t>
            </a:r>
            <a:endParaRPr kumimoji="0" lang="en-US" altLang="zh-TW" sz="1200" b="0" kern="0" dirty="0" smtClean="0"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" name="等腰三角形 111"/>
          <p:cNvSpPr>
            <a:spLocks noChangeArrowheads="1"/>
          </p:cNvSpPr>
          <p:nvPr/>
        </p:nvSpPr>
        <p:spPr bwMode="auto">
          <a:xfrm>
            <a:off x="5103543" y="3159315"/>
            <a:ext cx="66033" cy="78844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zh-CN" sz="900" b="0" kern="0">
              <a:solidFill>
                <a:sysClr val="window" lastClr="FFFFFF"/>
              </a:solidFill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3" name="群組 112"/>
          <p:cNvGrpSpPr/>
          <p:nvPr/>
        </p:nvGrpSpPr>
        <p:grpSpPr>
          <a:xfrm>
            <a:off x="7578768" y="3845776"/>
            <a:ext cx="878443" cy="942997"/>
            <a:chOff x="7576558" y="3890673"/>
            <a:chExt cx="878443" cy="942997"/>
          </a:xfrm>
          <a:solidFill>
            <a:schemeClr val="bg1">
              <a:lumMod val="85000"/>
            </a:schemeClr>
          </a:solidFill>
        </p:grpSpPr>
        <p:sp>
          <p:nvSpPr>
            <p:cNvPr id="114" name="椭圆 22"/>
            <p:cNvSpPr>
              <a:spLocks noChangeArrowheads="1"/>
            </p:cNvSpPr>
            <p:nvPr/>
          </p:nvSpPr>
          <p:spPr bwMode="auto">
            <a:xfrm>
              <a:off x="7576558" y="3955227"/>
              <a:ext cx="878443" cy="878443"/>
            </a:xfrm>
            <a:prstGeom prst="ellipse">
              <a:avLst/>
            </a:prstGeom>
            <a:grpFill/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600" kern="0" dirty="0" smtClean="0">
                  <a:cs typeface="+mn-ea"/>
                  <a:sym typeface="Arial" panose="020B0604020202020204" pitchFamily="34" charset="0"/>
                </a:rPr>
                <a:t>IDL</a:t>
              </a:r>
            </a:p>
          </p:txBody>
        </p:sp>
        <p:sp>
          <p:nvSpPr>
            <p:cNvPr id="115" name="等腰三角形 114"/>
            <p:cNvSpPr>
              <a:spLocks noChangeArrowheads="1"/>
            </p:cNvSpPr>
            <p:nvPr/>
          </p:nvSpPr>
          <p:spPr bwMode="auto">
            <a:xfrm>
              <a:off x="7982764" y="3890673"/>
              <a:ext cx="66033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2963620" y="3240274"/>
            <a:ext cx="1593369" cy="422354"/>
            <a:chOff x="2963620" y="3240274"/>
            <a:chExt cx="1593369" cy="422354"/>
          </a:xfrm>
          <a:solidFill>
            <a:srgbClr val="1F4E79"/>
          </a:solidFill>
        </p:grpSpPr>
        <p:sp>
          <p:nvSpPr>
            <p:cNvPr id="117" name="圆角矩形 45"/>
            <p:cNvSpPr>
              <a:spLocks noChangeArrowheads="1"/>
            </p:cNvSpPr>
            <p:nvPr/>
          </p:nvSpPr>
          <p:spPr bwMode="auto">
            <a:xfrm>
              <a:off x="2963620" y="3240274"/>
              <a:ext cx="1593369" cy="35823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8" name="TextBox 52"/>
            <p:cNvSpPr>
              <a:spLocks noChangeArrowheads="1"/>
            </p:cNvSpPr>
            <p:nvPr/>
          </p:nvSpPr>
          <p:spPr bwMode="auto">
            <a:xfrm>
              <a:off x="3243490" y="3321375"/>
              <a:ext cx="988905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品管人員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9" name="等腰三角形 138"/>
            <p:cNvSpPr>
              <a:spLocks noChangeArrowheads="1"/>
            </p:cNvSpPr>
            <p:nvPr/>
          </p:nvSpPr>
          <p:spPr bwMode="auto">
            <a:xfrm flipV="1">
              <a:off x="3687225" y="3583784"/>
              <a:ext cx="106917" cy="78844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825" b="0" kern="0">
                <a:solidFill>
                  <a:srgbClr val="FFFFFF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40" name="群組 139"/>
          <p:cNvGrpSpPr/>
          <p:nvPr/>
        </p:nvGrpSpPr>
        <p:grpSpPr>
          <a:xfrm>
            <a:off x="4408615" y="3238767"/>
            <a:ext cx="1457057" cy="358232"/>
            <a:chOff x="4408615" y="3238767"/>
            <a:chExt cx="1457057" cy="358232"/>
          </a:xfrm>
          <a:solidFill>
            <a:schemeClr val="bg1">
              <a:lumMod val="85000"/>
            </a:schemeClr>
          </a:solidFill>
        </p:grpSpPr>
        <p:sp>
          <p:nvSpPr>
            <p:cNvPr id="141" name="圆角矩形 43"/>
            <p:cNvSpPr>
              <a:spLocks noChangeArrowheads="1"/>
            </p:cNvSpPr>
            <p:nvPr/>
          </p:nvSpPr>
          <p:spPr bwMode="auto">
            <a:xfrm flipV="1">
              <a:off x="4408615" y="3238767"/>
              <a:ext cx="1457057" cy="35823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BABABA"/>
                  </a:solidFill>
                  <a:bevel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zh-CN" sz="900" b="0" kern="0">
                <a:solidFill>
                  <a:sysClr val="window" lastClr="FFFFFF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2" name="TextBox 62"/>
            <p:cNvSpPr>
              <a:spLocks noChangeArrowheads="1"/>
            </p:cNvSpPr>
            <p:nvPr/>
          </p:nvSpPr>
          <p:spPr bwMode="auto">
            <a:xfrm>
              <a:off x="4505839" y="3328267"/>
              <a:ext cx="1230963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cs typeface="+mn-ea"/>
                  <a:sym typeface="Arial" panose="020B0604020202020204" pitchFamily="34" charset="0"/>
                </a:rPr>
                <a:t>倉管人員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43" name="群組 142"/>
          <p:cNvGrpSpPr/>
          <p:nvPr/>
        </p:nvGrpSpPr>
        <p:grpSpPr>
          <a:xfrm>
            <a:off x="5697574" y="3238159"/>
            <a:ext cx="1593369" cy="428666"/>
            <a:chOff x="5697574" y="3238159"/>
            <a:chExt cx="1593369" cy="428666"/>
          </a:xfrm>
          <a:solidFill>
            <a:srgbClr val="1F4E79"/>
          </a:solidFill>
        </p:grpSpPr>
        <p:grpSp>
          <p:nvGrpSpPr>
            <p:cNvPr id="144" name="群組 143"/>
            <p:cNvGrpSpPr/>
            <p:nvPr/>
          </p:nvGrpSpPr>
          <p:grpSpPr>
            <a:xfrm>
              <a:off x="5697574" y="3238159"/>
              <a:ext cx="1593369" cy="428666"/>
              <a:chOff x="5697574" y="3238159"/>
              <a:chExt cx="1593369" cy="428666"/>
            </a:xfrm>
            <a:grpFill/>
          </p:grpSpPr>
          <p:sp>
            <p:nvSpPr>
              <p:cNvPr id="146" name="圆角矩形 45"/>
              <p:cNvSpPr>
                <a:spLocks noChangeArrowheads="1"/>
              </p:cNvSpPr>
              <p:nvPr/>
            </p:nvSpPr>
            <p:spPr bwMode="auto">
              <a:xfrm>
                <a:off x="5697574" y="3238159"/>
                <a:ext cx="1593369" cy="358231"/>
              </a:xfrm>
              <a:prstGeom prst="roundRect">
                <a:avLst>
                  <a:gd name="adj" fmla="val 16667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等腰三角形 146"/>
              <p:cNvSpPr>
                <a:spLocks noChangeArrowheads="1"/>
              </p:cNvSpPr>
              <p:nvPr/>
            </p:nvSpPr>
            <p:spPr bwMode="auto">
              <a:xfrm flipV="1">
                <a:off x="6430564" y="3587981"/>
                <a:ext cx="106917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825" b="0" kern="0">
                  <a:solidFill>
                    <a:srgbClr val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5" name="TextBox 52"/>
            <p:cNvSpPr>
              <a:spLocks noChangeArrowheads="1"/>
            </p:cNvSpPr>
            <p:nvPr/>
          </p:nvSpPr>
          <p:spPr bwMode="auto">
            <a:xfrm>
              <a:off x="5982637" y="3312338"/>
              <a:ext cx="988905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kern="0" dirty="0" smtClean="0">
                  <a:solidFill>
                    <a:schemeClr val="bg1"/>
                  </a:solidFill>
                  <a:cs typeface="+mn-ea"/>
                  <a:sym typeface="Arial" panose="020B0604020202020204" pitchFamily="34" charset="0"/>
                </a:rPr>
                <a:t>機殼上料員</a:t>
              </a:r>
              <a:endParaRPr kumimoji="0" lang="zh-CN" altLang="en-US" sz="1200" kern="0" dirty="0">
                <a:solidFill>
                  <a:schemeClr val="bg1"/>
                </a:solidFill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48" name="群組 147"/>
          <p:cNvGrpSpPr/>
          <p:nvPr/>
        </p:nvGrpSpPr>
        <p:grpSpPr>
          <a:xfrm>
            <a:off x="7115657" y="3165789"/>
            <a:ext cx="1821027" cy="430224"/>
            <a:chOff x="7116931" y="3163907"/>
            <a:chExt cx="1821027" cy="430224"/>
          </a:xfrm>
          <a:solidFill>
            <a:schemeClr val="bg1">
              <a:lumMod val="85000"/>
            </a:schemeClr>
          </a:solidFill>
        </p:grpSpPr>
        <p:grpSp>
          <p:nvGrpSpPr>
            <p:cNvPr id="149" name="群組 148"/>
            <p:cNvGrpSpPr/>
            <p:nvPr/>
          </p:nvGrpSpPr>
          <p:grpSpPr>
            <a:xfrm>
              <a:off x="7116931" y="3163907"/>
              <a:ext cx="1821027" cy="430224"/>
              <a:chOff x="7122845" y="3166167"/>
              <a:chExt cx="1821027" cy="430224"/>
            </a:xfrm>
            <a:grpFill/>
          </p:grpSpPr>
          <p:grpSp>
            <p:nvGrpSpPr>
              <p:cNvPr id="151" name="群組 150"/>
              <p:cNvGrpSpPr/>
              <p:nvPr/>
            </p:nvGrpSpPr>
            <p:grpSpPr>
              <a:xfrm>
                <a:off x="7122845" y="3238159"/>
                <a:ext cx="1821027" cy="358232"/>
                <a:chOff x="7122845" y="3238159"/>
                <a:chExt cx="1821027" cy="358232"/>
              </a:xfrm>
              <a:grpFill/>
            </p:grpSpPr>
            <p:sp>
              <p:nvSpPr>
                <p:cNvPr id="153" name="圆角矩形 43"/>
                <p:cNvSpPr>
                  <a:spLocks noChangeArrowheads="1"/>
                </p:cNvSpPr>
                <p:nvPr/>
              </p:nvSpPr>
              <p:spPr bwMode="auto">
                <a:xfrm flipV="1">
                  <a:off x="7122845" y="3238159"/>
                  <a:ext cx="1457057" cy="358232"/>
                </a:xfrm>
                <a:prstGeom prst="roundRect">
                  <a:avLst>
                    <a:gd name="adj" fmla="val 16667"/>
                  </a:avLst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>
                      <a:solidFill>
                        <a:srgbClr val="BABABA"/>
                      </a:solidFill>
                      <a:bevel/>
                    </a14:hiddenLine>
                  </a:ext>
                </a:extLst>
              </p:spPr>
              <p:txBody>
                <a:bodyPr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fontAlgn="auto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CN" altLang="zh-CN" sz="900" b="0" kern="0">
                    <a:solidFill>
                      <a:sysClr val="window" lastClr="FFFFFF"/>
                    </a:solidFill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" name="五邊形 153"/>
                <p:cNvSpPr/>
                <p:nvPr/>
              </p:nvSpPr>
              <p:spPr bwMode="auto">
                <a:xfrm>
                  <a:off x="7593548" y="3238160"/>
                  <a:ext cx="1350324" cy="358230"/>
                </a:xfrm>
                <a:prstGeom prst="homePlate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zh-TW" altLang="en-US" sz="1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endParaRPr>
                </a:p>
              </p:txBody>
            </p:sp>
          </p:grpSp>
          <p:sp>
            <p:nvSpPr>
              <p:cNvPr id="152" name="等腰三角形 151"/>
              <p:cNvSpPr>
                <a:spLocks noChangeArrowheads="1"/>
              </p:cNvSpPr>
              <p:nvPr/>
            </p:nvSpPr>
            <p:spPr bwMode="auto">
              <a:xfrm>
                <a:off x="7973253" y="3166167"/>
                <a:ext cx="66033" cy="78844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BABABA"/>
                    </a:solidFill>
                    <a:bevel/>
                  </a14:hiddenLine>
                </a:ext>
              </a:extLst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zh-CN" sz="900" b="0" kern="0">
                  <a:solidFill>
                    <a:sysClr val="window" lastClr="FFFFFF"/>
                  </a:solidFill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0" name="TextBox 62"/>
            <p:cNvSpPr>
              <a:spLocks noChangeArrowheads="1"/>
            </p:cNvSpPr>
            <p:nvPr/>
          </p:nvSpPr>
          <p:spPr bwMode="auto">
            <a:xfrm>
              <a:off x="7387468" y="3326016"/>
              <a:ext cx="1230963" cy="22159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CN" sz="1200" kern="0" dirty="0" smtClean="0">
                  <a:cs typeface="+mn-ea"/>
                  <a:sym typeface="Arial" panose="020B0604020202020204" pitchFamily="34" charset="0"/>
                </a:rPr>
                <a:t>RM &amp; IPQC</a:t>
              </a:r>
              <a:endParaRPr kumimoji="0" lang="zh-CN" altLang="en-US" sz="1200" kern="0" dirty="0"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圓角矩形 4"/>
          <p:cNvSpPr/>
          <p:nvPr/>
        </p:nvSpPr>
        <p:spPr bwMode="auto">
          <a:xfrm>
            <a:off x="88647" y="3051764"/>
            <a:ext cx="8936684" cy="762954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60404" y="2670070"/>
            <a:ext cx="1359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監管</a:t>
            </a:r>
            <a:r>
              <a:rPr lang="zh-TW" altLang="en-US" sz="16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endParaRPr lang="zh-TW" altLang="en-US" sz="16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460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1"/>
      <p:bldP spid="108" grpId="0"/>
      <p:bldP spid="109" grpId="0"/>
      <p:bldP spid="110" grpId="0"/>
      <p:bldP spid="111" grpId="0"/>
      <p:bldP spid="112" grpId="0" animBg="1"/>
      <p:bldP spid="5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26</a:t>
            </a:fld>
            <a:endParaRPr lang="en-US" altLang="zh-TW" dirty="0"/>
          </a:p>
        </p:txBody>
      </p:sp>
      <p:grpSp>
        <p:nvGrpSpPr>
          <p:cNvPr id="34" name="组合 55"/>
          <p:cNvGrpSpPr/>
          <p:nvPr/>
        </p:nvGrpSpPr>
        <p:grpSpPr>
          <a:xfrm>
            <a:off x="164911" y="139661"/>
            <a:ext cx="2684742" cy="597778"/>
            <a:chOff x="251900" y="183290"/>
            <a:chExt cx="2684742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預期成效</a:t>
              </a:r>
              <a:endParaRPr lang="en-US" altLang="zh-TW" sz="2800" dirty="0" smtClean="0">
                <a:solidFill>
                  <a:srgbClr val="1F4E79"/>
                </a:solidFill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114341" y="617339"/>
                <a:ext cx="88965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79" name="TextBox 29">
            <a:extLst>
              <a:ext uri="{FF2B5EF4-FFF2-40B4-BE49-F238E27FC236}">
                <a16:creationId xmlns:a16="http://schemas.microsoft.com/office/drawing/2014/main" id="{D37C410E-F006-4AC8-8969-4C55C7C3332C}"/>
              </a:ext>
            </a:extLst>
          </p:cNvPr>
          <p:cNvSpPr txBox="1"/>
          <p:nvPr/>
        </p:nvSpPr>
        <p:spPr>
          <a:xfrm>
            <a:off x="751823" y="5610813"/>
            <a:ext cx="65" cy="23660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327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endParaRPr lang="en-US" sz="1400" dirty="0">
              <a:solidFill>
                <a:srgbClr val="376092"/>
              </a:solidFill>
              <a:latin typeface="微软雅黑" panose="020B0503020204020204" pitchFamily="34" charset="-122"/>
              <a:sym typeface="+mn-lt"/>
            </a:endParaRPr>
          </a:p>
        </p:txBody>
      </p:sp>
      <p:sp>
        <p:nvSpPr>
          <p:cNvPr id="95" name="Shape 1624"/>
          <p:cNvSpPr/>
          <p:nvPr/>
        </p:nvSpPr>
        <p:spPr>
          <a:xfrm rot="3497891">
            <a:off x="3184657" y="2024667"/>
            <a:ext cx="3156429" cy="12594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730" y="16970"/>
                  <a:pt x="4055" y="13284"/>
                  <a:pt x="7055" y="10308"/>
                </a:cubicBezTo>
                <a:cubicBezTo>
                  <a:pt x="10098" y="7290"/>
                  <a:pt x="13901" y="4973"/>
                  <a:pt x="18380" y="2877"/>
                </a:cubicBezTo>
                <a:lnTo>
                  <a:pt x="18198" y="0"/>
                </a:lnTo>
                <a:lnTo>
                  <a:pt x="21600" y="4603"/>
                </a:lnTo>
                <a:lnTo>
                  <a:pt x="18924" y="11507"/>
                </a:lnTo>
                <a:lnTo>
                  <a:pt x="18743" y="8630"/>
                </a:lnTo>
                <a:cubicBezTo>
                  <a:pt x="14655" y="9764"/>
                  <a:pt x="11069" y="11155"/>
                  <a:pt x="8004" y="13185"/>
                </a:cubicBezTo>
                <a:cubicBezTo>
                  <a:pt x="4885" y="15251"/>
                  <a:pt x="2242" y="17999"/>
                  <a:pt x="0" y="21600"/>
                </a:cubicBezTo>
                <a:close/>
              </a:path>
            </a:pathLst>
          </a:custGeom>
          <a:solidFill>
            <a:srgbClr val="77BCC3"/>
          </a:solidFill>
          <a:ln w="12700">
            <a:noFill/>
            <a:miter lim="400000"/>
          </a:ln>
        </p:spPr>
        <p:txBody>
          <a:bodyPr lIns="0" tIns="0" rIns="0" bIns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77BCC3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888619" y="1800246"/>
            <a:ext cx="1508898" cy="36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971397" y="5359047"/>
            <a:ext cx="7128995" cy="86177"/>
          </a:xfrm>
          <a:prstGeom prst="rect">
            <a:avLst/>
          </a:prstGeom>
          <a:solidFill>
            <a:srgbClr val="2863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963896" y="1457938"/>
            <a:ext cx="1433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rgbClr val="265F92"/>
                </a:solidFill>
              </a:rPr>
              <a:t>300 DPPM</a:t>
            </a:r>
            <a:endParaRPr lang="zh-TW" altLang="en-US" sz="2000" dirty="0">
              <a:solidFill>
                <a:srgbClr val="265F92"/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716193" y="3745431"/>
            <a:ext cx="1508400" cy="1613616"/>
            <a:chOff x="5716193" y="3745431"/>
            <a:chExt cx="1508400" cy="1613616"/>
          </a:xfrm>
        </p:grpSpPr>
        <p:sp>
          <p:nvSpPr>
            <p:cNvPr id="96" name="矩形 95"/>
            <p:cNvSpPr/>
            <p:nvPr/>
          </p:nvSpPr>
          <p:spPr bwMode="auto">
            <a:xfrm>
              <a:off x="5716193" y="4103066"/>
              <a:ext cx="1508400" cy="12559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04" name="文字方塊 103"/>
            <p:cNvSpPr txBox="1"/>
            <p:nvPr/>
          </p:nvSpPr>
          <p:spPr>
            <a:xfrm>
              <a:off x="5753582" y="3745431"/>
              <a:ext cx="14336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dirty="0" smtClean="0">
                  <a:solidFill>
                    <a:srgbClr val="265F92"/>
                  </a:solidFill>
                </a:rPr>
                <a:t>105 DPPM</a:t>
              </a:r>
              <a:endParaRPr lang="zh-TW" altLang="en-US" sz="2000" dirty="0">
                <a:solidFill>
                  <a:srgbClr val="265F92"/>
                </a:solidFill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757182" y="806595"/>
            <a:ext cx="3312368" cy="2370294"/>
            <a:chOff x="5757182" y="806595"/>
            <a:chExt cx="3312368" cy="2370294"/>
          </a:xfrm>
        </p:grpSpPr>
        <p:sp>
          <p:nvSpPr>
            <p:cNvPr id="8" name="爆炸 1 7"/>
            <p:cNvSpPr/>
            <p:nvPr/>
          </p:nvSpPr>
          <p:spPr bwMode="auto">
            <a:xfrm rot="11386119">
              <a:off x="5757182" y="806595"/>
              <a:ext cx="3312368" cy="2370294"/>
            </a:xfrm>
            <a:prstGeom prst="irregularSeal1">
              <a:avLst/>
            </a:prstGeom>
            <a:solidFill>
              <a:srgbClr val="1F4E7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6726141" y="1748575"/>
              <a:ext cx="158417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降低</a:t>
              </a:r>
              <a:r>
                <a:rPr lang="en-US" altLang="zh-TW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65%</a:t>
              </a:r>
              <a:r>
                <a:rPr lang="zh-TW" altLang="en-US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鉚合匹配類不良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6" name="文字方塊 15"/>
          <p:cNvSpPr txBox="1"/>
          <p:nvPr/>
        </p:nvSpPr>
        <p:spPr>
          <a:xfrm>
            <a:off x="937208" y="2394906"/>
            <a:ext cx="461665" cy="17081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鉚合匹配類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不良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237827" y="5429631"/>
            <a:ext cx="885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rgbClr val="286296"/>
                </a:solidFill>
                <a:latin typeface="+mn-ea"/>
                <a:ea typeface="+mn-ea"/>
              </a:rPr>
              <a:t>改善前</a:t>
            </a:r>
            <a:endParaRPr lang="zh-TW" altLang="en-US" sz="1600" dirty="0">
              <a:solidFill>
                <a:srgbClr val="286296"/>
              </a:solidFill>
              <a:latin typeface="+mn-ea"/>
              <a:ea typeface="+mn-ea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6140831" y="5429631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286296"/>
                </a:solidFill>
                <a:latin typeface="+mn-ea"/>
                <a:ea typeface="+mn-ea"/>
              </a:rPr>
              <a:t>改善後</a:t>
            </a:r>
          </a:p>
        </p:txBody>
      </p:sp>
    </p:spTree>
    <p:extLst>
      <p:ext uri="{BB962C8B-B14F-4D97-AF65-F5344CB8AC3E}">
        <p14:creationId xmlns:p14="http://schemas.microsoft.com/office/powerpoint/2010/main" val="38453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27</a:t>
            </a:fld>
            <a:endParaRPr lang="en-US" altLang="zh-TW" dirty="0"/>
          </a:p>
        </p:txBody>
      </p:sp>
      <p:grpSp>
        <p:nvGrpSpPr>
          <p:cNvPr id="34" name="组合 55"/>
          <p:cNvGrpSpPr/>
          <p:nvPr/>
        </p:nvGrpSpPr>
        <p:grpSpPr>
          <a:xfrm>
            <a:off x="164911" y="139661"/>
            <a:ext cx="2684742" cy="597778"/>
            <a:chOff x="251900" y="183290"/>
            <a:chExt cx="2684742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效益分析</a:t>
              </a:r>
              <a:endParaRPr lang="zh-TW" altLang="en-US" sz="2800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114341" y="617339"/>
                <a:ext cx="88965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字方塊 1"/>
          <p:cNvSpPr txBox="1"/>
          <p:nvPr/>
        </p:nvSpPr>
        <p:spPr>
          <a:xfrm>
            <a:off x="230960" y="1417843"/>
            <a:ext cx="3196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倉庫使用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PDA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配對模穴組合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17" name="表格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903363"/>
              </p:ext>
            </p:extLst>
          </p:nvPr>
        </p:nvGraphicFramePr>
        <p:xfrm>
          <a:off x="2736418" y="980728"/>
          <a:ext cx="5688635" cy="2248712"/>
        </p:xfrm>
        <a:graphic>
          <a:graphicData uri="http://schemas.openxmlformats.org/drawingml/2006/table">
            <a:tbl>
              <a:tblPr firstRow="1" bandRow="1"/>
              <a:tblGrid>
                <a:gridCol w="11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600" dirty="0" smtClean="0"/>
                        <a:t>負責部門</a:t>
                      </a:r>
                      <a:endParaRPr lang="zh-TW" alt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600" dirty="0" smtClean="0"/>
                        <a:t>新增項目</a:t>
                      </a:r>
                      <a:endParaRPr lang="zh-TW" alt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600" dirty="0" smtClean="0"/>
                        <a:t>花費</a:t>
                      </a:r>
                      <a:endParaRPr lang="zh-TW" alt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8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altLang="zh-TW" sz="1400" dirty="0" smtClean="0"/>
                        <a:t>IT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/>
                        <a:t>SFCS</a:t>
                      </a:r>
                      <a:r>
                        <a:rPr lang="zh-TW" altLang="en-US" sz="1400" dirty="0" smtClean="0"/>
                        <a:t>系統功能</a:t>
                      </a:r>
                      <a:endParaRPr lang="en-US" altLang="zh-TW" sz="1400" dirty="0" smtClean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 smtClean="0"/>
                        <a:t>廠區自行開發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81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 smtClean="0"/>
                        <a:t>採購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6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 smtClean="0"/>
                        <a:t>電腦</a:t>
                      </a:r>
                      <a:r>
                        <a:rPr lang="en-US" altLang="zh-TW" sz="1400" dirty="0" smtClean="0"/>
                        <a:t>4</a:t>
                      </a:r>
                      <a:r>
                        <a:rPr lang="zh-TW" altLang="en-US" sz="1400" dirty="0" smtClean="0"/>
                        <a:t>組</a:t>
                      </a:r>
                      <a:endParaRPr lang="en-US" altLang="zh-TW" sz="1400" dirty="0" smtClean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6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altLang="zh-TW" sz="1400" dirty="0" smtClean="0"/>
                        <a:t>26,000</a:t>
                      </a:r>
                      <a:r>
                        <a:rPr lang="zh-TW" altLang="en-US" sz="1400" dirty="0" smtClean="0"/>
                        <a:t> </a:t>
                      </a:r>
                      <a:r>
                        <a:rPr lang="en-US" altLang="zh-TW" sz="1400" dirty="0" smtClean="0"/>
                        <a:t>CNY 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6C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818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掃碼槍</a:t>
                      </a:r>
                      <a:r>
                        <a:rPr lang="en-US" altLang="zh-TW" sz="1400" dirty="0" smtClean="0"/>
                        <a:t>4</a:t>
                      </a:r>
                      <a:r>
                        <a:rPr lang="zh-TW" altLang="en-US" sz="1400" dirty="0" smtClean="0"/>
                        <a:t>支</a:t>
                      </a:r>
                      <a:endParaRPr lang="en-US" altLang="zh-TW" sz="1400" dirty="0" smtClean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4,000 CNY 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818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掃碼式</a:t>
                      </a:r>
                      <a:r>
                        <a:rPr lang="en-US" altLang="zh-TW" sz="1400" dirty="0" smtClean="0"/>
                        <a:t>PDA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1,950 CNY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974">
                <a:tc gridSpan="2">
                  <a:txBody>
                    <a:bodyPr/>
                    <a:lstStyle/>
                    <a:p>
                      <a:pPr lvl="0" algn="r"/>
                      <a:r>
                        <a:rPr lang="en-US" altLang="zh-TW" sz="1400" b="1" dirty="0" smtClean="0"/>
                        <a:t>     </a:t>
                      </a:r>
                      <a:r>
                        <a:rPr lang="en-US" altLang="zh-TW" sz="1400" b="1" baseline="0" dirty="0" smtClean="0"/>
                        <a:t> </a:t>
                      </a:r>
                      <a:r>
                        <a:rPr lang="en-US" altLang="zh-TW" sz="1400" b="1" dirty="0" smtClean="0"/>
                        <a:t>Total</a:t>
                      </a:r>
                      <a:endParaRPr lang="zh-TW" altLang="en-US" sz="1400" b="1" dirty="0"/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dirty="0" smtClean="0"/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rgbClr val="1F4E79"/>
                          </a:solidFill>
                        </a:rPr>
                        <a:t> 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</a:rPr>
                        <a:t>    31,950 </a:t>
                      </a:r>
                      <a:r>
                        <a:rPr lang="en-US" altLang="zh-TW" sz="1400" dirty="0" smtClean="0"/>
                        <a:t>CNY</a:t>
                      </a:r>
                    </a:p>
                    <a:p>
                      <a:pPr algn="ctr"/>
                      <a:r>
                        <a:rPr lang="en-US" altLang="zh-TW" sz="1400" dirty="0" smtClean="0"/>
                        <a:t>= </a:t>
                      </a:r>
                      <a:r>
                        <a:rPr lang="en-US" altLang="zh-TW" sz="1400" dirty="0" smtClean="0">
                          <a:solidFill>
                            <a:srgbClr val="1F4E79"/>
                          </a:solidFill>
                        </a:rPr>
                        <a:t>148,567</a:t>
                      </a:r>
                      <a:r>
                        <a:rPr lang="en-US" altLang="zh-TW" sz="1400" dirty="0" smtClean="0"/>
                        <a:t> NTD</a:t>
                      </a:r>
                      <a:endParaRPr lang="zh-TW" altLang="en-US" sz="1400" dirty="0"/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圓角矩形 6"/>
          <p:cNvSpPr/>
          <p:nvPr/>
        </p:nvSpPr>
        <p:spPr bwMode="auto">
          <a:xfrm>
            <a:off x="460684" y="1117763"/>
            <a:ext cx="1299600" cy="712800"/>
          </a:xfrm>
          <a:prstGeom prst="roundRect">
            <a:avLst/>
          </a:prstGeom>
          <a:solidFill>
            <a:srgbClr val="1F4E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/>
              <a:t>  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投入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成本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" name="Freeform 8"/>
          <p:cNvSpPr/>
          <p:nvPr/>
        </p:nvSpPr>
        <p:spPr bwMode="auto">
          <a:xfrm rot="18974375">
            <a:off x="275584" y="800761"/>
            <a:ext cx="619200" cy="601200"/>
          </a:xfrm>
          <a:custGeom>
            <a:avLst/>
            <a:gdLst>
              <a:gd name="T0" fmla="*/ 720 w 720"/>
              <a:gd name="T1" fmla="*/ 453 h 720"/>
              <a:gd name="T2" fmla="*/ 652 w 720"/>
              <a:gd name="T3" fmla="*/ 522 h 720"/>
              <a:gd name="T4" fmla="*/ 652 w 720"/>
              <a:gd name="T5" fmla="*/ 522 h 720"/>
              <a:gd name="T6" fmla="*/ 639 w 720"/>
              <a:gd name="T7" fmla="*/ 520 h 720"/>
              <a:gd name="T8" fmla="*/ 617 w 720"/>
              <a:gd name="T9" fmla="*/ 507 h 720"/>
              <a:gd name="T10" fmla="*/ 610 w 720"/>
              <a:gd name="T11" fmla="*/ 501 h 720"/>
              <a:gd name="T12" fmla="*/ 578 w 720"/>
              <a:gd name="T13" fmla="*/ 482 h 720"/>
              <a:gd name="T14" fmla="*/ 543 w 720"/>
              <a:gd name="T15" fmla="*/ 532 h 720"/>
              <a:gd name="T16" fmla="*/ 542 w 720"/>
              <a:gd name="T17" fmla="*/ 543 h 720"/>
              <a:gd name="T18" fmla="*/ 542 w 720"/>
              <a:gd name="T19" fmla="*/ 720 h 720"/>
              <a:gd name="T20" fmla="*/ 542 w 720"/>
              <a:gd name="T21" fmla="*/ 720 h 720"/>
              <a:gd name="T22" fmla="*/ 542 w 720"/>
              <a:gd name="T23" fmla="*/ 720 h 720"/>
              <a:gd name="T24" fmla="*/ 365 w 720"/>
              <a:gd name="T25" fmla="*/ 720 h 720"/>
              <a:gd name="T26" fmla="*/ 358 w 720"/>
              <a:gd name="T27" fmla="*/ 719 h 720"/>
              <a:gd name="T28" fmla="*/ 321 w 720"/>
              <a:gd name="T29" fmla="*/ 702 h 720"/>
              <a:gd name="T30" fmla="*/ 335 w 720"/>
              <a:gd name="T31" fmla="*/ 680 h 720"/>
              <a:gd name="T32" fmla="*/ 342 w 720"/>
              <a:gd name="T33" fmla="*/ 673 h 720"/>
              <a:gd name="T34" fmla="*/ 360 w 720"/>
              <a:gd name="T35" fmla="*/ 627 h 720"/>
              <a:gd name="T36" fmla="*/ 275 w 720"/>
              <a:gd name="T37" fmla="*/ 542 h 720"/>
              <a:gd name="T38" fmla="*/ 190 w 720"/>
              <a:gd name="T39" fmla="*/ 627 h 720"/>
              <a:gd name="T40" fmla="*/ 208 w 720"/>
              <a:gd name="T41" fmla="*/ 673 h 720"/>
              <a:gd name="T42" fmla="*/ 215 w 720"/>
              <a:gd name="T43" fmla="*/ 680 h 720"/>
              <a:gd name="T44" fmla="*/ 229 w 720"/>
              <a:gd name="T45" fmla="*/ 702 h 720"/>
              <a:gd name="T46" fmla="*/ 192 w 720"/>
              <a:gd name="T47" fmla="*/ 719 h 720"/>
              <a:gd name="T48" fmla="*/ 185 w 720"/>
              <a:gd name="T49" fmla="*/ 720 h 720"/>
              <a:gd name="T50" fmla="*/ 0 w 720"/>
              <a:gd name="T51" fmla="*/ 720 h 720"/>
              <a:gd name="T52" fmla="*/ 0 w 720"/>
              <a:gd name="T53" fmla="*/ 543 h 720"/>
              <a:gd name="T54" fmla="*/ 1 w 720"/>
              <a:gd name="T55" fmla="*/ 534 h 720"/>
              <a:gd name="T56" fmla="*/ 28 w 720"/>
              <a:gd name="T57" fmla="*/ 491 h 720"/>
              <a:gd name="T58" fmla="*/ 61 w 720"/>
              <a:gd name="T59" fmla="*/ 514 h 720"/>
              <a:gd name="T60" fmla="*/ 101 w 720"/>
              <a:gd name="T61" fmla="*/ 530 h 720"/>
              <a:gd name="T62" fmla="*/ 102 w 720"/>
              <a:gd name="T63" fmla="*/ 530 h 720"/>
              <a:gd name="T64" fmla="*/ 178 w 720"/>
              <a:gd name="T65" fmla="*/ 453 h 720"/>
              <a:gd name="T66" fmla="*/ 102 w 720"/>
              <a:gd name="T67" fmla="*/ 377 h 720"/>
              <a:gd name="T68" fmla="*/ 101 w 720"/>
              <a:gd name="T69" fmla="*/ 377 h 720"/>
              <a:gd name="T70" fmla="*/ 61 w 720"/>
              <a:gd name="T71" fmla="*/ 393 h 720"/>
              <a:gd name="T72" fmla="*/ 28 w 720"/>
              <a:gd name="T73" fmla="*/ 416 h 720"/>
              <a:gd name="T74" fmla="*/ 1 w 720"/>
              <a:gd name="T75" fmla="*/ 373 h 720"/>
              <a:gd name="T76" fmla="*/ 0 w 720"/>
              <a:gd name="T77" fmla="*/ 364 h 720"/>
              <a:gd name="T78" fmla="*/ 0 w 720"/>
              <a:gd name="T79" fmla="*/ 178 h 720"/>
              <a:gd name="T80" fmla="*/ 185 w 720"/>
              <a:gd name="T81" fmla="*/ 178 h 720"/>
              <a:gd name="T82" fmla="*/ 194 w 720"/>
              <a:gd name="T83" fmla="*/ 177 h 720"/>
              <a:gd name="T84" fmla="*/ 215 w 720"/>
              <a:gd name="T85" fmla="*/ 117 h 720"/>
              <a:gd name="T86" fmla="*/ 198 w 720"/>
              <a:gd name="T87" fmla="*/ 77 h 720"/>
              <a:gd name="T88" fmla="*/ 275 w 720"/>
              <a:gd name="T89" fmla="*/ 0 h 720"/>
              <a:gd name="T90" fmla="*/ 352 w 720"/>
              <a:gd name="T91" fmla="*/ 77 h 720"/>
              <a:gd name="T92" fmla="*/ 335 w 720"/>
              <a:gd name="T93" fmla="*/ 117 h 720"/>
              <a:gd name="T94" fmla="*/ 356 w 720"/>
              <a:gd name="T95" fmla="*/ 177 h 720"/>
              <a:gd name="T96" fmla="*/ 365 w 720"/>
              <a:gd name="T97" fmla="*/ 178 h 720"/>
              <a:gd name="T98" fmla="*/ 542 w 720"/>
              <a:gd name="T99" fmla="*/ 178 h 720"/>
              <a:gd name="T100" fmla="*/ 542 w 720"/>
              <a:gd name="T101" fmla="*/ 364 h 720"/>
              <a:gd name="T102" fmla="*/ 543 w 720"/>
              <a:gd name="T103" fmla="*/ 374 h 720"/>
              <a:gd name="T104" fmla="*/ 578 w 720"/>
              <a:gd name="T105" fmla="*/ 424 h 720"/>
              <a:gd name="T106" fmla="*/ 610 w 720"/>
              <a:gd name="T107" fmla="*/ 406 h 720"/>
              <a:gd name="T108" fmla="*/ 617 w 720"/>
              <a:gd name="T109" fmla="*/ 399 h 720"/>
              <a:gd name="T110" fmla="*/ 651 w 720"/>
              <a:gd name="T111" fmla="*/ 385 h 720"/>
              <a:gd name="T112" fmla="*/ 652 w 720"/>
              <a:gd name="T113" fmla="*/ 385 h 720"/>
              <a:gd name="T114" fmla="*/ 720 w 720"/>
              <a:gd name="T115" fmla="*/ 453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20" h="720">
                <a:moveTo>
                  <a:pt x="720" y="453"/>
                </a:moveTo>
                <a:cubicBezTo>
                  <a:pt x="720" y="491"/>
                  <a:pt x="690" y="522"/>
                  <a:pt x="652" y="522"/>
                </a:cubicBezTo>
                <a:cubicBezTo>
                  <a:pt x="652" y="522"/>
                  <a:pt x="652" y="522"/>
                  <a:pt x="652" y="522"/>
                </a:cubicBezTo>
                <a:cubicBezTo>
                  <a:pt x="650" y="522"/>
                  <a:pt x="645" y="522"/>
                  <a:pt x="639" y="520"/>
                </a:cubicBezTo>
                <a:cubicBezTo>
                  <a:pt x="633" y="518"/>
                  <a:pt x="625" y="514"/>
                  <a:pt x="617" y="507"/>
                </a:cubicBezTo>
                <a:cubicBezTo>
                  <a:pt x="615" y="505"/>
                  <a:pt x="612" y="503"/>
                  <a:pt x="610" y="501"/>
                </a:cubicBezTo>
                <a:cubicBezTo>
                  <a:pt x="600" y="492"/>
                  <a:pt x="590" y="482"/>
                  <a:pt x="578" y="482"/>
                </a:cubicBezTo>
                <a:cubicBezTo>
                  <a:pt x="557" y="482"/>
                  <a:pt x="549" y="509"/>
                  <a:pt x="543" y="532"/>
                </a:cubicBezTo>
                <a:cubicBezTo>
                  <a:pt x="542" y="536"/>
                  <a:pt x="542" y="539"/>
                  <a:pt x="542" y="543"/>
                </a:cubicBezTo>
                <a:cubicBezTo>
                  <a:pt x="542" y="720"/>
                  <a:pt x="542" y="720"/>
                  <a:pt x="542" y="720"/>
                </a:cubicBezTo>
                <a:cubicBezTo>
                  <a:pt x="542" y="720"/>
                  <a:pt x="542" y="720"/>
                  <a:pt x="542" y="720"/>
                </a:cubicBezTo>
                <a:cubicBezTo>
                  <a:pt x="542" y="720"/>
                  <a:pt x="542" y="720"/>
                  <a:pt x="542" y="720"/>
                </a:cubicBezTo>
                <a:cubicBezTo>
                  <a:pt x="365" y="720"/>
                  <a:pt x="365" y="720"/>
                  <a:pt x="365" y="720"/>
                </a:cubicBezTo>
                <a:cubicBezTo>
                  <a:pt x="362" y="720"/>
                  <a:pt x="360" y="720"/>
                  <a:pt x="358" y="719"/>
                </a:cubicBezTo>
                <a:cubicBezTo>
                  <a:pt x="326" y="712"/>
                  <a:pt x="322" y="704"/>
                  <a:pt x="321" y="702"/>
                </a:cubicBezTo>
                <a:cubicBezTo>
                  <a:pt x="319" y="697"/>
                  <a:pt x="328" y="687"/>
                  <a:pt x="335" y="680"/>
                </a:cubicBezTo>
                <a:cubicBezTo>
                  <a:pt x="337" y="678"/>
                  <a:pt x="340" y="675"/>
                  <a:pt x="342" y="673"/>
                </a:cubicBezTo>
                <a:cubicBezTo>
                  <a:pt x="360" y="652"/>
                  <a:pt x="360" y="630"/>
                  <a:pt x="360" y="627"/>
                </a:cubicBezTo>
                <a:cubicBezTo>
                  <a:pt x="360" y="580"/>
                  <a:pt x="322" y="542"/>
                  <a:pt x="275" y="542"/>
                </a:cubicBezTo>
                <a:cubicBezTo>
                  <a:pt x="228" y="542"/>
                  <a:pt x="190" y="580"/>
                  <a:pt x="190" y="627"/>
                </a:cubicBezTo>
                <a:cubicBezTo>
                  <a:pt x="190" y="630"/>
                  <a:pt x="190" y="652"/>
                  <a:pt x="208" y="673"/>
                </a:cubicBezTo>
                <a:cubicBezTo>
                  <a:pt x="210" y="675"/>
                  <a:pt x="213" y="678"/>
                  <a:pt x="215" y="680"/>
                </a:cubicBezTo>
                <a:cubicBezTo>
                  <a:pt x="222" y="687"/>
                  <a:pt x="231" y="697"/>
                  <a:pt x="229" y="702"/>
                </a:cubicBezTo>
                <a:cubicBezTo>
                  <a:pt x="229" y="704"/>
                  <a:pt x="224" y="712"/>
                  <a:pt x="192" y="719"/>
                </a:cubicBezTo>
                <a:cubicBezTo>
                  <a:pt x="190" y="720"/>
                  <a:pt x="188" y="720"/>
                  <a:pt x="185" y="720"/>
                </a:cubicBezTo>
                <a:cubicBezTo>
                  <a:pt x="0" y="720"/>
                  <a:pt x="0" y="720"/>
                  <a:pt x="0" y="720"/>
                </a:cubicBezTo>
                <a:cubicBezTo>
                  <a:pt x="0" y="543"/>
                  <a:pt x="0" y="543"/>
                  <a:pt x="0" y="543"/>
                </a:cubicBezTo>
                <a:cubicBezTo>
                  <a:pt x="0" y="540"/>
                  <a:pt x="0" y="537"/>
                  <a:pt x="1" y="534"/>
                </a:cubicBezTo>
                <a:cubicBezTo>
                  <a:pt x="9" y="501"/>
                  <a:pt x="18" y="491"/>
                  <a:pt x="28" y="491"/>
                </a:cubicBezTo>
                <a:cubicBezTo>
                  <a:pt x="39" y="491"/>
                  <a:pt x="51" y="505"/>
                  <a:pt x="61" y="514"/>
                </a:cubicBezTo>
                <a:cubicBezTo>
                  <a:pt x="79" y="529"/>
                  <a:pt x="97" y="530"/>
                  <a:pt x="101" y="530"/>
                </a:cubicBezTo>
                <a:cubicBezTo>
                  <a:pt x="101" y="530"/>
                  <a:pt x="102" y="530"/>
                  <a:pt x="102" y="530"/>
                </a:cubicBezTo>
                <a:cubicBezTo>
                  <a:pt x="144" y="530"/>
                  <a:pt x="178" y="496"/>
                  <a:pt x="178" y="453"/>
                </a:cubicBezTo>
                <a:cubicBezTo>
                  <a:pt x="178" y="411"/>
                  <a:pt x="144" y="377"/>
                  <a:pt x="102" y="377"/>
                </a:cubicBezTo>
                <a:cubicBezTo>
                  <a:pt x="102" y="377"/>
                  <a:pt x="101" y="377"/>
                  <a:pt x="101" y="377"/>
                </a:cubicBezTo>
                <a:cubicBezTo>
                  <a:pt x="97" y="377"/>
                  <a:pt x="79" y="378"/>
                  <a:pt x="61" y="393"/>
                </a:cubicBezTo>
                <a:cubicBezTo>
                  <a:pt x="51" y="402"/>
                  <a:pt x="39" y="416"/>
                  <a:pt x="28" y="416"/>
                </a:cubicBezTo>
                <a:cubicBezTo>
                  <a:pt x="18" y="416"/>
                  <a:pt x="9" y="406"/>
                  <a:pt x="1" y="373"/>
                </a:cubicBezTo>
                <a:cubicBezTo>
                  <a:pt x="0" y="370"/>
                  <a:pt x="0" y="367"/>
                  <a:pt x="0" y="364"/>
                </a:cubicBezTo>
                <a:cubicBezTo>
                  <a:pt x="0" y="178"/>
                  <a:pt x="0" y="178"/>
                  <a:pt x="0" y="178"/>
                </a:cubicBezTo>
                <a:cubicBezTo>
                  <a:pt x="185" y="178"/>
                  <a:pt x="185" y="178"/>
                  <a:pt x="185" y="178"/>
                </a:cubicBezTo>
                <a:cubicBezTo>
                  <a:pt x="188" y="178"/>
                  <a:pt x="191" y="178"/>
                  <a:pt x="194" y="177"/>
                </a:cubicBezTo>
                <a:cubicBezTo>
                  <a:pt x="266" y="161"/>
                  <a:pt x="232" y="137"/>
                  <a:pt x="215" y="117"/>
                </a:cubicBezTo>
                <a:cubicBezTo>
                  <a:pt x="197" y="97"/>
                  <a:pt x="198" y="77"/>
                  <a:pt x="198" y="77"/>
                </a:cubicBezTo>
                <a:cubicBezTo>
                  <a:pt x="198" y="34"/>
                  <a:pt x="233" y="0"/>
                  <a:pt x="275" y="0"/>
                </a:cubicBezTo>
                <a:cubicBezTo>
                  <a:pt x="317" y="0"/>
                  <a:pt x="352" y="34"/>
                  <a:pt x="352" y="77"/>
                </a:cubicBezTo>
                <a:cubicBezTo>
                  <a:pt x="352" y="77"/>
                  <a:pt x="353" y="97"/>
                  <a:pt x="335" y="117"/>
                </a:cubicBezTo>
                <a:cubicBezTo>
                  <a:pt x="318" y="137"/>
                  <a:pt x="285" y="161"/>
                  <a:pt x="356" y="177"/>
                </a:cubicBezTo>
                <a:cubicBezTo>
                  <a:pt x="359" y="178"/>
                  <a:pt x="362" y="178"/>
                  <a:pt x="365" y="178"/>
                </a:cubicBezTo>
                <a:cubicBezTo>
                  <a:pt x="542" y="178"/>
                  <a:pt x="542" y="178"/>
                  <a:pt x="542" y="178"/>
                </a:cubicBezTo>
                <a:cubicBezTo>
                  <a:pt x="542" y="364"/>
                  <a:pt x="542" y="364"/>
                  <a:pt x="542" y="364"/>
                </a:cubicBezTo>
                <a:cubicBezTo>
                  <a:pt x="542" y="367"/>
                  <a:pt x="542" y="371"/>
                  <a:pt x="543" y="374"/>
                </a:cubicBezTo>
                <a:cubicBezTo>
                  <a:pt x="549" y="398"/>
                  <a:pt x="557" y="424"/>
                  <a:pt x="578" y="424"/>
                </a:cubicBezTo>
                <a:cubicBezTo>
                  <a:pt x="590" y="424"/>
                  <a:pt x="600" y="415"/>
                  <a:pt x="610" y="406"/>
                </a:cubicBezTo>
                <a:cubicBezTo>
                  <a:pt x="612" y="403"/>
                  <a:pt x="615" y="401"/>
                  <a:pt x="617" y="399"/>
                </a:cubicBezTo>
                <a:cubicBezTo>
                  <a:pt x="633" y="386"/>
                  <a:pt x="648" y="385"/>
                  <a:pt x="651" y="385"/>
                </a:cubicBezTo>
                <a:cubicBezTo>
                  <a:pt x="652" y="385"/>
                  <a:pt x="652" y="385"/>
                  <a:pt x="652" y="385"/>
                </a:cubicBezTo>
                <a:cubicBezTo>
                  <a:pt x="690" y="385"/>
                  <a:pt x="720" y="416"/>
                  <a:pt x="720" y="453"/>
                </a:cubicBezTo>
                <a:close/>
              </a:path>
            </a:pathLst>
          </a:custGeom>
          <a:solidFill>
            <a:srgbClr val="A2D1D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41" tIns="34271" rIns="68541" bIns="34271" numCol="1" spcCol="0" rtlCol="0" fromWordArt="0" anchor="ctr" anchorCtr="0" forceAA="0" compatLnSpc="1">
            <a:noAutofit/>
          </a:bodyPr>
          <a:lstStyle/>
          <a:p>
            <a:pPr marL="0" marR="0" lvl="0" indent="0" algn="ctr" defTabSz="9142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맑은 고딕" panose="020B0503020000020004" pitchFamily="34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圓角矩形 162"/>
              <p:cNvSpPr/>
              <p:nvPr/>
            </p:nvSpPr>
            <p:spPr bwMode="auto">
              <a:xfrm>
                <a:off x="2755611" y="3830002"/>
                <a:ext cx="5759392" cy="1801182"/>
              </a:xfrm>
              <a:prstGeom prst="roundRect">
                <a:avLst/>
              </a:prstGeom>
              <a:solidFill>
                <a:srgbClr val="E0E0E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50000"/>
                  </a:lnSpc>
                  <a:buClr>
                    <a:srgbClr val="0075BA"/>
                  </a:buClr>
                  <a:buSzPct val="100000"/>
                </a:pPr>
                <a:r>
                  <a:rPr lang="zh-TW" altLang="en-US" sz="1400" b="0" dirty="0" smtClean="0">
                    <a:latin typeface="+mn-ea"/>
                    <a:ea typeface="+mn-ea"/>
                  </a:rPr>
                  <a:t>節</a:t>
                </a:r>
                <a:r>
                  <a:rPr lang="zh-TW" altLang="en-US" sz="1400" b="0" dirty="0">
                    <a:latin typeface="+mn-ea"/>
                    <a:ea typeface="+mn-ea"/>
                  </a:rPr>
                  <a:t>省</a:t>
                </a:r>
                <a:r>
                  <a:rPr lang="zh-TW" altLang="en-US" sz="1400" b="0" dirty="0" smtClean="0">
                    <a:latin typeface="+mn-ea"/>
                    <a:ea typeface="+mn-ea"/>
                  </a:rPr>
                  <a:t>不良</a:t>
                </a:r>
                <a:r>
                  <a:rPr lang="zh-TW" altLang="en-US" sz="1400" b="0" dirty="0">
                    <a:latin typeface="+mn-ea"/>
                    <a:ea typeface="+mn-ea"/>
                  </a:rPr>
                  <a:t>成本</a:t>
                </a:r>
                <a:r>
                  <a:rPr lang="en-US" altLang="zh-TW" sz="1400" b="0" dirty="0">
                    <a:latin typeface="+mn-ea"/>
                    <a:ea typeface="+mn-ea"/>
                  </a:rPr>
                  <a:t>:</a:t>
                </a:r>
              </a:p>
              <a:p>
                <a:pPr>
                  <a:lnSpc>
                    <a:spcPct val="150000"/>
                  </a:lnSpc>
                  <a:buClr>
                    <a:srgbClr val="0075BA"/>
                  </a:buClr>
                  <a:buSzPct val="100000"/>
                </a:pPr>
                <a:r>
                  <a:rPr lang="en-US" altLang="zh-TW" sz="1400" b="0" dirty="0" smtClean="0">
                    <a:latin typeface="+mn-ea"/>
                    <a:ea typeface="+mn-ea"/>
                  </a:rPr>
                  <a:t>= </a:t>
                </a:r>
                <a:r>
                  <a:rPr lang="zh-TW" altLang="en-US" sz="1400" b="0" dirty="0" smtClean="0">
                    <a:latin typeface="+mn-ea"/>
                    <a:ea typeface="+mn-ea"/>
                  </a:rPr>
                  <a:t>年</a:t>
                </a:r>
                <a:r>
                  <a:rPr lang="zh-TW" altLang="en-US" sz="1400" b="0" dirty="0">
                    <a:latin typeface="+mn-ea"/>
                    <a:ea typeface="+mn-ea"/>
                  </a:rPr>
                  <a:t>產量</a:t>
                </a:r>
                <a14:m>
                  <m:oMath xmlns:m="http://schemas.openxmlformats.org/officeDocument/2006/math">
                    <m:r>
                      <a:rPr lang="en-US" altLang="zh-TW" sz="1400" b="0" i="0" smtClean="0">
                        <a:latin typeface="Cambria Math" panose="02040503050406030204" pitchFamily="18" charset="0"/>
                        <a:ea typeface="+mn-ea"/>
                      </a:rPr>
                      <m:t>(2018) </m:t>
                    </m:r>
                    <m:r>
                      <a:rPr lang="en-US" altLang="zh-TW" sz="1400" b="0" i="1">
                        <a:latin typeface="Cambria Math"/>
                        <a:ea typeface="+mn-ea"/>
                      </a:rPr>
                      <m:t>×</m:t>
                    </m:r>
                    <m:r>
                      <a:rPr lang="zh-TW" altLang="en-US" sz="1400" b="0" i="1">
                        <a:latin typeface="Cambria Math" panose="02040503050406030204" pitchFamily="18" charset="0"/>
                        <a:ea typeface="+mn-ea"/>
                      </a:rPr>
                      <m:t>改善</m:t>
                    </m:r>
                  </m:oMath>
                </a14:m>
                <a:r>
                  <a:rPr lang="zh-TW" altLang="en-US" sz="1400" b="0" dirty="0" smtClean="0">
                    <a:latin typeface="+mn-ea"/>
                    <a:ea typeface="+mn-ea"/>
                  </a:rPr>
                  <a:t>不</a:t>
                </a:r>
                <a:r>
                  <a:rPr lang="zh-TW" altLang="en-US" sz="1400" b="0" dirty="0">
                    <a:latin typeface="+mn-ea"/>
                    <a:ea typeface="+mn-ea"/>
                  </a:rPr>
                  <a:t>良率</a:t>
                </a:r>
                <a14:m>
                  <m:oMath xmlns:m="http://schemas.openxmlformats.org/officeDocument/2006/math">
                    <m:r>
                      <a:rPr lang="en-US" altLang="zh-TW" sz="1400" b="0" i="0" smtClean="0"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r>
                      <a:rPr lang="en-US" altLang="zh-TW" sz="1400" b="0" i="1">
                        <a:latin typeface="Cambria Math"/>
                        <a:ea typeface="+mn-ea"/>
                      </a:rPr>
                      <m:t>×</m:t>
                    </m:r>
                    <m:d>
                      <m:dPr>
                        <m:ctrlPr>
                          <a:rPr lang="en-US" altLang="zh-TW" sz="1400" b="0" i="1"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zh-TW" altLang="en-US" sz="1400" b="0" i="1">
                            <a:latin typeface="Cambria Math" panose="02040503050406030204" pitchFamily="18" charset="0"/>
                            <a:ea typeface="+mn-ea"/>
                          </a:rPr>
                          <m:t>重工</m:t>
                        </m:r>
                        <m:r>
                          <a:rPr lang="en-US" altLang="zh-TW" sz="1400" b="0" i="1">
                            <a:latin typeface="Cambria Math" panose="02040503050406030204" pitchFamily="18" charset="0"/>
                            <a:ea typeface="+mn-ea"/>
                          </a:rPr>
                          <m:t>+</m:t>
                        </m:r>
                        <m:r>
                          <a:rPr lang="zh-TW" altLang="en-US" sz="1400" b="0" i="1">
                            <a:latin typeface="Cambria Math" panose="02040503050406030204" pitchFamily="18" charset="0"/>
                            <a:ea typeface="+mn-ea"/>
                          </a:rPr>
                          <m:t>機殼報廢</m:t>
                        </m:r>
                        <m:r>
                          <a:rPr lang="zh-TW" altLang="en-US" sz="1400" b="0" i="1">
                            <a:latin typeface="Cambria Math"/>
                            <a:ea typeface="+mn-ea"/>
                          </a:rPr>
                          <m:t>成本</m:t>
                        </m:r>
                      </m:e>
                    </m:d>
                  </m:oMath>
                </a14:m>
                <a:endParaRPr lang="en-US" altLang="zh-TW" sz="1400" b="0" dirty="0" smtClean="0">
                  <a:latin typeface="+mn-ea"/>
                  <a:ea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1400" b="0" dirty="0">
                    <a:latin typeface="+mn-ea"/>
                  </a:rPr>
                  <a:t>=</a:t>
                </a:r>
                <a:r>
                  <a:rPr lang="zh-TW" altLang="en-US" sz="1400" b="0" dirty="0">
                    <a:latin typeface="+mn-ea"/>
                  </a:rPr>
                  <a:t> </a:t>
                </a:r>
                <a:r>
                  <a:rPr lang="en-US" altLang="zh-TW" sz="1400" b="0" dirty="0" smtClean="0">
                    <a:latin typeface="+mn-ea"/>
                  </a:rPr>
                  <a:t>26,536,249 </a:t>
                </a:r>
                <a14:m>
                  <m:oMath xmlns:m="http://schemas.openxmlformats.org/officeDocument/2006/math">
                    <m:r>
                      <a:rPr lang="en-US" altLang="zh-TW" sz="1400" b="0" i="1">
                        <a:latin typeface="Cambria Math"/>
                      </a:rPr>
                      <m:t>× </m:t>
                    </m:r>
                  </m:oMath>
                </a14:m>
                <a:r>
                  <a:rPr lang="en-US" altLang="zh-TW" sz="1400" b="0" dirty="0" smtClean="0">
                    <a:latin typeface="+mn-ea"/>
                  </a:rPr>
                  <a:t>0.000195</a:t>
                </a:r>
                <a:r>
                  <a:rPr lang="en-US" altLang="zh-TW" sz="1400" b="0" dirty="0"/>
                  <a:t> </a:t>
                </a:r>
                <a14:m>
                  <m:oMath xmlns:m="http://schemas.openxmlformats.org/officeDocument/2006/math">
                    <m:r>
                      <a:rPr lang="en-US" altLang="zh-TW" sz="1400" b="0" i="1">
                        <a:latin typeface="Cambria Math"/>
                      </a:rPr>
                      <m:t>×</m:t>
                    </m:r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1400" b="0" dirty="0" smtClean="0">
                    <a:latin typeface="+mn-ea"/>
                  </a:rPr>
                  <a:t>(1.59</a:t>
                </a:r>
                <a:r>
                  <a:rPr lang="zh-TW" altLang="en-US" sz="1400" b="0" dirty="0" smtClean="0">
                    <a:latin typeface="+mn-ea"/>
                  </a:rPr>
                  <a:t>  </a:t>
                </a:r>
                <a:r>
                  <a:rPr lang="en-US" altLang="zh-TW" sz="1400" b="0" dirty="0">
                    <a:latin typeface="+mn-ea"/>
                  </a:rPr>
                  <a:t>+</a:t>
                </a:r>
                <a:r>
                  <a:rPr lang="zh-TW" altLang="en-US" sz="1400" b="0" dirty="0">
                    <a:latin typeface="+mn-ea"/>
                  </a:rPr>
                  <a:t>  </a:t>
                </a:r>
                <a:r>
                  <a:rPr lang="en-US" altLang="zh-TW" sz="1400" b="0" dirty="0">
                    <a:latin typeface="+mn-ea"/>
                  </a:rPr>
                  <a:t>0.935)</a:t>
                </a:r>
                <a:r>
                  <a:rPr lang="zh-TW" altLang="en-US" sz="1400" b="0" dirty="0">
                    <a:latin typeface="+mn-ea"/>
                  </a:rPr>
                  <a:t> </a:t>
                </a:r>
                <a:endParaRPr lang="en-US" altLang="zh-TW" sz="1400" b="0" dirty="0">
                  <a:latin typeface="+mn-ea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1400" b="0" dirty="0" smtClean="0">
                    <a:latin typeface="+mn-ea"/>
                  </a:rPr>
                  <a:t>= 413,138 (NTD)</a:t>
                </a:r>
                <a:endParaRPr lang="en-US" altLang="zh-TW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50000"/>
                  </a:lnSpc>
                  <a:buClr>
                    <a:srgbClr val="0075BA"/>
                  </a:buClr>
                  <a:buSzPct val="100000"/>
                </a:pPr>
                <a:endPara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63" name="圓角矩形 1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55611" y="3830002"/>
                <a:ext cx="5759392" cy="18011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圓角矩形 173"/>
          <p:cNvSpPr/>
          <p:nvPr/>
        </p:nvSpPr>
        <p:spPr bwMode="auto">
          <a:xfrm>
            <a:off x="465641" y="4012573"/>
            <a:ext cx="1298047" cy="712571"/>
          </a:xfrm>
          <a:prstGeom prst="roundRect">
            <a:avLst/>
          </a:prstGeom>
          <a:solidFill>
            <a:srgbClr val="1F4E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/>
              <a:t>  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節省成本</a:t>
            </a:r>
            <a:endParaRPr kumimoji="1" lang="zh-TW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" name="Freeform 7"/>
          <p:cNvSpPr/>
          <p:nvPr/>
        </p:nvSpPr>
        <p:spPr bwMode="auto">
          <a:xfrm rot="18900000">
            <a:off x="243867" y="3784947"/>
            <a:ext cx="618987" cy="602021"/>
          </a:xfrm>
          <a:custGeom>
            <a:avLst/>
            <a:gdLst>
              <a:gd name="T0" fmla="*/ 720 w 720"/>
              <a:gd name="T1" fmla="*/ 275 h 720"/>
              <a:gd name="T2" fmla="*/ 643 w 720"/>
              <a:gd name="T3" fmla="*/ 352 h 720"/>
              <a:gd name="T4" fmla="*/ 643 w 720"/>
              <a:gd name="T5" fmla="*/ 352 h 720"/>
              <a:gd name="T6" fmla="*/ 603 w 720"/>
              <a:gd name="T7" fmla="*/ 336 h 720"/>
              <a:gd name="T8" fmla="*/ 569 w 720"/>
              <a:gd name="T9" fmla="*/ 313 h 720"/>
              <a:gd name="T10" fmla="*/ 543 w 720"/>
              <a:gd name="T11" fmla="*/ 356 h 720"/>
              <a:gd name="T12" fmla="*/ 542 w 720"/>
              <a:gd name="T13" fmla="*/ 365 h 720"/>
              <a:gd name="T14" fmla="*/ 542 w 720"/>
              <a:gd name="T15" fmla="*/ 542 h 720"/>
              <a:gd name="T16" fmla="*/ 542 w 720"/>
              <a:gd name="T17" fmla="*/ 542 h 720"/>
              <a:gd name="T18" fmla="*/ 356 w 720"/>
              <a:gd name="T19" fmla="*/ 542 h 720"/>
              <a:gd name="T20" fmla="*/ 345 w 720"/>
              <a:gd name="T21" fmla="*/ 543 h 720"/>
              <a:gd name="T22" fmla="*/ 296 w 720"/>
              <a:gd name="T23" fmla="*/ 572 h 720"/>
              <a:gd name="T24" fmla="*/ 314 w 720"/>
              <a:gd name="T25" fmla="*/ 610 h 720"/>
              <a:gd name="T26" fmla="*/ 320 w 720"/>
              <a:gd name="T27" fmla="*/ 617 h 720"/>
              <a:gd name="T28" fmla="*/ 335 w 720"/>
              <a:gd name="T29" fmla="*/ 652 h 720"/>
              <a:gd name="T30" fmla="*/ 266 w 720"/>
              <a:gd name="T31" fmla="*/ 720 h 720"/>
              <a:gd name="T32" fmla="*/ 198 w 720"/>
              <a:gd name="T33" fmla="*/ 652 h 720"/>
              <a:gd name="T34" fmla="*/ 198 w 720"/>
              <a:gd name="T35" fmla="*/ 652 h 720"/>
              <a:gd name="T36" fmla="*/ 212 w 720"/>
              <a:gd name="T37" fmla="*/ 617 h 720"/>
              <a:gd name="T38" fmla="*/ 219 w 720"/>
              <a:gd name="T39" fmla="*/ 610 h 720"/>
              <a:gd name="T40" fmla="*/ 237 w 720"/>
              <a:gd name="T41" fmla="*/ 572 h 720"/>
              <a:gd name="T42" fmla="*/ 187 w 720"/>
              <a:gd name="T43" fmla="*/ 543 h 720"/>
              <a:gd name="T44" fmla="*/ 177 w 720"/>
              <a:gd name="T45" fmla="*/ 542 h 720"/>
              <a:gd name="T46" fmla="*/ 0 w 720"/>
              <a:gd name="T47" fmla="*/ 542 h 720"/>
              <a:gd name="T48" fmla="*/ 0 w 720"/>
              <a:gd name="T49" fmla="*/ 365 h 720"/>
              <a:gd name="T50" fmla="*/ 1 w 720"/>
              <a:gd name="T51" fmla="*/ 358 h 720"/>
              <a:gd name="T52" fmla="*/ 19 w 720"/>
              <a:gd name="T53" fmla="*/ 321 h 720"/>
              <a:gd name="T54" fmla="*/ 40 w 720"/>
              <a:gd name="T55" fmla="*/ 335 h 720"/>
              <a:gd name="T56" fmla="*/ 47 w 720"/>
              <a:gd name="T57" fmla="*/ 342 h 720"/>
              <a:gd name="T58" fmla="*/ 92 w 720"/>
              <a:gd name="T59" fmla="*/ 360 h 720"/>
              <a:gd name="T60" fmla="*/ 93 w 720"/>
              <a:gd name="T61" fmla="*/ 360 h 720"/>
              <a:gd name="T62" fmla="*/ 178 w 720"/>
              <a:gd name="T63" fmla="*/ 275 h 720"/>
              <a:gd name="T64" fmla="*/ 93 w 720"/>
              <a:gd name="T65" fmla="*/ 190 h 720"/>
              <a:gd name="T66" fmla="*/ 92 w 720"/>
              <a:gd name="T67" fmla="*/ 190 h 720"/>
              <a:gd name="T68" fmla="*/ 47 w 720"/>
              <a:gd name="T69" fmla="*/ 209 h 720"/>
              <a:gd name="T70" fmla="*/ 40 w 720"/>
              <a:gd name="T71" fmla="*/ 215 h 720"/>
              <a:gd name="T72" fmla="*/ 19 w 720"/>
              <a:gd name="T73" fmla="*/ 230 h 720"/>
              <a:gd name="T74" fmla="*/ 1 w 720"/>
              <a:gd name="T75" fmla="*/ 193 h 720"/>
              <a:gd name="T76" fmla="*/ 0 w 720"/>
              <a:gd name="T77" fmla="*/ 186 h 720"/>
              <a:gd name="T78" fmla="*/ 0 w 720"/>
              <a:gd name="T79" fmla="*/ 0 h 720"/>
              <a:gd name="T80" fmla="*/ 177 w 720"/>
              <a:gd name="T81" fmla="*/ 0 h 720"/>
              <a:gd name="T82" fmla="*/ 186 w 720"/>
              <a:gd name="T83" fmla="*/ 1 h 720"/>
              <a:gd name="T84" fmla="*/ 206 w 720"/>
              <a:gd name="T85" fmla="*/ 61 h 720"/>
              <a:gd name="T86" fmla="*/ 190 w 720"/>
              <a:gd name="T87" fmla="*/ 102 h 720"/>
              <a:gd name="T88" fmla="*/ 266 w 720"/>
              <a:gd name="T89" fmla="*/ 179 h 720"/>
              <a:gd name="T90" fmla="*/ 343 w 720"/>
              <a:gd name="T91" fmla="*/ 102 h 720"/>
              <a:gd name="T92" fmla="*/ 327 w 720"/>
              <a:gd name="T93" fmla="*/ 61 h 720"/>
              <a:gd name="T94" fmla="*/ 347 w 720"/>
              <a:gd name="T95" fmla="*/ 1 h 720"/>
              <a:gd name="T96" fmla="*/ 356 w 720"/>
              <a:gd name="T97" fmla="*/ 0 h 720"/>
              <a:gd name="T98" fmla="*/ 542 w 720"/>
              <a:gd name="T99" fmla="*/ 0 h 720"/>
              <a:gd name="T100" fmla="*/ 542 w 720"/>
              <a:gd name="T101" fmla="*/ 186 h 720"/>
              <a:gd name="T102" fmla="*/ 543 w 720"/>
              <a:gd name="T103" fmla="*/ 194 h 720"/>
              <a:gd name="T104" fmla="*/ 569 w 720"/>
              <a:gd name="T105" fmla="*/ 238 h 720"/>
              <a:gd name="T106" fmla="*/ 603 w 720"/>
              <a:gd name="T107" fmla="*/ 215 h 720"/>
              <a:gd name="T108" fmla="*/ 642 w 720"/>
              <a:gd name="T109" fmla="*/ 199 h 720"/>
              <a:gd name="T110" fmla="*/ 643 w 720"/>
              <a:gd name="T111" fmla="*/ 199 h 720"/>
              <a:gd name="T112" fmla="*/ 720 w 720"/>
              <a:gd name="T113" fmla="*/ 275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20" h="720">
                <a:moveTo>
                  <a:pt x="720" y="275"/>
                </a:moveTo>
                <a:cubicBezTo>
                  <a:pt x="720" y="318"/>
                  <a:pt x="686" y="352"/>
                  <a:pt x="643" y="352"/>
                </a:cubicBezTo>
                <a:cubicBezTo>
                  <a:pt x="643" y="352"/>
                  <a:pt x="643" y="352"/>
                  <a:pt x="643" y="352"/>
                </a:cubicBezTo>
                <a:cubicBezTo>
                  <a:pt x="639" y="352"/>
                  <a:pt x="621" y="351"/>
                  <a:pt x="603" y="336"/>
                </a:cubicBezTo>
                <a:cubicBezTo>
                  <a:pt x="592" y="327"/>
                  <a:pt x="580" y="313"/>
                  <a:pt x="569" y="313"/>
                </a:cubicBezTo>
                <a:cubicBezTo>
                  <a:pt x="559" y="313"/>
                  <a:pt x="550" y="323"/>
                  <a:pt x="543" y="356"/>
                </a:cubicBezTo>
                <a:cubicBezTo>
                  <a:pt x="542" y="359"/>
                  <a:pt x="542" y="362"/>
                  <a:pt x="542" y="365"/>
                </a:cubicBezTo>
                <a:cubicBezTo>
                  <a:pt x="542" y="542"/>
                  <a:pt x="542" y="542"/>
                  <a:pt x="542" y="542"/>
                </a:cubicBezTo>
                <a:cubicBezTo>
                  <a:pt x="542" y="542"/>
                  <a:pt x="542" y="542"/>
                  <a:pt x="542" y="542"/>
                </a:cubicBezTo>
                <a:cubicBezTo>
                  <a:pt x="356" y="542"/>
                  <a:pt x="356" y="542"/>
                  <a:pt x="356" y="542"/>
                </a:cubicBezTo>
                <a:cubicBezTo>
                  <a:pt x="352" y="542"/>
                  <a:pt x="349" y="543"/>
                  <a:pt x="345" y="543"/>
                </a:cubicBezTo>
                <a:cubicBezTo>
                  <a:pt x="315" y="550"/>
                  <a:pt x="300" y="559"/>
                  <a:pt x="296" y="572"/>
                </a:cubicBezTo>
                <a:cubicBezTo>
                  <a:pt x="292" y="586"/>
                  <a:pt x="304" y="599"/>
                  <a:pt x="314" y="610"/>
                </a:cubicBezTo>
                <a:cubicBezTo>
                  <a:pt x="316" y="613"/>
                  <a:pt x="318" y="615"/>
                  <a:pt x="320" y="617"/>
                </a:cubicBezTo>
                <a:cubicBezTo>
                  <a:pt x="335" y="634"/>
                  <a:pt x="335" y="651"/>
                  <a:pt x="335" y="652"/>
                </a:cubicBezTo>
                <a:cubicBezTo>
                  <a:pt x="335" y="690"/>
                  <a:pt x="304" y="720"/>
                  <a:pt x="266" y="720"/>
                </a:cubicBezTo>
                <a:cubicBezTo>
                  <a:pt x="229" y="720"/>
                  <a:pt x="198" y="690"/>
                  <a:pt x="198" y="652"/>
                </a:cubicBezTo>
                <a:cubicBezTo>
                  <a:pt x="198" y="652"/>
                  <a:pt x="198" y="652"/>
                  <a:pt x="198" y="652"/>
                </a:cubicBezTo>
                <a:cubicBezTo>
                  <a:pt x="198" y="651"/>
                  <a:pt x="197" y="634"/>
                  <a:pt x="212" y="617"/>
                </a:cubicBezTo>
                <a:cubicBezTo>
                  <a:pt x="214" y="615"/>
                  <a:pt x="216" y="613"/>
                  <a:pt x="219" y="610"/>
                </a:cubicBezTo>
                <a:cubicBezTo>
                  <a:pt x="229" y="599"/>
                  <a:pt x="241" y="586"/>
                  <a:pt x="237" y="572"/>
                </a:cubicBezTo>
                <a:cubicBezTo>
                  <a:pt x="233" y="559"/>
                  <a:pt x="217" y="550"/>
                  <a:pt x="187" y="543"/>
                </a:cubicBezTo>
                <a:cubicBezTo>
                  <a:pt x="184" y="543"/>
                  <a:pt x="180" y="542"/>
                  <a:pt x="177" y="542"/>
                </a:cubicBezTo>
                <a:cubicBezTo>
                  <a:pt x="0" y="542"/>
                  <a:pt x="0" y="542"/>
                  <a:pt x="0" y="542"/>
                </a:cubicBezTo>
                <a:cubicBezTo>
                  <a:pt x="0" y="365"/>
                  <a:pt x="0" y="365"/>
                  <a:pt x="0" y="365"/>
                </a:cubicBezTo>
                <a:cubicBezTo>
                  <a:pt x="0" y="363"/>
                  <a:pt x="0" y="360"/>
                  <a:pt x="1" y="358"/>
                </a:cubicBezTo>
                <a:cubicBezTo>
                  <a:pt x="8" y="324"/>
                  <a:pt x="17" y="321"/>
                  <a:pt x="19" y="321"/>
                </a:cubicBezTo>
                <a:cubicBezTo>
                  <a:pt x="24" y="321"/>
                  <a:pt x="33" y="329"/>
                  <a:pt x="40" y="335"/>
                </a:cubicBezTo>
                <a:cubicBezTo>
                  <a:pt x="42" y="338"/>
                  <a:pt x="45" y="340"/>
                  <a:pt x="47" y="342"/>
                </a:cubicBezTo>
                <a:cubicBezTo>
                  <a:pt x="67" y="359"/>
                  <a:pt x="87" y="360"/>
                  <a:pt x="92" y="360"/>
                </a:cubicBezTo>
                <a:cubicBezTo>
                  <a:pt x="93" y="360"/>
                  <a:pt x="93" y="360"/>
                  <a:pt x="93" y="360"/>
                </a:cubicBezTo>
                <a:cubicBezTo>
                  <a:pt x="140" y="360"/>
                  <a:pt x="178" y="322"/>
                  <a:pt x="178" y="275"/>
                </a:cubicBezTo>
                <a:cubicBezTo>
                  <a:pt x="178" y="229"/>
                  <a:pt x="140" y="190"/>
                  <a:pt x="93" y="190"/>
                </a:cubicBezTo>
                <a:cubicBezTo>
                  <a:pt x="92" y="190"/>
                  <a:pt x="92" y="190"/>
                  <a:pt x="92" y="190"/>
                </a:cubicBezTo>
                <a:cubicBezTo>
                  <a:pt x="87" y="190"/>
                  <a:pt x="67" y="192"/>
                  <a:pt x="47" y="209"/>
                </a:cubicBezTo>
                <a:cubicBezTo>
                  <a:pt x="45" y="211"/>
                  <a:pt x="42" y="213"/>
                  <a:pt x="40" y="215"/>
                </a:cubicBezTo>
                <a:cubicBezTo>
                  <a:pt x="33" y="222"/>
                  <a:pt x="24" y="230"/>
                  <a:pt x="19" y="230"/>
                </a:cubicBezTo>
                <a:cubicBezTo>
                  <a:pt x="17" y="230"/>
                  <a:pt x="8" y="227"/>
                  <a:pt x="1" y="193"/>
                </a:cubicBezTo>
                <a:cubicBezTo>
                  <a:pt x="0" y="190"/>
                  <a:pt x="0" y="188"/>
                  <a:pt x="0" y="186"/>
                </a:cubicBezTo>
                <a:cubicBezTo>
                  <a:pt x="0" y="0"/>
                  <a:pt x="0" y="0"/>
                  <a:pt x="0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80" y="0"/>
                  <a:pt x="183" y="1"/>
                  <a:pt x="186" y="1"/>
                </a:cubicBezTo>
                <a:cubicBezTo>
                  <a:pt x="257" y="18"/>
                  <a:pt x="223" y="42"/>
                  <a:pt x="206" y="61"/>
                </a:cubicBezTo>
                <a:cubicBezTo>
                  <a:pt x="189" y="82"/>
                  <a:pt x="190" y="102"/>
                  <a:pt x="190" y="102"/>
                </a:cubicBezTo>
                <a:cubicBezTo>
                  <a:pt x="190" y="144"/>
                  <a:pt x="224" y="179"/>
                  <a:pt x="266" y="179"/>
                </a:cubicBezTo>
                <a:cubicBezTo>
                  <a:pt x="309" y="179"/>
                  <a:pt x="343" y="144"/>
                  <a:pt x="343" y="102"/>
                </a:cubicBezTo>
                <a:cubicBezTo>
                  <a:pt x="343" y="102"/>
                  <a:pt x="344" y="82"/>
                  <a:pt x="327" y="61"/>
                </a:cubicBezTo>
                <a:cubicBezTo>
                  <a:pt x="310" y="42"/>
                  <a:pt x="276" y="18"/>
                  <a:pt x="347" y="1"/>
                </a:cubicBezTo>
                <a:cubicBezTo>
                  <a:pt x="350" y="1"/>
                  <a:pt x="353" y="0"/>
                  <a:pt x="356" y="0"/>
                </a:cubicBezTo>
                <a:cubicBezTo>
                  <a:pt x="542" y="0"/>
                  <a:pt x="542" y="0"/>
                  <a:pt x="542" y="0"/>
                </a:cubicBezTo>
                <a:cubicBezTo>
                  <a:pt x="542" y="186"/>
                  <a:pt x="542" y="186"/>
                  <a:pt x="542" y="186"/>
                </a:cubicBezTo>
                <a:cubicBezTo>
                  <a:pt x="542" y="189"/>
                  <a:pt x="542" y="192"/>
                  <a:pt x="543" y="194"/>
                </a:cubicBezTo>
                <a:cubicBezTo>
                  <a:pt x="550" y="228"/>
                  <a:pt x="559" y="238"/>
                  <a:pt x="569" y="238"/>
                </a:cubicBezTo>
                <a:cubicBezTo>
                  <a:pt x="580" y="238"/>
                  <a:pt x="592" y="224"/>
                  <a:pt x="603" y="215"/>
                </a:cubicBezTo>
                <a:cubicBezTo>
                  <a:pt x="620" y="200"/>
                  <a:pt x="638" y="199"/>
                  <a:pt x="642" y="199"/>
                </a:cubicBezTo>
                <a:cubicBezTo>
                  <a:pt x="643" y="199"/>
                  <a:pt x="643" y="199"/>
                  <a:pt x="643" y="199"/>
                </a:cubicBezTo>
                <a:cubicBezTo>
                  <a:pt x="686" y="199"/>
                  <a:pt x="720" y="233"/>
                  <a:pt x="720" y="275"/>
                </a:cubicBezTo>
                <a:close/>
              </a:path>
            </a:pathLst>
          </a:custGeom>
          <a:solidFill>
            <a:srgbClr val="A2D1D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41" tIns="34271" rIns="68541" bIns="34271" numCol="1" spcCol="0" rtlCol="0" fromWordArt="0" anchor="ctr" anchorCtr="0" forceAA="0" compatLnSpc="1">
            <a:noAutofit/>
          </a:bodyPr>
          <a:lstStyle/>
          <a:p>
            <a:pPr marL="0" marR="0" lvl="0" indent="0" algn="ctr" defTabSz="9142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76" name="書卷 (垂直) 175"/>
          <p:cNvSpPr/>
          <p:nvPr/>
        </p:nvSpPr>
        <p:spPr bwMode="auto">
          <a:xfrm>
            <a:off x="2388016" y="1628800"/>
            <a:ext cx="6494582" cy="2844457"/>
          </a:xfrm>
          <a:prstGeom prst="verticalScroll">
            <a:avLst/>
          </a:prstGeom>
          <a:solidFill>
            <a:srgbClr val="1F4E79"/>
          </a:solidFill>
          <a:ln w="9525" cap="flat" cmpd="sng" algn="ctr">
            <a:solidFill>
              <a:srgbClr val="A2D1D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50000"/>
              </a:lnSpc>
              <a:buClr>
                <a:srgbClr val="0075BA"/>
              </a:buClr>
              <a:buSzPct val="100000"/>
            </a:pPr>
            <a:r>
              <a:rPr lang="zh-TW" altLang="en-US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節省不良成本 </a:t>
            </a:r>
            <a:r>
              <a:rPr lang="en-US" altLang="zh-TW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成本投入 </a:t>
            </a:r>
            <a:endParaRPr lang="en-US" altLang="zh-TW" sz="2000" b="0" dirty="0" smtClea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buClr>
                <a:srgbClr val="0075BA"/>
              </a:buClr>
              <a:buSzPct val="100000"/>
            </a:pPr>
            <a:r>
              <a:rPr lang="en-US" altLang="zh-TW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en-US" altLang="zh-TW" sz="2000" dirty="0" smtClean="0">
                <a:solidFill>
                  <a:schemeClr val="bg1"/>
                </a:solidFill>
              </a:rPr>
              <a:t>413,138 </a:t>
            </a:r>
            <a:r>
              <a:rPr lang="en-US" altLang="zh-TW" sz="2000" dirty="0">
                <a:solidFill>
                  <a:schemeClr val="bg1"/>
                </a:solidFill>
              </a:rPr>
              <a:t>– </a:t>
            </a:r>
            <a:r>
              <a:rPr lang="en-US" altLang="zh-TW" sz="2000" dirty="0" smtClean="0">
                <a:solidFill>
                  <a:schemeClr val="bg1"/>
                </a:solidFill>
              </a:rPr>
              <a:t>148,567</a:t>
            </a:r>
          </a:p>
          <a:p>
            <a:pPr algn="ctr">
              <a:lnSpc>
                <a:spcPct val="150000"/>
              </a:lnSpc>
              <a:buClr>
                <a:srgbClr val="0075BA"/>
              </a:buClr>
              <a:buSzPct val="100000"/>
            </a:pPr>
            <a:r>
              <a:rPr lang="en-US" altLang="zh-TW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 </a:t>
            </a:r>
            <a:r>
              <a:rPr lang="en-US" altLang="zh-TW" sz="20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264,571</a:t>
            </a:r>
            <a:r>
              <a:rPr lang="en-US" altLang="zh-TW" sz="2000" b="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NTD</a:t>
            </a:r>
          </a:p>
        </p:txBody>
      </p:sp>
      <p:grpSp>
        <p:nvGrpSpPr>
          <p:cNvPr id="177" name="群組 176"/>
          <p:cNvGrpSpPr/>
          <p:nvPr/>
        </p:nvGrpSpPr>
        <p:grpSpPr>
          <a:xfrm>
            <a:off x="5942991" y="2962722"/>
            <a:ext cx="2722304" cy="1564876"/>
            <a:chOff x="6267461" y="2961677"/>
            <a:chExt cx="2928357" cy="1770103"/>
          </a:xfrm>
          <a:solidFill>
            <a:srgbClr val="A2D1D6"/>
          </a:solidFill>
        </p:grpSpPr>
        <p:sp>
          <p:nvSpPr>
            <p:cNvPr id="178" name="爆炸 2 177"/>
            <p:cNvSpPr/>
            <p:nvPr/>
          </p:nvSpPr>
          <p:spPr bwMode="auto">
            <a:xfrm rot="645898">
              <a:off x="6267461" y="2961677"/>
              <a:ext cx="2928357" cy="1770103"/>
            </a:xfrm>
            <a:prstGeom prst="irregularSeal2">
              <a:avLst/>
            </a:prstGeom>
            <a:solidFill>
              <a:srgbClr val="E0E0E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79" name="文字方塊 178"/>
            <p:cNvSpPr txBox="1"/>
            <p:nvPr/>
          </p:nvSpPr>
          <p:spPr>
            <a:xfrm>
              <a:off x="6861779" y="3565387"/>
              <a:ext cx="1772360" cy="731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solidFill>
                    <a:srgbClr val="1F4E79"/>
                  </a:solidFill>
                  <a:latin typeface="+mn-ea"/>
                  <a:ea typeface="+mn-ea"/>
                </a:rPr>
                <a:t>減少</a:t>
              </a:r>
              <a:r>
                <a:rPr lang="en-US" altLang="zh-TW" dirty="0" smtClean="0">
                  <a:solidFill>
                    <a:srgbClr val="C00000"/>
                  </a:solidFill>
                  <a:latin typeface="+mn-ea"/>
                  <a:ea typeface="+mn-ea"/>
                </a:rPr>
                <a:t>16%</a:t>
              </a:r>
            </a:p>
            <a:p>
              <a:r>
                <a:rPr lang="zh-TW" altLang="en-US" dirty="0" smtClean="0">
                  <a:solidFill>
                    <a:srgbClr val="1F4E79"/>
                  </a:solidFill>
                  <a:latin typeface="+mn-ea"/>
                  <a:ea typeface="+mn-ea"/>
                </a:rPr>
                <a:t>鉚合不良成本</a:t>
              </a:r>
              <a:endParaRPr lang="zh-TW" altLang="en-US" dirty="0">
                <a:solidFill>
                  <a:srgbClr val="1F4E79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80" name="圓角矩形 179"/>
          <p:cNvSpPr/>
          <p:nvPr/>
        </p:nvSpPr>
        <p:spPr bwMode="auto">
          <a:xfrm>
            <a:off x="451477" y="2563172"/>
            <a:ext cx="1298047" cy="712571"/>
          </a:xfrm>
          <a:prstGeom prst="roundRect">
            <a:avLst/>
          </a:prstGeom>
          <a:solidFill>
            <a:srgbClr val="1F4E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/>
              <a:t>  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財務效益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1" name="Freeform 7"/>
          <p:cNvSpPr/>
          <p:nvPr/>
        </p:nvSpPr>
        <p:spPr bwMode="auto">
          <a:xfrm rot="18900000">
            <a:off x="229703" y="2335546"/>
            <a:ext cx="618987" cy="602021"/>
          </a:xfrm>
          <a:custGeom>
            <a:avLst/>
            <a:gdLst>
              <a:gd name="T0" fmla="*/ 720 w 720"/>
              <a:gd name="T1" fmla="*/ 275 h 720"/>
              <a:gd name="T2" fmla="*/ 643 w 720"/>
              <a:gd name="T3" fmla="*/ 352 h 720"/>
              <a:gd name="T4" fmla="*/ 643 w 720"/>
              <a:gd name="T5" fmla="*/ 352 h 720"/>
              <a:gd name="T6" fmla="*/ 603 w 720"/>
              <a:gd name="T7" fmla="*/ 336 h 720"/>
              <a:gd name="T8" fmla="*/ 569 w 720"/>
              <a:gd name="T9" fmla="*/ 313 h 720"/>
              <a:gd name="T10" fmla="*/ 543 w 720"/>
              <a:gd name="T11" fmla="*/ 356 h 720"/>
              <a:gd name="T12" fmla="*/ 542 w 720"/>
              <a:gd name="T13" fmla="*/ 365 h 720"/>
              <a:gd name="T14" fmla="*/ 542 w 720"/>
              <a:gd name="T15" fmla="*/ 542 h 720"/>
              <a:gd name="T16" fmla="*/ 542 w 720"/>
              <a:gd name="T17" fmla="*/ 542 h 720"/>
              <a:gd name="T18" fmla="*/ 356 w 720"/>
              <a:gd name="T19" fmla="*/ 542 h 720"/>
              <a:gd name="T20" fmla="*/ 345 w 720"/>
              <a:gd name="T21" fmla="*/ 543 h 720"/>
              <a:gd name="T22" fmla="*/ 296 w 720"/>
              <a:gd name="T23" fmla="*/ 572 h 720"/>
              <a:gd name="T24" fmla="*/ 314 w 720"/>
              <a:gd name="T25" fmla="*/ 610 h 720"/>
              <a:gd name="T26" fmla="*/ 320 w 720"/>
              <a:gd name="T27" fmla="*/ 617 h 720"/>
              <a:gd name="T28" fmla="*/ 335 w 720"/>
              <a:gd name="T29" fmla="*/ 652 h 720"/>
              <a:gd name="T30" fmla="*/ 266 w 720"/>
              <a:gd name="T31" fmla="*/ 720 h 720"/>
              <a:gd name="T32" fmla="*/ 198 w 720"/>
              <a:gd name="T33" fmla="*/ 652 h 720"/>
              <a:gd name="T34" fmla="*/ 198 w 720"/>
              <a:gd name="T35" fmla="*/ 652 h 720"/>
              <a:gd name="T36" fmla="*/ 212 w 720"/>
              <a:gd name="T37" fmla="*/ 617 h 720"/>
              <a:gd name="T38" fmla="*/ 219 w 720"/>
              <a:gd name="T39" fmla="*/ 610 h 720"/>
              <a:gd name="T40" fmla="*/ 237 w 720"/>
              <a:gd name="T41" fmla="*/ 572 h 720"/>
              <a:gd name="T42" fmla="*/ 187 w 720"/>
              <a:gd name="T43" fmla="*/ 543 h 720"/>
              <a:gd name="T44" fmla="*/ 177 w 720"/>
              <a:gd name="T45" fmla="*/ 542 h 720"/>
              <a:gd name="T46" fmla="*/ 0 w 720"/>
              <a:gd name="T47" fmla="*/ 542 h 720"/>
              <a:gd name="T48" fmla="*/ 0 w 720"/>
              <a:gd name="T49" fmla="*/ 365 h 720"/>
              <a:gd name="T50" fmla="*/ 1 w 720"/>
              <a:gd name="T51" fmla="*/ 358 h 720"/>
              <a:gd name="T52" fmla="*/ 19 w 720"/>
              <a:gd name="T53" fmla="*/ 321 h 720"/>
              <a:gd name="T54" fmla="*/ 40 w 720"/>
              <a:gd name="T55" fmla="*/ 335 h 720"/>
              <a:gd name="T56" fmla="*/ 47 w 720"/>
              <a:gd name="T57" fmla="*/ 342 h 720"/>
              <a:gd name="T58" fmla="*/ 92 w 720"/>
              <a:gd name="T59" fmla="*/ 360 h 720"/>
              <a:gd name="T60" fmla="*/ 93 w 720"/>
              <a:gd name="T61" fmla="*/ 360 h 720"/>
              <a:gd name="T62" fmla="*/ 178 w 720"/>
              <a:gd name="T63" fmla="*/ 275 h 720"/>
              <a:gd name="T64" fmla="*/ 93 w 720"/>
              <a:gd name="T65" fmla="*/ 190 h 720"/>
              <a:gd name="T66" fmla="*/ 92 w 720"/>
              <a:gd name="T67" fmla="*/ 190 h 720"/>
              <a:gd name="T68" fmla="*/ 47 w 720"/>
              <a:gd name="T69" fmla="*/ 209 h 720"/>
              <a:gd name="T70" fmla="*/ 40 w 720"/>
              <a:gd name="T71" fmla="*/ 215 h 720"/>
              <a:gd name="T72" fmla="*/ 19 w 720"/>
              <a:gd name="T73" fmla="*/ 230 h 720"/>
              <a:gd name="T74" fmla="*/ 1 w 720"/>
              <a:gd name="T75" fmla="*/ 193 h 720"/>
              <a:gd name="T76" fmla="*/ 0 w 720"/>
              <a:gd name="T77" fmla="*/ 186 h 720"/>
              <a:gd name="T78" fmla="*/ 0 w 720"/>
              <a:gd name="T79" fmla="*/ 0 h 720"/>
              <a:gd name="T80" fmla="*/ 177 w 720"/>
              <a:gd name="T81" fmla="*/ 0 h 720"/>
              <a:gd name="T82" fmla="*/ 186 w 720"/>
              <a:gd name="T83" fmla="*/ 1 h 720"/>
              <a:gd name="T84" fmla="*/ 206 w 720"/>
              <a:gd name="T85" fmla="*/ 61 h 720"/>
              <a:gd name="T86" fmla="*/ 190 w 720"/>
              <a:gd name="T87" fmla="*/ 102 h 720"/>
              <a:gd name="T88" fmla="*/ 266 w 720"/>
              <a:gd name="T89" fmla="*/ 179 h 720"/>
              <a:gd name="T90" fmla="*/ 343 w 720"/>
              <a:gd name="T91" fmla="*/ 102 h 720"/>
              <a:gd name="T92" fmla="*/ 327 w 720"/>
              <a:gd name="T93" fmla="*/ 61 h 720"/>
              <a:gd name="T94" fmla="*/ 347 w 720"/>
              <a:gd name="T95" fmla="*/ 1 h 720"/>
              <a:gd name="T96" fmla="*/ 356 w 720"/>
              <a:gd name="T97" fmla="*/ 0 h 720"/>
              <a:gd name="T98" fmla="*/ 542 w 720"/>
              <a:gd name="T99" fmla="*/ 0 h 720"/>
              <a:gd name="T100" fmla="*/ 542 w 720"/>
              <a:gd name="T101" fmla="*/ 186 h 720"/>
              <a:gd name="T102" fmla="*/ 543 w 720"/>
              <a:gd name="T103" fmla="*/ 194 h 720"/>
              <a:gd name="T104" fmla="*/ 569 w 720"/>
              <a:gd name="T105" fmla="*/ 238 h 720"/>
              <a:gd name="T106" fmla="*/ 603 w 720"/>
              <a:gd name="T107" fmla="*/ 215 h 720"/>
              <a:gd name="T108" fmla="*/ 642 w 720"/>
              <a:gd name="T109" fmla="*/ 199 h 720"/>
              <a:gd name="T110" fmla="*/ 643 w 720"/>
              <a:gd name="T111" fmla="*/ 199 h 720"/>
              <a:gd name="T112" fmla="*/ 720 w 720"/>
              <a:gd name="T113" fmla="*/ 275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20" h="720">
                <a:moveTo>
                  <a:pt x="720" y="275"/>
                </a:moveTo>
                <a:cubicBezTo>
                  <a:pt x="720" y="318"/>
                  <a:pt x="686" y="352"/>
                  <a:pt x="643" y="352"/>
                </a:cubicBezTo>
                <a:cubicBezTo>
                  <a:pt x="643" y="352"/>
                  <a:pt x="643" y="352"/>
                  <a:pt x="643" y="352"/>
                </a:cubicBezTo>
                <a:cubicBezTo>
                  <a:pt x="639" y="352"/>
                  <a:pt x="621" y="351"/>
                  <a:pt x="603" y="336"/>
                </a:cubicBezTo>
                <a:cubicBezTo>
                  <a:pt x="592" y="327"/>
                  <a:pt x="580" y="313"/>
                  <a:pt x="569" y="313"/>
                </a:cubicBezTo>
                <a:cubicBezTo>
                  <a:pt x="559" y="313"/>
                  <a:pt x="550" y="323"/>
                  <a:pt x="543" y="356"/>
                </a:cubicBezTo>
                <a:cubicBezTo>
                  <a:pt x="542" y="359"/>
                  <a:pt x="542" y="362"/>
                  <a:pt x="542" y="365"/>
                </a:cubicBezTo>
                <a:cubicBezTo>
                  <a:pt x="542" y="542"/>
                  <a:pt x="542" y="542"/>
                  <a:pt x="542" y="542"/>
                </a:cubicBezTo>
                <a:cubicBezTo>
                  <a:pt x="542" y="542"/>
                  <a:pt x="542" y="542"/>
                  <a:pt x="542" y="542"/>
                </a:cubicBezTo>
                <a:cubicBezTo>
                  <a:pt x="356" y="542"/>
                  <a:pt x="356" y="542"/>
                  <a:pt x="356" y="542"/>
                </a:cubicBezTo>
                <a:cubicBezTo>
                  <a:pt x="352" y="542"/>
                  <a:pt x="349" y="543"/>
                  <a:pt x="345" y="543"/>
                </a:cubicBezTo>
                <a:cubicBezTo>
                  <a:pt x="315" y="550"/>
                  <a:pt x="300" y="559"/>
                  <a:pt x="296" y="572"/>
                </a:cubicBezTo>
                <a:cubicBezTo>
                  <a:pt x="292" y="586"/>
                  <a:pt x="304" y="599"/>
                  <a:pt x="314" y="610"/>
                </a:cubicBezTo>
                <a:cubicBezTo>
                  <a:pt x="316" y="613"/>
                  <a:pt x="318" y="615"/>
                  <a:pt x="320" y="617"/>
                </a:cubicBezTo>
                <a:cubicBezTo>
                  <a:pt x="335" y="634"/>
                  <a:pt x="335" y="651"/>
                  <a:pt x="335" y="652"/>
                </a:cubicBezTo>
                <a:cubicBezTo>
                  <a:pt x="335" y="690"/>
                  <a:pt x="304" y="720"/>
                  <a:pt x="266" y="720"/>
                </a:cubicBezTo>
                <a:cubicBezTo>
                  <a:pt x="229" y="720"/>
                  <a:pt x="198" y="690"/>
                  <a:pt x="198" y="652"/>
                </a:cubicBezTo>
                <a:cubicBezTo>
                  <a:pt x="198" y="652"/>
                  <a:pt x="198" y="652"/>
                  <a:pt x="198" y="652"/>
                </a:cubicBezTo>
                <a:cubicBezTo>
                  <a:pt x="198" y="651"/>
                  <a:pt x="197" y="634"/>
                  <a:pt x="212" y="617"/>
                </a:cubicBezTo>
                <a:cubicBezTo>
                  <a:pt x="214" y="615"/>
                  <a:pt x="216" y="613"/>
                  <a:pt x="219" y="610"/>
                </a:cubicBezTo>
                <a:cubicBezTo>
                  <a:pt x="229" y="599"/>
                  <a:pt x="241" y="586"/>
                  <a:pt x="237" y="572"/>
                </a:cubicBezTo>
                <a:cubicBezTo>
                  <a:pt x="233" y="559"/>
                  <a:pt x="217" y="550"/>
                  <a:pt x="187" y="543"/>
                </a:cubicBezTo>
                <a:cubicBezTo>
                  <a:pt x="184" y="543"/>
                  <a:pt x="180" y="542"/>
                  <a:pt x="177" y="542"/>
                </a:cubicBezTo>
                <a:cubicBezTo>
                  <a:pt x="0" y="542"/>
                  <a:pt x="0" y="542"/>
                  <a:pt x="0" y="542"/>
                </a:cubicBezTo>
                <a:cubicBezTo>
                  <a:pt x="0" y="365"/>
                  <a:pt x="0" y="365"/>
                  <a:pt x="0" y="365"/>
                </a:cubicBezTo>
                <a:cubicBezTo>
                  <a:pt x="0" y="363"/>
                  <a:pt x="0" y="360"/>
                  <a:pt x="1" y="358"/>
                </a:cubicBezTo>
                <a:cubicBezTo>
                  <a:pt x="8" y="324"/>
                  <a:pt x="17" y="321"/>
                  <a:pt x="19" y="321"/>
                </a:cubicBezTo>
                <a:cubicBezTo>
                  <a:pt x="24" y="321"/>
                  <a:pt x="33" y="329"/>
                  <a:pt x="40" y="335"/>
                </a:cubicBezTo>
                <a:cubicBezTo>
                  <a:pt x="42" y="338"/>
                  <a:pt x="45" y="340"/>
                  <a:pt x="47" y="342"/>
                </a:cubicBezTo>
                <a:cubicBezTo>
                  <a:pt x="67" y="359"/>
                  <a:pt x="87" y="360"/>
                  <a:pt x="92" y="360"/>
                </a:cubicBezTo>
                <a:cubicBezTo>
                  <a:pt x="93" y="360"/>
                  <a:pt x="93" y="360"/>
                  <a:pt x="93" y="360"/>
                </a:cubicBezTo>
                <a:cubicBezTo>
                  <a:pt x="140" y="360"/>
                  <a:pt x="178" y="322"/>
                  <a:pt x="178" y="275"/>
                </a:cubicBezTo>
                <a:cubicBezTo>
                  <a:pt x="178" y="229"/>
                  <a:pt x="140" y="190"/>
                  <a:pt x="93" y="190"/>
                </a:cubicBezTo>
                <a:cubicBezTo>
                  <a:pt x="92" y="190"/>
                  <a:pt x="92" y="190"/>
                  <a:pt x="92" y="190"/>
                </a:cubicBezTo>
                <a:cubicBezTo>
                  <a:pt x="87" y="190"/>
                  <a:pt x="67" y="192"/>
                  <a:pt x="47" y="209"/>
                </a:cubicBezTo>
                <a:cubicBezTo>
                  <a:pt x="45" y="211"/>
                  <a:pt x="42" y="213"/>
                  <a:pt x="40" y="215"/>
                </a:cubicBezTo>
                <a:cubicBezTo>
                  <a:pt x="33" y="222"/>
                  <a:pt x="24" y="230"/>
                  <a:pt x="19" y="230"/>
                </a:cubicBezTo>
                <a:cubicBezTo>
                  <a:pt x="17" y="230"/>
                  <a:pt x="8" y="227"/>
                  <a:pt x="1" y="193"/>
                </a:cubicBezTo>
                <a:cubicBezTo>
                  <a:pt x="0" y="190"/>
                  <a:pt x="0" y="188"/>
                  <a:pt x="0" y="186"/>
                </a:cubicBezTo>
                <a:cubicBezTo>
                  <a:pt x="0" y="0"/>
                  <a:pt x="0" y="0"/>
                  <a:pt x="0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80" y="0"/>
                  <a:pt x="183" y="1"/>
                  <a:pt x="186" y="1"/>
                </a:cubicBezTo>
                <a:cubicBezTo>
                  <a:pt x="257" y="18"/>
                  <a:pt x="223" y="42"/>
                  <a:pt x="206" y="61"/>
                </a:cubicBezTo>
                <a:cubicBezTo>
                  <a:pt x="189" y="82"/>
                  <a:pt x="190" y="102"/>
                  <a:pt x="190" y="102"/>
                </a:cubicBezTo>
                <a:cubicBezTo>
                  <a:pt x="190" y="144"/>
                  <a:pt x="224" y="179"/>
                  <a:pt x="266" y="179"/>
                </a:cubicBezTo>
                <a:cubicBezTo>
                  <a:pt x="309" y="179"/>
                  <a:pt x="343" y="144"/>
                  <a:pt x="343" y="102"/>
                </a:cubicBezTo>
                <a:cubicBezTo>
                  <a:pt x="343" y="102"/>
                  <a:pt x="344" y="82"/>
                  <a:pt x="327" y="61"/>
                </a:cubicBezTo>
                <a:cubicBezTo>
                  <a:pt x="310" y="42"/>
                  <a:pt x="276" y="18"/>
                  <a:pt x="347" y="1"/>
                </a:cubicBezTo>
                <a:cubicBezTo>
                  <a:pt x="350" y="1"/>
                  <a:pt x="353" y="0"/>
                  <a:pt x="356" y="0"/>
                </a:cubicBezTo>
                <a:cubicBezTo>
                  <a:pt x="542" y="0"/>
                  <a:pt x="542" y="0"/>
                  <a:pt x="542" y="0"/>
                </a:cubicBezTo>
                <a:cubicBezTo>
                  <a:pt x="542" y="186"/>
                  <a:pt x="542" y="186"/>
                  <a:pt x="542" y="186"/>
                </a:cubicBezTo>
                <a:cubicBezTo>
                  <a:pt x="542" y="189"/>
                  <a:pt x="542" y="192"/>
                  <a:pt x="543" y="194"/>
                </a:cubicBezTo>
                <a:cubicBezTo>
                  <a:pt x="550" y="228"/>
                  <a:pt x="559" y="238"/>
                  <a:pt x="569" y="238"/>
                </a:cubicBezTo>
                <a:cubicBezTo>
                  <a:pt x="580" y="238"/>
                  <a:pt x="592" y="224"/>
                  <a:pt x="603" y="215"/>
                </a:cubicBezTo>
                <a:cubicBezTo>
                  <a:pt x="620" y="200"/>
                  <a:pt x="638" y="199"/>
                  <a:pt x="642" y="199"/>
                </a:cubicBezTo>
                <a:cubicBezTo>
                  <a:pt x="643" y="199"/>
                  <a:pt x="643" y="199"/>
                  <a:pt x="643" y="199"/>
                </a:cubicBezTo>
                <a:cubicBezTo>
                  <a:pt x="686" y="199"/>
                  <a:pt x="720" y="233"/>
                  <a:pt x="720" y="275"/>
                </a:cubicBezTo>
                <a:close/>
              </a:path>
            </a:pathLst>
          </a:custGeom>
          <a:solidFill>
            <a:srgbClr val="A2D1D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41" tIns="34271" rIns="68541" bIns="34271" numCol="1" spcCol="0" rtlCol="0" fromWordArt="0" anchor="ctr" anchorCtr="0" forceAA="0" compatLnSpc="1">
            <a:noAutofit/>
          </a:bodyPr>
          <a:lstStyle/>
          <a:p>
            <a:pPr marL="0" marR="0" lvl="0" indent="0" algn="ctr" defTabSz="9142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3" name="Freeform 10"/>
          <p:cNvSpPr>
            <a:spLocks/>
          </p:cNvSpPr>
          <p:nvPr/>
        </p:nvSpPr>
        <p:spPr bwMode="auto">
          <a:xfrm>
            <a:off x="3367146" y="3385693"/>
            <a:ext cx="129896" cy="139999"/>
          </a:xfrm>
          <a:custGeom>
            <a:avLst/>
            <a:gdLst>
              <a:gd name="T0" fmla="*/ 4 w 38"/>
              <a:gd name="T1" fmla="*/ 26 h 41"/>
              <a:gd name="T2" fmla="*/ 19 w 38"/>
              <a:gd name="T3" fmla="*/ 41 h 41"/>
              <a:gd name="T4" fmla="*/ 34 w 38"/>
              <a:gd name="T5" fmla="*/ 26 h 41"/>
              <a:gd name="T6" fmla="*/ 37 w 38"/>
              <a:gd name="T7" fmla="*/ 20 h 41"/>
              <a:gd name="T8" fmla="*/ 35 w 38"/>
              <a:gd name="T9" fmla="*/ 17 h 41"/>
              <a:gd name="T10" fmla="*/ 19 w 38"/>
              <a:gd name="T11" fmla="*/ 0 h 41"/>
              <a:gd name="T12" fmla="*/ 3 w 38"/>
              <a:gd name="T13" fmla="*/ 17 h 41"/>
              <a:gd name="T14" fmla="*/ 0 w 38"/>
              <a:gd name="T15" fmla="*/ 20 h 41"/>
              <a:gd name="T16" fmla="*/ 4 w 38"/>
              <a:gd name="T17" fmla="*/ 26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41">
                <a:moveTo>
                  <a:pt x="4" y="26"/>
                </a:moveTo>
                <a:cubicBezTo>
                  <a:pt x="6" y="34"/>
                  <a:pt x="11" y="41"/>
                  <a:pt x="19" y="41"/>
                </a:cubicBezTo>
                <a:cubicBezTo>
                  <a:pt x="27" y="41"/>
                  <a:pt x="32" y="34"/>
                  <a:pt x="34" y="26"/>
                </a:cubicBezTo>
                <a:cubicBezTo>
                  <a:pt x="36" y="25"/>
                  <a:pt x="38" y="22"/>
                  <a:pt x="37" y="20"/>
                </a:cubicBezTo>
                <a:cubicBezTo>
                  <a:pt x="37" y="18"/>
                  <a:pt x="36" y="17"/>
                  <a:pt x="35" y="17"/>
                </a:cubicBezTo>
                <a:cubicBezTo>
                  <a:pt x="35" y="7"/>
                  <a:pt x="28" y="0"/>
                  <a:pt x="19" y="0"/>
                </a:cubicBezTo>
                <a:cubicBezTo>
                  <a:pt x="10" y="0"/>
                  <a:pt x="3" y="7"/>
                  <a:pt x="3" y="17"/>
                </a:cubicBezTo>
                <a:cubicBezTo>
                  <a:pt x="1" y="17"/>
                  <a:pt x="0" y="18"/>
                  <a:pt x="0" y="20"/>
                </a:cubicBezTo>
                <a:cubicBezTo>
                  <a:pt x="0" y="22"/>
                  <a:pt x="1" y="26"/>
                  <a:pt x="4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Freeform 11"/>
          <p:cNvSpPr>
            <a:spLocks/>
          </p:cNvSpPr>
          <p:nvPr/>
        </p:nvSpPr>
        <p:spPr bwMode="auto">
          <a:xfrm>
            <a:off x="3299311" y="3532908"/>
            <a:ext cx="362267" cy="502265"/>
          </a:xfrm>
          <a:custGeom>
            <a:avLst/>
            <a:gdLst>
              <a:gd name="T0" fmla="*/ 97 w 106"/>
              <a:gd name="T1" fmla="*/ 36 h 147"/>
              <a:gd name="T2" fmla="*/ 82 w 106"/>
              <a:gd name="T3" fmla="*/ 38 h 147"/>
              <a:gd name="T4" fmla="*/ 79 w 106"/>
              <a:gd name="T5" fmla="*/ 37 h 147"/>
              <a:gd name="T6" fmla="*/ 67 w 106"/>
              <a:gd name="T7" fmla="*/ 11 h 147"/>
              <a:gd name="T8" fmla="*/ 66 w 106"/>
              <a:gd name="T9" fmla="*/ 8 h 147"/>
              <a:gd name="T10" fmla="*/ 54 w 106"/>
              <a:gd name="T11" fmla="*/ 2 h 147"/>
              <a:gd name="T12" fmla="*/ 49 w 106"/>
              <a:gd name="T13" fmla="*/ 0 h 147"/>
              <a:gd name="T14" fmla="*/ 43 w 106"/>
              <a:gd name="T15" fmla="*/ 22 h 147"/>
              <a:gd name="T16" fmla="*/ 43 w 106"/>
              <a:gd name="T17" fmla="*/ 5 h 147"/>
              <a:gd name="T18" fmla="*/ 38 w 106"/>
              <a:gd name="T19" fmla="*/ 2 h 147"/>
              <a:gd name="T20" fmla="*/ 37 w 106"/>
              <a:gd name="T21" fmla="*/ 9 h 147"/>
              <a:gd name="T22" fmla="*/ 28 w 106"/>
              <a:gd name="T23" fmla="*/ 0 h 147"/>
              <a:gd name="T24" fmla="*/ 28 w 106"/>
              <a:gd name="T25" fmla="*/ 0 h 147"/>
              <a:gd name="T26" fmla="*/ 10 w 106"/>
              <a:gd name="T27" fmla="*/ 7 h 147"/>
              <a:gd name="T28" fmla="*/ 1 w 106"/>
              <a:gd name="T29" fmla="*/ 69 h 147"/>
              <a:gd name="T30" fmla="*/ 14 w 106"/>
              <a:gd name="T31" fmla="*/ 70 h 147"/>
              <a:gd name="T32" fmla="*/ 18 w 106"/>
              <a:gd name="T33" fmla="*/ 23 h 147"/>
              <a:gd name="T34" fmla="*/ 18 w 106"/>
              <a:gd name="T35" fmla="*/ 65 h 147"/>
              <a:gd name="T36" fmla="*/ 18 w 106"/>
              <a:gd name="T37" fmla="*/ 138 h 147"/>
              <a:gd name="T38" fmla="*/ 27 w 106"/>
              <a:gd name="T39" fmla="*/ 147 h 147"/>
              <a:gd name="T40" fmla="*/ 36 w 106"/>
              <a:gd name="T41" fmla="*/ 138 h 147"/>
              <a:gd name="T42" fmla="*/ 41 w 106"/>
              <a:gd name="T43" fmla="*/ 77 h 147"/>
              <a:gd name="T44" fmla="*/ 50 w 106"/>
              <a:gd name="T45" fmla="*/ 147 h 147"/>
              <a:gd name="T46" fmla="*/ 50 w 106"/>
              <a:gd name="T47" fmla="*/ 147 h 147"/>
              <a:gd name="T48" fmla="*/ 59 w 106"/>
              <a:gd name="T49" fmla="*/ 70 h 147"/>
              <a:gd name="T50" fmla="*/ 60 w 106"/>
              <a:gd name="T51" fmla="*/ 29 h 147"/>
              <a:gd name="T52" fmla="*/ 67 w 106"/>
              <a:gd name="T53" fmla="*/ 43 h 147"/>
              <a:gd name="T54" fmla="*/ 71 w 106"/>
              <a:gd name="T55" fmla="*/ 50 h 147"/>
              <a:gd name="T56" fmla="*/ 75 w 106"/>
              <a:gd name="T57" fmla="*/ 52 h 147"/>
              <a:gd name="T58" fmla="*/ 77 w 106"/>
              <a:gd name="T59" fmla="*/ 52 h 147"/>
              <a:gd name="T60" fmla="*/ 81 w 106"/>
              <a:gd name="T61" fmla="*/ 52 h 147"/>
              <a:gd name="T62" fmla="*/ 100 w 106"/>
              <a:gd name="T63" fmla="*/ 49 h 147"/>
              <a:gd name="T64" fmla="*/ 97 w 106"/>
              <a:gd name="T65" fmla="*/ 3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6" h="147">
                <a:moveTo>
                  <a:pt x="97" y="36"/>
                </a:moveTo>
                <a:cubicBezTo>
                  <a:pt x="97" y="36"/>
                  <a:pt x="97" y="36"/>
                  <a:pt x="97" y="36"/>
                </a:cubicBezTo>
                <a:cubicBezTo>
                  <a:pt x="95" y="36"/>
                  <a:pt x="91" y="37"/>
                  <a:pt x="87" y="37"/>
                </a:cubicBezTo>
                <a:cubicBezTo>
                  <a:pt x="85" y="38"/>
                  <a:pt x="83" y="38"/>
                  <a:pt x="82" y="38"/>
                </a:cubicBezTo>
                <a:cubicBezTo>
                  <a:pt x="81" y="38"/>
                  <a:pt x="81" y="38"/>
                  <a:pt x="80" y="38"/>
                </a:cubicBezTo>
                <a:cubicBezTo>
                  <a:pt x="80" y="38"/>
                  <a:pt x="80" y="37"/>
                  <a:pt x="79" y="37"/>
                </a:cubicBezTo>
                <a:cubicBezTo>
                  <a:pt x="77" y="32"/>
                  <a:pt x="73" y="25"/>
                  <a:pt x="71" y="19"/>
                </a:cubicBezTo>
                <a:cubicBezTo>
                  <a:pt x="69" y="16"/>
                  <a:pt x="68" y="13"/>
                  <a:pt x="67" y="11"/>
                </a:cubicBezTo>
                <a:cubicBezTo>
                  <a:pt x="67" y="10"/>
                  <a:pt x="66" y="10"/>
                  <a:pt x="66" y="9"/>
                </a:cubicBezTo>
                <a:cubicBezTo>
                  <a:pt x="66" y="8"/>
                  <a:pt x="66" y="8"/>
                  <a:pt x="66" y="8"/>
                </a:cubicBezTo>
                <a:cubicBezTo>
                  <a:pt x="65" y="7"/>
                  <a:pt x="65" y="6"/>
                  <a:pt x="64" y="6"/>
                </a:cubicBezTo>
                <a:cubicBezTo>
                  <a:pt x="63" y="5"/>
                  <a:pt x="61" y="3"/>
                  <a:pt x="54" y="2"/>
                </a:cubicBezTo>
                <a:cubicBezTo>
                  <a:pt x="52" y="1"/>
                  <a:pt x="51" y="0"/>
                  <a:pt x="49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4"/>
                  <a:pt x="48" y="12"/>
                  <a:pt x="43" y="22"/>
                </a:cubicBezTo>
                <a:cubicBezTo>
                  <a:pt x="42" y="15"/>
                  <a:pt x="41" y="9"/>
                  <a:pt x="41" y="9"/>
                </a:cubicBezTo>
                <a:cubicBezTo>
                  <a:pt x="43" y="5"/>
                  <a:pt x="43" y="5"/>
                  <a:pt x="43" y="5"/>
                </a:cubicBezTo>
                <a:cubicBezTo>
                  <a:pt x="40" y="2"/>
                  <a:pt x="40" y="2"/>
                  <a:pt x="40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5" y="5"/>
                  <a:pt x="35" y="5"/>
                  <a:pt x="35" y="5"/>
                </a:cubicBezTo>
                <a:cubicBezTo>
                  <a:pt x="37" y="9"/>
                  <a:pt x="37" y="9"/>
                  <a:pt x="37" y="9"/>
                </a:cubicBezTo>
                <a:cubicBezTo>
                  <a:pt x="36" y="9"/>
                  <a:pt x="35" y="15"/>
                  <a:pt x="35" y="22"/>
                </a:cubicBezTo>
                <a:cubicBezTo>
                  <a:pt x="30" y="12"/>
                  <a:pt x="28" y="4"/>
                  <a:pt x="28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7" y="0"/>
                  <a:pt x="25" y="1"/>
                  <a:pt x="24" y="2"/>
                </a:cubicBezTo>
                <a:cubicBezTo>
                  <a:pt x="20" y="3"/>
                  <a:pt x="14" y="5"/>
                  <a:pt x="10" y="7"/>
                </a:cubicBezTo>
                <a:cubicBezTo>
                  <a:pt x="8" y="9"/>
                  <a:pt x="2" y="17"/>
                  <a:pt x="0" y="44"/>
                </a:cubicBezTo>
                <a:cubicBezTo>
                  <a:pt x="0" y="53"/>
                  <a:pt x="1" y="69"/>
                  <a:pt x="1" y="69"/>
                </a:cubicBezTo>
                <a:cubicBezTo>
                  <a:pt x="2" y="73"/>
                  <a:pt x="3" y="77"/>
                  <a:pt x="7" y="77"/>
                </a:cubicBezTo>
                <a:cubicBezTo>
                  <a:pt x="12" y="77"/>
                  <a:pt x="14" y="74"/>
                  <a:pt x="14" y="70"/>
                </a:cubicBezTo>
                <a:cubicBezTo>
                  <a:pt x="14" y="70"/>
                  <a:pt x="13" y="56"/>
                  <a:pt x="14" y="45"/>
                </a:cubicBezTo>
                <a:cubicBezTo>
                  <a:pt x="14" y="36"/>
                  <a:pt x="16" y="23"/>
                  <a:pt x="18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65"/>
                  <a:pt x="18" y="65"/>
                  <a:pt x="18" y="65"/>
                </a:cubicBezTo>
                <a:cubicBezTo>
                  <a:pt x="18" y="67"/>
                  <a:pt x="18" y="69"/>
                  <a:pt x="18" y="70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43"/>
                  <a:pt x="22" y="147"/>
                  <a:pt x="27" y="147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2" y="147"/>
                  <a:pt x="36" y="143"/>
                  <a:pt x="36" y="138"/>
                </a:cubicBezTo>
                <a:cubicBezTo>
                  <a:pt x="36" y="77"/>
                  <a:pt x="36" y="77"/>
                  <a:pt x="36" y="77"/>
                </a:cubicBezTo>
                <a:cubicBezTo>
                  <a:pt x="41" y="77"/>
                  <a:pt x="41" y="77"/>
                  <a:pt x="41" y="77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41" y="143"/>
                  <a:pt x="45" y="147"/>
                  <a:pt x="50" y="147"/>
                </a:cubicBezTo>
                <a:cubicBezTo>
                  <a:pt x="50" y="147"/>
                  <a:pt x="50" y="147"/>
                  <a:pt x="50" y="147"/>
                </a:cubicBezTo>
                <a:cubicBezTo>
                  <a:pt x="50" y="147"/>
                  <a:pt x="50" y="147"/>
                  <a:pt x="50" y="147"/>
                </a:cubicBezTo>
                <a:cubicBezTo>
                  <a:pt x="55" y="147"/>
                  <a:pt x="59" y="143"/>
                  <a:pt x="59" y="138"/>
                </a:cubicBezTo>
                <a:cubicBezTo>
                  <a:pt x="59" y="70"/>
                  <a:pt x="59" y="70"/>
                  <a:pt x="59" y="70"/>
                </a:cubicBezTo>
                <a:cubicBezTo>
                  <a:pt x="60" y="69"/>
                  <a:pt x="60" y="67"/>
                  <a:pt x="60" y="65"/>
                </a:cubicBezTo>
                <a:cubicBezTo>
                  <a:pt x="60" y="29"/>
                  <a:pt x="60" y="29"/>
                  <a:pt x="60" y="29"/>
                </a:cubicBezTo>
                <a:cubicBezTo>
                  <a:pt x="60" y="29"/>
                  <a:pt x="60" y="30"/>
                  <a:pt x="61" y="31"/>
                </a:cubicBezTo>
                <a:cubicBezTo>
                  <a:pt x="63" y="35"/>
                  <a:pt x="65" y="40"/>
                  <a:pt x="67" y="43"/>
                </a:cubicBezTo>
                <a:cubicBezTo>
                  <a:pt x="68" y="45"/>
                  <a:pt x="69" y="46"/>
                  <a:pt x="70" y="48"/>
                </a:cubicBezTo>
                <a:cubicBezTo>
                  <a:pt x="70" y="48"/>
                  <a:pt x="71" y="49"/>
                  <a:pt x="71" y="50"/>
                </a:cubicBezTo>
                <a:cubicBezTo>
                  <a:pt x="71" y="50"/>
                  <a:pt x="72" y="50"/>
                  <a:pt x="72" y="51"/>
                </a:cubicBezTo>
                <a:cubicBezTo>
                  <a:pt x="73" y="51"/>
                  <a:pt x="74" y="52"/>
                  <a:pt x="75" y="52"/>
                </a:cubicBezTo>
                <a:cubicBezTo>
                  <a:pt x="75" y="52"/>
                  <a:pt x="75" y="52"/>
                  <a:pt x="75" y="52"/>
                </a:cubicBezTo>
                <a:cubicBezTo>
                  <a:pt x="76" y="52"/>
                  <a:pt x="76" y="52"/>
                  <a:pt x="77" y="52"/>
                </a:cubicBezTo>
                <a:cubicBezTo>
                  <a:pt x="77" y="53"/>
                  <a:pt x="78" y="53"/>
                  <a:pt x="78" y="53"/>
                </a:cubicBezTo>
                <a:cubicBezTo>
                  <a:pt x="79" y="53"/>
                  <a:pt x="80" y="52"/>
                  <a:pt x="81" y="52"/>
                </a:cubicBezTo>
                <a:cubicBezTo>
                  <a:pt x="85" y="52"/>
                  <a:pt x="89" y="51"/>
                  <a:pt x="93" y="51"/>
                </a:cubicBezTo>
                <a:cubicBezTo>
                  <a:pt x="97" y="50"/>
                  <a:pt x="100" y="49"/>
                  <a:pt x="100" y="49"/>
                </a:cubicBezTo>
                <a:cubicBezTo>
                  <a:pt x="104" y="48"/>
                  <a:pt x="106" y="45"/>
                  <a:pt x="106" y="41"/>
                </a:cubicBezTo>
                <a:cubicBezTo>
                  <a:pt x="105" y="37"/>
                  <a:pt x="101" y="35"/>
                  <a:pt x="9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Freeform 12"/>
          <p:cNvSpPr>
            <a:spLocks/>
          </p:cNvSpPr>
          <p:nvPr/>
        </p:nvSpPr>
        <p:spPr bwMode="auto">
          <a:xfrm>
            <a:off x="3589413" y="3351054"/>
            <a:ext cx="199175" cy="308864"/>
          </a:xfrm>
          <a:custGeom>
            <a:avLst/>
            <a:gdLst>
              <a:gd name="T0" fmla="*/ 33 w 58"/>
              <a:gd name="T1" fmla="*/ 41 h 90"/>
              <a:gd name="T2" fmla="*/ 32 w 58"/>
              <a:gd name="T3" fmla="*/ 40 h 90"/>
              <a:gd name="T4" fmla="*/ 24 w 58"/>
              <a:gd name="T5" fmla="*/ 37 h 90"/>
              <a:gd name="T6" fmla="*/ 23 w 58"/>
              <a:gd name="T7" fmla="*/ 36 h 90"/>
              <a:gd name="T8" fmla="*/ 17 w 58"/>
              <a:gd name="T9" fmla="*/ 32 h 90"/>
              <a:gd name="T10" fmla="*/ 18 w 58"/>
              <a:gd name="T11" fmla="*/ 24 h 90"/>
              <a:gd name="T12" fmla="*/ 28 w 58"/>
              <a:gd name="T13" fmla="*/ 20 h 90"/>
              <a:gd name="T14" fmla="*/ 48 w 58"/>
              <a:gd name="T15" fmla="*/ 27 h 90"/>
              <a:gd name="T16" fmla="*/ 56 w 58"/>
              <a:gd name="T17" fmla="*/ 24 h 90"/>
              <a:gd name="T18" fmla="*/ 56 w 58"/>
              <a:gd name="T19" fmla="*/ 18 h 90"/>
              <a:gd name="T20" fmla="*/ 38 w 58"/>
              <a:gd name="T21" fmla="*/ 10 h 90"/>
              <a:gd name="T22" fmla="*/ 33 w 58"/>
              <a:gd name="T23" fmla="*/ 9 h 90"/>
              <a:gd name="T24" fmla="*/ 33 w 58"/>
              <a:gd name="T25" fmla="*/ 2 h 90"/>
              <a:gd name="T26" fmla="*/ 31 w 58"/>
              <a:gd name="T27" fmla="*/ 0 h 90"/>
              <a:gd name="T28" fmla="*/ 25 w 58"/>
              <a:gd name="T29" fmla="*/ 0 h 90"/>
              <a:gd name="T30" fmla="*/ 23 w 58"/>
              <a:gd name="T31" fmla="*/ 2 h 90"/>
              <a:gd name="T32" fmla="*/ 23 w 58"/>
              <a:gd name="T33" fmla="*/ 9 h 90"/>
              <a:gd name="T34" fmla="*/ 8 w 58"/>
              <a:gd name="T35" fmla="*/ 15 h 90"/>
              <a:gd name="T36" fmla="*/ 4 w 58"/>
              <a:gd name="T37" fmla="*/ 37 h 90"/>
              <a:gd name="T38" fmla="*/ 11 w 58"/>
              <a:gd name="T39" fmla="*/ 45 h 90"/>
              <a:gd name="T40" fmla="*/ 32 w 58"/>
              <a:gd name="T41" fmla="*/ 54 h 90"/>
              <a:gd name="T42" fmla="*/ 35 w 58"/>
              <a:gd name="T43" fmla="*/ 56 h 90"/>
              <a:gd name="T44" fmla="*/ 40 w 58"/>
              <a:gd name="T45" fmla="*/ 60 h 90"/>
              <a:gd name="T46" fmla="*/ 39 w 58"/>
              <a:gd name="T47" fmla="*/ 68 h 90"/>
              <a:gd name="T48" fmla="*/ 30 w 58"/>
              <a:gd name="T49" fmla="*/ 71 h 90"/>
              <a:gd name="T50" fmla="*/ 20 w 58"/>
              <a:gd name="T51" fmla="*/ 69 h 90"/>
              <a:gd name="T52" fmla="*/ 14 w 58"/>
              <a:gd name="T53" fmla="*/ 65 h 90"/>
              <a:gd name="T54" fmla="*/ 13 w 58"/>
              <a:gd name="T55" fmla="*/ 64 h 90"/>
              <a:gd name="T56" fmla="*/ 13 w 58"/>
              <a:gd name="T57" fmla="*/ 64 h 90"/>
              <a:gd name="T58" fmla="*/ 13 w 58"/>
              <a:gd name="T59" fmla="*/ 64 h 90"/>
              <a:gd name="T60" fmla="*/ 13 w 58"/>
              <a:gd name="T61" fmla="*/ 64 h 90"/>
              <a:gd name="T62" fmla="*/ 9 w 58"/>
              <a:gd name="T63" fmla="*/ 62 h 90"/>
              <a:gd name="T64" fmla="*/ 2 w 58"/>
              <a:gd name="T65" fmla="*/ 66 h 90"/>
              <a:gd name="T66" fmla="*/ 2 w 58"/>
              <a:gd name="T67" fmla="*/ 71 h 90"/>
              <a:gd name="T68" fmla="*/ 23 w 58"/>
              <a:gd name="T69" fmla="*/ 82 h 90"/>
              <a:gd name="T70" fmla="*/ 23 w 58"/>
              <a:gd name="T71" fmla="*/ 89 h 90"/>
              <a:gd name="T72" fmla="*/ 25 w 58"/>
              <a:gd name="T73" fmla="*/ 90 h 90"/>
              <a:gd name="T74" fmla="*/ 31 w 58"/>
              <a:gd name="T75" fmla="*/ 90 h 90"/>
              <a:gd name="T76" fmla="*/ 33 w 58"/>
              <a:gd name="T77" fmla="*/ 89 h 90"/>
              <a:gd name="T78" fmla="*/ 33 w 58"/>
              <a:gd name="T79" fmla="*/ 82 h 90"/>
              <a:gd name="T80" fmla="*/ 49 w 58"/>
              <a:gd name="T81" fmla="*/ 77 h 90"/>
              <a:gd name="T82" fmla="*/ 55 w 58"/>
              <a:gd name="T83" fmla="*/ 56 h 90"/>
              <a:gd name="T84" fmla="*/ 33 w 58"/>
              <a:gd name="T85" fmla="*/ 41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8" h="90">
                <a:moveTo>
                  <a:pt x="33" y="41"/>
                </a:moveTo>
                <a:cubicBezTo>
                  <a:pt x="32" y="40"/>
                  <a:pt x="32" y="40"/>
                  <a:pt x="32" y="40"/>
                </a:cubicBezTo>
                <a:cubicBezTo>
                  <a:pt x="29" y="39"/>
                  <a:pt x="25" y="37"/>
                  <a:pt x="24" y="37"/>
                </a:cubicBezTo>
                <a:cubicBezTo>
                  <a:pt x="24" y="37"/>
                  <a:pt x="23" y="36"/>
                  <a:pt x="23" y="36"/>
                </a:cubicBezTo>
                <a:cubicBezTo>
                  <a:pt x="20" y="35"/>
                  <a:pt x="19" y="34"/>
                  <a:pt x="17" y="32"/>
                </a:cubicBezTo>
                <a:cubicBezTo>
                  <a:pt x="15" y="29"/>
                  <a:pt x="16" y="26"/>
                  <a:pt x="18" y="24"/>
                </a:cubicBezTo>
                <a:cubicBezTo>
                  <a:pt x="21" y="21"/>
                  <a:pt x="25" y="20"/>
                  <a:pt x="28" y="20"/>
                </a:cubicBezTo>
                <a:cubicBezTo>
                  <a:pt x="30" y="20"/>
                  <a:pt x="38" y="19"/>
                  <a:pt x="48" y="27"/>
                </a:cubicBezTo>
                <a:cubicBezTo>
                  <a:pt x="50" y="29"/>
                  <a:pt x="54" y="26"/>
                  <a:pt x="56" y="24"/>
                </a:cubicBezTo>
                <a:cubicBezTo>
                  <a:pt x="57" y="22"/>
                  <a:pt x="57" y="20"/>
                  <a:pt x="56" y="18"/>
                </a:cubicBezTo>
                <a:cubicBezTo>
                  <a:pt x="53" y="14"/>
                  <a:pt x="43" y="11"/>
                  <a:pt x="38" y="10"/>
                </a:cubicBezTo>
                <a:cubicBezTo>
                  <a:pt x="37" y="9"/>
                  <a:pt x="35" y="9"/>
                  <a:pt x="33" y="9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1"/>
                  <a:pt x="32" y="0"/>
                  <a:pt x="31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0"/>
                  <a:pt x="23" y="1"/>
                  <a:pt x="23" y="2"/>
                </a:cubicBezTo>
                <a:cubicBezTo>
                  <a:pt x="23" y="9"/>
                  <a:pt x="23" y="9"/>
                  <a:pt x="23" y="9"/>
                </a:cubicBezTo>
                <a:cubicBezTo>
                  <a:pt x="17" y="10"/>
                  <a:pt x="12" y="12"/>
                  <a:pt x="8" y="15"/>
                </a:cubicBezTo>
                <a:cubicBezTo>
                  <a:pt x="2" y="21"/>
                  <a:pt x="0" y="30"/>
                  <a:pt x="4" y="37"/>
                </a:cubicBezTo>
                <a:cubicBezTo>
                  <a:pt x="5" y="40"/>
                  <a:pt x="8" y="43"/>
                  <a:pt x="11" y="45"/>
                </a:cubicBezTo>
                <a:cubicBezTo>
                  <a:pt x="14" y="46"/>
                  <a:pt x="26" y="52"/>
                  <a:pt x="32" y="54"/>
                </a:cubicBezTo>
                <a:cubicBezTo>
                  <a:pt x="35" y="56"/>
                  <a:pt x="35" y="56"/>
                  <a:pt x="35" y="56"/>
                </a:cubicBezTo>
                <a:cubicBezTo>
                  <a:pt x="37" y="57"/>
                  <a:pt x="39" y="58"/>
                  <a:pt x="40" y="60"/>
                </a:cubicBezTo>
                <a:cubicBezTo>
                  <a:pt x="42" y="63"/>
                  <a:pt x="41" y="66"/>
                  <a:pt x="39" y="68"/>
                </a:cubicBezTo>
                <a:cubicBezTo>
                  <a:pt x="37" y="70"/>
                  <a:pt x="34" y="71"/>
                  <a:pt x="30" y="71"/>
                </a:cubicBezTo>
                <a:cubicBezTo>
                  <a:pt x="27" y="71"/>
                  <a:pt x="24" y="70"/>
                  <a:pt x="20" y="69"/>
                </a:cubicBezTo>
                <a:cubicBezTo>
                  <a:pt x="18" y="68"/>
                  <a:pt x="16" y="67"/>
                  <a:pt x="14" y="65"/>
                </a:cubicBezTo>
                <a:cubicBezTo>
                  <a:pt x="14" y="65"/>
                  <a:pt x="13" y="65"/>
                  <a:pt x="13" y="64"/>
                </a:cubicBezTo>
                <a:cubicBezTo>
                  <a:pt x="13" y="64"/>
                  <a:pt x="13" y="64"/>
                  <a:pt x="13" y="64"/>
                </a:cubicBezTo>
                <a:cubicBezTo>
                  <a:pt x="13" y="64"/>
                  <a:pt x="13" y="64"/>
                  <a:pt x="13" y="64"/>
                </a:cubicBezTo>
                <a:cubicBezTo>
                  <a:pt x="13" y="64"/>
                  <a:pt x="13" y="64"/>
                  <a:pt x="13" y="64"/>
                </a:cubicBezTo>
                <a:cubicBezTo>
                  <a:pt x="12" y="62"/>
                  <a:pt x="10" y="62"/>
                  <a:pt x="9" y="62"/>
                </a:cubicBezTo>
                <a:cubicBezTo>
                  <a:pt x="6" y="62"/>
                  <a:pt x="3" y="64"/>
                  <a:pt x="2" y="66"/>
                </a:cubicBezTo>
                <a:cubicBezTo>
                  <a:pt x="1" y="68"/>
                  <a:pt x="1" y="70"/>
                  <a:pt x="2" y="71"/>
                </a:cubicBezTo>
                <a:cubicBezTo>
                  <a:pt x="6" y="77"/>
                  <a:pt x="14" y="81"/>
                  <a:pt x="23" y="82"/>
                </a:cubicBezTo>
                <a:cubicBezTo>
                  <a:pt x="23" y="89"/>
                  <a:pt x="23" y="89"/>
                  <a:pt x="23" y="89"/>
                </a:cubicBezTo>
                <a:cubicBezTo>
                  <a:pt x="23" y="90"/>
                  <a:pt x="24" y="90"/>
                  <a:pt x="25" y="90"/>
                </a:cubicBezTo>
                <a:cubicBezTo>
                  <a:pt x="31" y="90"/>
                  <a:pt x="31" y="90"/>
                  <a:pt x="31" y="90"/>
                </a:cubicBezTo>
                <a:cubicBezTo>
                  <a:pt x="32" y="90"/>
                  <a:pt x="33" y="90"/>
                  <a:pt x="33" y="89"/>
                </a:cubicBezTo>
                <a:cubicBezTo>
                  <a:pt x="33" y="82"/>
                  <a:pt x="33" y="82"/>
                  <a:pt x="33" y="82"/>
                </a:cubicBezTo>
                <a:cubicBezTo>
                  <a:pt x="40" y="82"/>
                  <a:pt x="46" y="80"/>
                  <a:pt x="49" y="77"/>
                </a:cubicBezTo>
                <a:cubicBezTo>
                  <a:pt x="55" y="72"/>
                  <a:pt x="58" y="63"/>
                  <a:pt x="55" y="56"/>
                </a:cubicBezTo>
                <a:cubicBezTo>
                  <a:pt x="52" y="48"/>
                  <a:pt x="41" y="44"/>
                  <a:pt x="33" y="4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37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41" grpId="0" animBg="1"/>
      <p:bldP spid="141" grpId="1" animBg="1"/>
      <p:bldP spid="163" grpId="0" animBg="1"/>
      <p:bldP spid="163" grpId="1" animBg="1"/>
      <p:bldP spid="174" grpId="0" animBg="1"/>
      <p:bldP spid="174" grpId="1" animBg="1"/>
      <p:bldP spid="175" grpId="0" animBg="1"/>
      <p:bldP spid="175" grpId="1" animBg="1"/>
      <p:bldP spid="176" grpId="1" animBg="1"/>
      <p:bldP spid="180" grpId="0" animBg="1"/>
      <p:bldP spid="181" grpId="0" animBg="1"/>
      <p:bldP spid="43" grpId="0" animBg="1"/>
      <p:bldP spid="44" grpId="0" animBg="1"/>
      <p:bldP spid="4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28</a:t>
            </a:fld>
            <a:endParaRPr lang="en-US" altLang="zh-TW" dirty="0"/>
          </a:p>
        </p:txBody>
      </p:sp>
      <p:grpSp>
        <p:nvGrpSpPr>
          <p:cNvPr id="34" name="组合 55"/>
          <p:cNvGrpSpPr/>
          <p:nvPr/>
        </p:nvGrpSpPr>
        <p:grpSpPr>
          <a:xfrm>
            <a:off x="164911" y="139661"/>
            <a:ext cx="2684742" cy="597778"/>
            <a:chOff x="251900" y="183290"/>
            <a:chExt cx="2684742" cy="597778"/>
          </a:xfrm>
        </p:grpSpPr>
        <p:sp>
          <p:nvSpPr>
            <p:cNvPr id="35" name="矩形 34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優點分析</a:t>
              </a:r>
              <a:endParaRPr lang="en-US" altLang="zh-TW" sz="2800" dirty="0" smtClean="0">
                <a:solidFill>
                  <a:srgbClr val="1F4E79"/>
                </a:solidFill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36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37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文本框 4"/>
              <p:cNvSpPr txBox="1"/>
              <p:nvPr/>
            </p:nvSpPr>
            <p:spPr>
              <a:xfrm>
                <a:off x="1114341" y="617339"/>
                <a:ext cx="88965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kern="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C</a:t>
                </a:r>
                <a:endParaRPr kumimoji="0" lang="zh-CN" altLang="en-US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3" name="Group 49">
            <a:extLst>
              <a:ext uri="{FF2B5EF4-FFF2-40B4-BE49-F238E27FC236}">
                <a16:creationId xmlns:a16="http://schemas.microsoft.com/office/drawing/2014/main" id="{6F472592-56B2-40FE-9169-E09C86CA93C6}"/>
              </a:ext>
            </a:extLst>
          </p:cNvPr>
          <p:cNvGrpSpPr/>
          <p:nvPr/>
        </p:nvGrpSpPr>
        <p:grpSpPr>
          <a:xfrm>
            <a:off x="3588400" y="2288697"/>
            <a:ext cx="928637" cy="1141351"/>
            <a:chOff x="3606801" y="1795463"/>
            <a:chExt cx="928688" cy="1141413"/>
          </a:xfrm>
        </p:grpSpPr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B2F582EF-6B7D-4E78-9AE0-A6E972B77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801" y="1795463"/>
              <a:ext cx="928688" cy="1141413"/>
            </a:xfrm>
            <a:custGeom>
              <a:avLst/>
              <a:gdLst/>
              <a:ahLst/>
              <a:cxnLst>
                <a:cxn ang="0">
                  <a:pos x="3" y="110"/>
                </a:cxn>
                <a:cxn ang="0">
                  <a:pos x="247" y="0"/>
                </a:cxn>
                <a:cxn ang="0">
                  <a:pos x="247" y="303"/>
                </a:cxn>
                <a:cxn ang="0">
                  <a:pos x="21" y="303"/>
                </a:cxn>
                <a:cxn ang="0">
                  <a:pos x="3" y="110"/>
                </a:cxn>
              </a:cxnLst>
              <a:rect l="0" t="0" r="r" b="b"/>
              <a:pathLst>
                <a:path w="247" h="303">
                  <a:moveTo>
                    <a:pt x="3" y="110"/>
                  </a:moveTo>
                  <a:cubicBezTo>
                    <a:pt x="103" y="89"/>
                    <a:pt x="184" y="52"/>
                    <a:pt x="247" y="0"/>
                  </a:cubicBezTo>
                  <a:cubicBezTo>
                    <a:pt x="247" y="303"/>
                    <a:pt x="247" y="303"/>
                    <a:pt x="247" y="303"/>
                  </a:cubicBezTo>
                  <a:cubicBezTo>
                    <a:pt x="21" y="303"/>
                    <a:pt x="21" y="303"/>
                    <a:pt x="21" y="303"/>
                  </a:cubicBezTo>
                  <a:cubicBezTo>
                    <a:pt x="5" y="245"/>
                    <a:pt x="0" y="180"/>
                    <a:pt x="3" y="110"/>
                  </a:cubicBezTo>
                  <a:close/>
                </a:path>
              </a:pathLst>
            </a:custGeom>
            <a:solidFill>
              <a:srgbClr val="376092"/>
            </a:solidFill>
            <a:ln w="9525">
              <a:noFill/>
              <a:round/>
              <a:headEnd/>
              <a:tailEnd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B2484CDC-6D8C-4EC4-BCD9-505F2ACCC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2400" y="2350968"/>
              <a:ext cx="275623" cy="307615"/>
            </a:xfrm>
            <a:custGeom>
              <a:avLst/>
              <a:gdLst/>
              <a:ahLst/>
              <a:cxnLst>
                <a:cxn ang="0">
                  <a:pos x="374" y="158"/>
                </a:cxn>
                <a:cxn ang="0">
                  <a:pos x="352" y="158"/>
                </a:cxn>
                <a:cxn ang="0">
                  <a:pos x="209" y="0"/>
                </a:cxn>
                <a:cxn ang="0">
                  <a:pos x="67" y="158"/>
                </a:cxn>
                <a:cxn ang="0">
                  <a:pos x="44" y="158"/>
                </a:cxn>
                <a:cxn ang="0">
                  <a:pos x="0" y="203"/>
                </a:cxn>
                <a:cxn ang="0">
                  <a:pos x="0" y="414"/>
                </a:cxn>
                <a:cxn ang="0">
                  <a:pos x="44" y="478"/>
                </a:cxn>
                <a:cxn ang="0">
                  <a:pos x="374" y="478"/>
                </a:cxn>
                <a:cxn ang="0">
                  <a:pos x="428" y="414"/>
                </a:cxn>
                <a:cxn ang="0">
                  <a:pos x="428" y="203"/>
                </a:cxn>
                <a:cxn ang="0">
                  <a:pos x="374" y="158"/>
                </a:cxn>
                <a:cxn ang="0">
                  <a:pos x="247" y="414"/>
                </a:cxn>
                <a:cxn ang="0">
                  <a:pos x="172" y="414"/>
                </a:cxn>
                <a:cxn ang="0">
                  <a:pos x="186" y="309"/>
                </a:cxn>
                <a:cxn ang="0">
                  <a:pos x="161" y="265"/>
                </a:cxn>
                <a:cxn ang="0">
                  <a:pos x="210" y="216"/>
                </a:cxn>
                <a:cxn ang="0">
                  <a:pos x="258" y="264"/>
                </a:cxn>
                <a:cxn ang="0">
                  <a:pos x="232" y="310"/>
                </a:cxn>
                <a:cxn ang="0">
                  <a:pos x="247" y="414"/>
                </a:cxn>
                <a:cxn ang="0">
                  <a:pos x="112" y="158"/>
                </a:cxn>
                <a:cxn ang="0">
                  <a:pos x="209" y="45"/>
                </a:cxn>
                <a:cxn ang="0">
                  <a:pos x="307" y="158"/>
                </a:cxn>
                <a:cxn ang="0">
                  <a:pos x="112" y="158"/>
                </a:cxn>
              </a:cxnLst>
              <a:rect l="0" t="0" r="r" b="b"/>
              <a:pathLst>
                <a:path w="428" h="478">
                  <a:moveTo>
                    <a:pt x="374" y="158"/>
                  </a:moveTo>
                  <a:cubicBezTo>
                    <a:pt x="352" y="158"/>
                    <a:pt x="352" y="158"/>
                    <a:pt x="352" y="158"/>
                  </a:cubicBezTo>
                  <a:cubicBezTo>
                    <a:pt x="352" y="58"/>
                    <a:pt x="292" y="0"/>
                    <a:pt x="209" y="0"/>
                  </a:cubicBezTo>
                  <a:cubicBezTo>
                    <a:pt x="127" y="0"/>
                    <a:pt x="67" y="58"/>
                    <a:pt x="67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11" y="158"/>
                    <a:pt x="0" y="170"/>
                    <a:pt x="0" y="203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47"/>
                    <a:pt x="11" y="478"/>
                    <a:pt x="44" y="478"/>
                  </a:cubicBezTo>
                  <a:cubicBezTo>
                    <a:pt x="374" y="478"/>
                    <a:pt x="374" y="478"/>
                    <a:pt x="374" y="478"/>
                  </a:cubicBezTo>
                  <a:cubicBezTo>
                    <a:pt x="407" y="478"/>
                    <a:pt x="428" y="447"/>
                    <a:pt x="428" y="414"/>
                  </a:cubicBezTo>
                  <a:cubicBezTo>
                    <a:pt x="428" y="203"/>
                    <a:pt x="428" y="203"/>
                    <a:pt x="428" y="203"/>
                  </a:cubicBezTo>
                  <a:cubicBezTo>
                    <a:pt x="428" y="170"/>
                    <a:pt x="407" y="158"/>
                    <a:pt x="374" y="158"/>
                  </a:cubicBezTo>
                  <a:moveTo>
                    <a:pt x="247" y="414"/>
                  </a:moveTo>
                  <a:cubicBezTo>
                    <a:pt x="172" y="414"/>
                    <a:pt x="172" y="414"/>
                    <a:pt x="172" y="414"/>
                  </a:cubicBezTo>
                  <a:cubicBezTo>
                    <a:pt x="186" y="309"/>
                    <a:pt x="186" y="309"/>
                    <a:pt x="186" y="309"/>
                  </a:cubicBezTo>
                  <a:cubicBezTo>
                    <a:pt x="171" y="301"/>
                    <a:pt x="161" y="283"/>
                    <a:pt x="161" y="265"/>
                  </a:cubicBezTo>
                  <a:cubicBezTo>
                    <a:pt x="161" y="238"/>
                    <a:pt x="183" y="216"/>
                    <a:pt x="210" y="216"/>
                  </a:cubicBezTo>
                  <a:cubicBezTo>
                    <a:pt x="236" y="216"/>
                    <a:pt x="258" y="237"/>
                    <a:pt x="258" y="264"/>
                  </a:cubicBezTo>
                  <a:cubicBezTo>
                    <a:pt x="258" y="282"/>
                    <a:pt x="248" y="302"/>
                    <a:pt x="232" y="310"/>
                  </a:cubicBezTo>
                  <a:lnTo>
                    <a:pt x="247" y="414"/>
                  </a:lnTo>
                  <a:close/>
                  <a:moveTo>
                    <a:pt x="112" y="158"/>
                  </a:moveTo>
                  <a:cubicBezTo>
                    <a:pt x="112" y="66"/>
                    <a:pt x="161" y="45"/>
                    <a:pt x="209" y="45"/>
                  </a:cubicBezTo>
                  <a:cubicBezTo>
                    <a:pt x="258" y="45"/>
                    <a:pt x="307" y="66"/>
                    <a:pt x="307" y="158"/>
                  </a:cubicBezTo>
                  <a:lnTo>
                    <a:pt x="112" y="1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6" name="Group 50">
            <a:extLst>
              <a:ext uri="{FF2B5EF4-FFF2-40B4-BE49-F238E27FC236}">
                <a16:creationId xmlns:a16="http://schemas.microsoft.com/office/drawing/2014/main" id="{9D7D3E2A-E92A-4A27-A590-F044AE0B7C9E}"/>
              </a:ext>
            </a:extLst>
          </p:cNvPr>
          <p:cNvGrpSpPr/>
          <p:nvPr/>
        </p:nvGrpSpPr>
        <p:grpSpPr>
          <a:xfrm>
            <a:off x="4576368" y="2287109"/>
            <a:ext cx="927050" cy="1144526"/>
            <a:chOff x="4595813" y="1792288"/>
            <a:chExt cx="927100" cy="1144588"/>
          </a:xfrm>
          <a:effectLst>
            <a:outerShdw blurRad="2540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0C85DD62-2EED-43F3-8845-AF49F2C29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1792288"/>
              <a:ext cx="927100" cy="1144588"/>
            </a:xfrm>
            <a:custGeom>
              <a:avLst/>
              <a:gdLst/>
              <a:ahLst/>
              <a:cxnLst>
                <a:cxn ang="0">
                  <a:pos x="220" y="304"/>
                </a:cxn>
                <a:cxn ang="0">
                  <a:pos x="0" y="304"/>
                </a:cxn>
                <a:cxn ang="0">
                  <a:pos x="0" y="0"/>
                </a:cxn>
                <a:cxn ang="0">
                  <a:pos x="246" y="111"/>
                </a:cxn>
                <a:cxn ang="0">
                  <a:pos x="220" y="304"/>
                </a:cxn>
              </a:cxnLst>
              <a:rect l="0" t="0" r="r" b="b"/>
              <a:pathLst>
                <a:path w="246" h="304">
                  <a:moveTo>
                    <a:pt x="220" y="304"/>
                  </a:moveTo>
                  <a:cubicBezTo>
                    <a:pt x="0" y="304"/>
                    <a:pt x="0" y="304"/>
                    <a:pt x="0" y="30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" y="56"/>
                    <a:pt x="158" y="93"/>
                    <a:pt x="246" y="111"/>
                  </a:cubicBezTo>
                  <a:cubicBezTo>
                    <a:pt x="243" y="183"/>
                    <a:pt x="235" y="247"/>
                    <a:pt x="220" y="304"/>
                  </a:cubicBezTo>
                  <a:close/>
                </a:path>
              </a:pathLst>
            </a:custGeom>
            <a:solidFill>
              <a:srgbClr val="37609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8" name="Freeform 100">
              <a:extLst>
                <a:ext uri="{FF2B5EF4-FFF2-40B4-BE49-F238E27FC236}">
                  <a16:creationId xmlns:a16="http://schemas.microsoft.com/office/drawing/2014/main" id="{A834642D-4705-404D-A9AB-05027CAB03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0600" y="2355899"/>
              <a:ext cx="323697" cy="310304"/>
            </a:xfrm>
            <a:custGeom>
              <a:avLst/>
              <a:gdLst/>
              <a:ahLst/>
              <a:cxnLst>
                <a:cxn ang="0">
                  <a:pos x="63" y="49"/>
                </a:cxn>
                <a:cxn ang="0">
                  <a:pos x="58" y="44"/>
                </a:cxn>
                <a:cxn ang="0">
                  <a:pos x="54" y="48"/>
                </a:cxn>
                <a:cxn ang="0">
                  <a:pos x="63" y="57"/>
                </a:cxn>
                <a:cxn ang="0">
                  <a:pos x="64" y="60"/>
                </a:cxn>
                <a:cxn ang="0">
                  <a:pos x="59" y="64"/>
                </a:cxn>
                <a:cxn ang="0">
                  <a:pos x="56" y="63"/>
                </a:cxn>
                <a:cxn ang="0">
                  <a:pos x="29" y="36"/>
                </a:cxn>
                <a:cxn ang="0">
                  <a:pos x="15" y="42"/>
                </a:cxn>
                <a:cxn ang="0">
                  <a:pos x="0" y="27"/>
                </a:cxn>
                <a:cxn ang="0">
                  <a:pos x="26" y="0"/>
                </a:cxn>
                <a:cxn ang="0">
                  <a:pos x="41" y="15"/>
                </a:cxn>
                <a:cxn ang="0">
                  <a:pos x="36" y="30"/>
                </a:cxn>
                <a:cxn ang="0">
                  <a:pos x="50" y="44"/>
                </a:cxn>
                <a:cxn ang="0">
                  <a:pos x="54" y="40"/>
                </a:cxn>
                <a:cxn ang="0">
                  <a:pos x="49" y="35"/>
                </a:cxn>
                <a:cxn ang="0">
                  <a:pos x="54" y="31"/>
                </a:cxn>
                <a:cxn ang="0">
                  <a:pos x="55" y="31"/>
                </a:cxn>
                <a:cxn ang="0">
                  <a:pos x="67" y="44"/>
                </a:cxn>
                <a:cxn ang="0">
                  <a:pos x="63" y="49"/>
                </a:cxn>
                <a:cxn ang="0">
                  <a:pos x="25" y="8"/>
                </a:cxn>
                <a:cxn ang="0">
                  <a:pos x="18" y="16"/>
                </a:cxn>
                <a:cxn ang="0">
                  <a:pos x="19" y="19"/>
                </a:cxn>
                <a:cxn ang="0">
                  <a:pos x="15" y="18"/>
                </a:cxn>
                <a:cxn ang="0">
                  <a:pos x="7" y="26"/>
                </a:cxn>
                <a:cxn ang="0">
                  <a:pos x="15" y="34"/>
                </a:cxn>
                <a:cxn ang="0">
                  <a:pos x="23" y="26"/>
                </a:cxn>
                <a:cxn ang="0">
                  <a:pos x="22" y="23"/>
                </a:cxn>
                <a:cxn ang="0">
                  <a:pos x="25" y="24"/>
                </a:cxn>
                <a:cxn ang="0">
                  <a:pos x="33" y="16"/>
                </a:cxn>
                <a:cxn ang="0">
                  <a:pos x="25" y="8"/>
                </a:cxn>
              </a:cxnLst>
              <a:rect l="0" t="0" r="r" b="b"/>
              <a:pathLst>
                <a:path w="67" h="64">
                  <a:moveTo>
                    <a:pt x="63" y="49"/>
                  </a:moveTo>
                  <a:cubicBezTo>
                    <a:pt x="62" y="49"/>
                    <a:pt x="58" y="45"/>
                    <a:pt x="58" y="44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3" y="58"/>
                    <a:pt x="64" y="59"/>
                    <a:pt x="64" y="60"/>
                  </a:cubicBezTo>
                  <a:cubicBezTo>
                    <a:pt x="64" y="62"/>
                    <a:pt x="61" y="64"/>
                    <a:pt x="59" y="64"/>
                  </a:cubicBezTo>
                  <a:cubicBezTo>
                    <a:pt x="58" y="64"/>
                    <a:pt x="57" y="64"/>
                    <a:pt x="56" y="63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5" y="39"/>
                    <a:pt x="20" y="42"/>
                    <a:pt x="15" y="42"/>
                  </a:cubicBezTo>
                  <a:cubicBezTo>
                    <a:pt x="6" y="42"/>
                    <a:pt x="0" y="36"/>
                    <a:pt x="0" y="27"/>
                  </a:cubicBezTo>
                  <a:cubicBezTo>
                    <a:pt x="0" y="14"/>
                    <a:pt x="13" y="0"/>
                    <a:pt x="26" y="0"/>
                  </a:cubicBezTo>
                  <a:cubicBezTo>
                    <a:pt x="35" y="0"/>
                    <a:pt x="41" y="6"/>
                    <a:pt x="41" y="15"/>
                  </a:cubicBezTo>
                  <a:cubicBezTo>
                    <a:pt x="41" y="21"/>
                    <a:pt x="39" y="26"/>
                    <a:pt x="36" y="30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9"/>
                    <a:pt x="49" y="36"/>
                    <a:pt x="49" y="35"/>
                  </a:cubicBezTo>
                  <a:cubicBezTo>
                    <a:pt x="49" y="34"/>
                    <a:pt x="53" y="31"/>
                    <a:pt x="54" y="31"/>
                  </a:cubicBezTo>
                  <a:cubicBezTo>
                    <a:pt x="54" y="31"/>
                    <a:pt x="54" y="31"/>
                    <a:pt x="55" y="31"/>
                  </a:cubicBezTo>
                  <a:cubicBezTo>
                    <a:pt x="56" y="32"/>
                    <a:pt x="67" y="43"/>
                    <a:pt x="67" y="44"/>
                  </a:cubicBezTo>
                  <a:cubicBezTo>
                    <a:pt x="67" y="45"/>
                    <a:pt x="64" y="49"/>
                    <a:pt x="63" y="49"/>
                  </a:cubicBezTo>
                  <a:close/>
                  <a:moveTo>
                    <a:pt x="25" y="8"/>
                  </a:moveTo>
                  <a:cubicBezTo>
                    <a:pt x="21" y="8"/>
                    <a:pt x="18" y="12"/>
                    <a:pt x="18" y="16"/>
                  </a:cubicBezTo>
                  <a:cubicBezTo>
                    <a:pt x="18" y="17"/>
                    <a:pt x="18" y="18"/>
                    <a:pt x="19" y="19"/>
                  </a:cubicBezTo>
                  <a:cubicBezTo>
                    <a:pt x="17" y="19"/>
                    <a:pt x="16" y="18"/>
                    <a:pt x="15" y="18"/>
                  </a:cubicBezTo>
                  <a:cubicBezTo>
                    <a:pt x="11" y="18"/>
                    <a:pt x="7" y="22"/>
                    <a:pt x="7" y="26"/>
                  </a:cubicBezTo>
                  <a:cubicBezTo>
                    <a:pt x="7" y="30"/>
                    <a:pt x="11" y="34"/>
                    <a:pt x="15" y="34"/>
                  </a:cubicBezTo>
                  <a:cubicBezTo>
                    <a:pt x="19" y="34"/>
                    <a:pt x="23" y="30"/>
                    <a:pt x="23" y="26"/>
                  </a:cubicBezTo>
                  <a:cubicBezTo>
                    <a:pt x="23" y="25"/>
                    <a:pt x="23" y="24"/>
                    <a:pt x="22" y="23"/>
                  </a:cubicBezTo>
                  <a:cubicBezTo>
                    <a:pt x="23" y="23"/>
                    <a:pt x="24" y="24"/>
                    <a:pt x="25" y="24"/>
                  </a:cubicBezTo>
                  <a:cubicBezTo>
                    <a:pt x="30" y="24"/>
                    <a:pt x="33" y="20"/>
                    <a:pt x="33" y="16"/>
                  </a:cubicBezTo>
                  <a:cubicBezTo>
                    <a:pt x="33" y="12"/>
                    <a:pt x="30" y="8"/>
                    <a:pt x="25" y="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9" name="Group 51">
            <a:extLst>
              <a:ext uri="{FF2B5EF4-FFF2-40B4-BE49-F238E27FC236}">
                <a16:creationId xmlns:a16="http://schemas.microsoft.com/office/drawing/2014/main" id="{3A034D6C-F732-4FD5-BD67-42A35290172B}"/>
              </a:ext>
            </a:extLst>
          </p:cNvPr>
          <p:cNvGrpSpPr/>
          <p:nvPr/>
        </p:nvGrpSpPr>
        <p:grpSpPr>
          <a:xfrm>
            <a:off x="3680355" y="3498906"/>
            <a:ext cx="831805" cy="1023882"/>
            <a:chOff x="3703638" y="3000375"/>
            <a:chExt cx="831850" cy="1023938"/>
          </a:xfrm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24BCAD57-5C36-4188-B5BF-E897CC36F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8" y="3000375"/>
              <a:ext cx="831850" cy="1023938"/>
            </a:xfrm>
            <a:custGeom>
              <a:avLst/>
              <a:gdLst/>
              <a:ahLst/>
              <a:cxnLst>
                <a:cxn ang="0">
                  <a:pos x="221" y="0"/>
                </a:cxn>
                <a:cxn ang="0">
                  <a:pos x="221" y="272"/>
                </a:cxn>
                <a:cxn ang="0">
                  <a:pos x="0" y="0"/>
                </a:cxn>
                <a:cxn ang="0">
                  <a:pos x="221" y="0"/>
                </a:cxn>
              </a:cxnLst>
              <a:rect l="0" t="0" r="r" b="b"/>
              <a:pathLst>
                <a:path w="221" h="272">
                  <a:moveTo>
                    <a:pt x="221" y="0"/>
                  </a:moveTo>
                  <a:cubicBezTo>
                    <a:pt x="221" y="272"/>
                    <a:pt x="221" y="272"/>
                    <a:pt x="221" y="272"/>
                  </a:cubicBezTo>
                  <a:cubicBezTo>
                    <a:pt x="108" y="207"/>
                    <a:pt x="34" y="116"/>
                    <a:pt x="0" y="0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rgbClr val="376092"/>
            </a:solidFill>
            <a:ln w="9525">
              <a:noFill/>
              <a:round/>
              <a:headEnd/>
              <a:tailEnd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C6F316D9-7EEC-41C9-B6EC-4135377F5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352" y="3159042"/>
              <a:ext cx="321341" cy="326210"/>
            </a:xfrm>
            <a:custGeom>
              <a:avLst/>
              <a:gdLst/>
              <a:ahLst/>
              <a:cxnLst>
                <a:cxn ang="0">
                  <a:pos x="61" y="49"/>
                </a:cxn>
                <a:cxn ang="0">
                  <a:pos x="49" y="62"/>
                </a:cxn>
                <a:cxn ang="0">
                  <a:pos x="36" y="49"/>
                </a:cxn>
                <a:cxn ang="0">
                  <a:pos x="36" y="48"/>
                </a:cxn>
                <a:cxn ang="0">
                  <a:pos x="21" y="41"/>
                </a:cxn>
                <a:cxn ang="0">
                  <a:pos x="13" y="44"/>
                </a:cxn>
                <a:cxn ang="0">
                  <a:pos x="0" y="31"/>
                </a:cxn>
                <a:cxn ang="0">
                  <a:pos x="13" y="18"/>
                </a:cxn>
                <a:cxn ang="0">
                  <a:pos x="21" y="22"/>
                </a:cxn>
                <a:cxn ang="0">
                  <a:pos x="36" y="15"/>
                </a:cxn>
                <a:cxn ang="0">
                  <a:pos x="36" y="13"/>
                </a:cxn>
                <a:cxn ang="0">
                  <a:pos x="49" y="0"/>
                </a:cxn>
                <a:cxn ang="0">
                  <a:pos x="61" y="13"/>
                </a:cxn>
                <a:cxn ang="0">
                  <a:pos x="49" y="26"/>
                </a:cxn>
                <a:cxn ang="0">
                  <a:pos x="40" y="23"/>
                </a:cxn>
                <a:cxn ang="0">
                  <a:pos x="25" y="30"/>
                </a:cxn>
                <a:cxn ang="0">
                  <a:pos x="25" y="31"/>
                </a:cxn>
                <a:cxn ang="0">
                  <a:pos x="25" y="33"/>
                </a:cxn>
                <a:cxn ang="0">
                  <a:pos x="40" y="40"/>
                </a:cxn>
                <a:cxn ang="0">
                  <a:pos x="49" y="36"/>
                </a:cxn>
                <a:cxn ang="0">
                  <a:pos x="61" y="49"/>
                </a:cxn>
              </a:cxnLst>
              <a:rect l="0" t="0" r="r" b="b"/>
              <a:pathLst>
                <a:path w="61" h="62">
                  <a:moveTo>
                    <a:pt x="61" y="49"/>
                  </a:moveTo>
                  <a:cubicBezTo>
                    <a:pt x="61" y="56"/>
                    <a:pt x="56" y="62"/>
                    <a:pt x="49" y="62"/>
                  </a:cubicBezTo>
                  <a:cubicBezTo>
                    <a:pt x="41" y="62"/>
                    <a:pt x="36" y="56"/>
                    <a:pt x="36" y="49"/>
                  </a:cubicBezTo>
                  <a:cubicBezTo>
                    <a:pt x="36" y="49"/>
                    <a:pt x="36" y="48"/>
                    <a:pt x="36" y="48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19" y="43"/>
                    <a:pt x="16" y="44"/>
                    <a:pt x="13" y="44"/>
                  </a:cubicBezTo>
                  <a:cubicBezTo>
                    <a:pt x="6" y="44"/>
                    <a:pt x="0" y="38"/>
                    <a:pt x="0" y="31"/>
                  </a:cubicBezTo>
                  <a:cubicBezTo>
                    <a:pt x="0" y="24"/>
                    <a:pt x="6" y="18"/>
                    <a:pt x="13" y="18"/>
                  </a:cubicBezTo>
                  <a:cubicBezTo>
                    <a:pt x="16" y="18"/>
                    <a:pt x="19" y="20"/>
                    <a:pt x="21" y="22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6" y="14"/>
                    <a:pt x="36" y="13"/>
                  </a:cubicBezTo>
                  <a:cubicBezTo>
                    <a:pt x="36" y="6"/>
                    <a:pt x="41" y="0"/>
                    <a:pt x="49" y="0"/>
                  </a:cubicBezTo>
                  <a:cubicBezTo>
                    <a:pt x="56" y="0"/>
                    <a:pt x="61" y="6"/>
                    <a:pt x="61" y="13"/>
                  </a:cubicBezTo>
                  <a:cubicBezTo>
                    <a:pt x="61" y="20"/>
                    <a:pt x="56" y="26"/>
                    <a:pt x="49" y="26"/>
                  </a:cubicBezTo>
                  <a:cubicBezTo>
                    <a:pt x="45" y="26"/>
                    <a:pt x="42" y="25"/>
                    <a:pt x="40" y="2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1"/>
                    <a:pt x="25" y="31"/>
                  </a:cubicBezTo>
                  <a:cubicBezTo>
                    <a:pt x="25" y="32"/>
                    <a:pt x="25" y="32"/>
                    <a:pt x="25" y="33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2" y="38"/>
                    <a:pt x="45" y="36"/>
                    <a:pt x="49" y="36"/>
                  </a:cubicBezTo>
                  <a:cubicBezTo>
                    <a:pt x="56" y="36"/>
                    <a:pt x="61" y="42"/>
                    <a:pt x="61" y="4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95188912-9438-4605-8E8D-3D2F9291E8F1}"/>
              </a:ext>
            </a:extLst>
          </p:cNvPr>
          <p:cNvGrpSpPr/>
          <p:nvPr/>
        </p:nvGrpSpPr>
        <p:grpSpPr>
          <a:xfrm>
            <a:off x="4575070" y="3496525"/>
            <a:ext cx="814343" cy="1028644"/>
            <a:chOff x="4595813" y="3000375"/>
            <a:chExt cx="814388" cy="1028700"/>
          </a:xfrm>
        </p:grpSpPr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A71B247B-E40E-4600-A34B-642AA7543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3000375"/>
              <a:ext cx="814388" cy="10287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6" y="0"/>
                </a:cxn>
                <a:cxn ang="0">
                  <a:pos x="0" y="273"/>
                </a:cxn>
                <a:cxn ang="0">
                  <a:pos x="0" y="0"/>
                </a:cxn>
              </a:cxnLst>
              <a:rect l="0" t="0" r="r" b="b"/>
              <a:pathLst>
                <a:path w="216" h="273">
                  <a:moveTo>
                    <a:pt x="0" y="0"/>
                  </a:moveTo>
                  <a:cubicBezTo>
                    <a:pt x="216" y="0"/>
                    <a:pt x="216" y="0"/>
                    <a:pt x="216" y="0"/>
                  </a:cubicBezTo>
                  <a:cubicBezTo>
                    <a:pt x="178" y="134"/>
                    <a:pt x="106" y="225"/>
                    <a:pt x="0" y="2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6092"/>
            </a:solidFill>
            <a:ln w="9525">
              <a:noFill/>
              <a:round/>
              <a:headEnd/>
              <a:tailEnd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4" name="Freeform 62">
              <a:extLst>
                <a:ext uri="{FF2B5EF4-FFF2-40B4-BE49-F238E27FC236}">
                  <a16:creationId xmlns:a16="http://schemas.microsoft.com/office/drawing/2014/main" id="{046DE520-4BE7-4B69-B455-4F90F8CA7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7209" y="3175053"/>
              <a:ext cx="330417" cy="333059"/>
            </a:xfrm>
            <a:custGeom>
              <a:avLst/>
              <a:gdLst/>
              <a:ahLst/>
              <a:cxnLst>
                <a:cxn ang="0">
                  <a:pos x="58" y="33"/>
                </a:cxn>
                <a:cxn ang="0">
                  <a:pos x="57" y="34"/>
                </a:cxn>
                <a:cxn ang="0">
                  <a:pos x="50" y="35"/>
                </a:cxn>
                <a:cxn ang="0">
                  <a:pos x="49" y="39"/>
                </a:cxn>
                <a:cxn ang="0">
                  <a:pos x="53" y="44"/>
                </a:cxn>
                <a:cxn ang="0">
                  <a:pos x="53" y="45"/>
                </a:cxn>
                <a:cxn ang="0">
                  <a:pos x="53" y="46"/>
                </a:cxn>
                <a:cxn ang="0">
                  <a:pos x="45" y="53"/>
                </a:cxn>
                <a:cxn ang="0">
                  <a:pos x="44" y="52"/>
                </a:cxn>
                <a:cxn ang="0">
                  <a:pos x="39" y="48"/>
                </a:cxn>
                <a:cxn ang="0">
                  <a:pos x="36" y="50"/>
                </a:cxn>
                <a:cxn ang="0">
                  <a:pos x="34" y="57"/>
                </a:cxn>
                <a:cxn ang="0">
                  <a:pos x="33" y="58"/>
                </a:cxn>
                <a:cxn ang="0">
                  <a:pos x="25" y="58"/>
                </a:cxn>
                <a:cxn ang="0">
                  <a:pos x="23" y="57"/>
                </a:cxn>
                <a:cxn ang="0">
                  <a:pos x="22" y="50"/>
                </a:cxn>
                <a:cxn ang="0">
                  <a:pos x="19" y="48"/>
                </a:cxn>
                <a:cxn ang="0">
                  <a:pos x="14" y="52"/>
                </a:cxn>
                <a:cxn ang="0">
                  <a:pos x="13" y="53"/>
                </a:cxn>
                <a:cxn ang="0">
                  <a:pos x="12" y="52"/>
                </a:cxn>
                <a:cxn ang="0">
                  <a:pos x="5" y="46"/>
                </a:cxn>
                <a:cxn ang="0">
                  <a:pos x="5" y="45"/>
                </a:cxn>
                <a:cxn ang="0">
                  <a:pos x="5" y="44"/>
                </a:cxn>
                <a:cxn ang="0">
                  <a:pos x="9" y="39"/>
                </a:cxn>
                <a:cxn ang="0">
                  <a:pos x="8" y="35"/>
                </a:cxn>
                <a:cxn ang="0">
                  <a:pos x="1" y="34"/>
                </a:cxn>
                <a:cxn ang="0">
                  <a:pos x="0" y="33"/>
                </a:cxn>
                <a:cxn ang="0">
                  <a:pos x="0" y="24"/>
                </a:cxn>
                <a:cxn ang="0">
                  <a:pos x="1" y="23"/>
                </a:cxn>
                <a:cxn ang="0">
                  <a:pos x="8" y="22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3" y="5"/>
                </a:cxn>
                <a:cxn ang="0">
                  <a:pos x="14" y="5"/>
                </a:cxn>
                <a:cxn ang="0">
                  <a:pos x="19" y="9"/>
                </a:cxn>
                <a:cxn ang="0">
                  <a:pos x="22" y="8"/>
                </a:cxn>
                <a:cxn ang="0">
                  <a:pos x="23" y="1"/>
                </a:cxn>
                <a:cxn ang="0">
                  <a:pos x="25" y="0"/>
                </a:cxn>
                <a:cxn ang="0">
                  <a:pos x="33" y="0"/>
                </a:cxn>
                <a:cxn ang="0">
                  <a:pos x="34" y="1"/>
                </a:cxn>
                <a:cxn ang="0">
                  <a:pos x="36" y="8"/>
                </a:cxn>
                <a:cxn ang="0">
                  <a:pos x="39" y="9"/>
                </a:cxn>
                <a:cxn ang="0">
                  <a:pos x="44" y="5"/>
                </a:cxn>
                <a:cxn ang="0">
                  <a:pos x="45" y="5"/>
                </a:cxn>
                <a:cxn ang="0">
                  <a:pos x="46" y="5"/>
                </a:cxn>
                <a:cxn ang="0">
                  <a:pos x="52" y="12"/>
                </a:cxn>
                <a:cxn ang="0">
                  <a:pos x="53" y="12"/>
                </a:cxn>
                <a:cxn ang="0">
                  <a:pos x="52" y="13"/>
                </a:cxn>
                <a:cxn ang="0">
                  <a:pos x="48" y="18"/>
                </a:cxn>
                <a:cxn ang="0">
                  <a:pos x="50" y="22"/>
                </a:cxn>
                <a:cxn ang="0">
                  <a:pos x="57" y="23"/>
                </a:cxn>
                <a:cxn ang="0">
                  <a:pos x="58" y="25"/>
                </a:cxn>
                <a:cxn ang="0">
                  <a:pos x="58" y="33"/>
                </a:cxn>
                <a:cxn ang="0">
                  <a:pos x="29" y="19"/>
                </a:cxn>
                <a:cxn ang="0">
                  <a:pos x="19" y="29"/>
                </a:cxn>
                <a:cxn ang="0">
                  <a:pos x="29" y="38"/>
                </a:cxn>
                <a:cxn ang="0">
                  <a:pos x="39" y="29"/>
                </a:cxn>
                <a:cxn ang="0">
                  <a:pos x="29" y="19"/>
                </a:cxn>
              </a:cxnLst>
              <a:rect l="0" t="0" r="r" b="b"/>
              <a:pathLst>
                <a:path w="58" h="58">
                  <a:moveTo>
                    <a:pt x="58" y="33"/>
                  </a:moveTo>
                  <a:cubicBezTo>
                    <a:pt x="58" y="34"/>
                    <a:pt x="58" y="34"/>
                    <a:pt x="57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7"/>
                    <a:pt x="49" y="38"/>
                    <a:pt x="49" y="39"/>
                  </a:cubicBezTo>
                  <a:cubicBezTo>
                    <a:pt x="50" y="41"/>
                    <a:pt x="51" y="42"/>
                    <a:pt x="53" y="44"/>
                  </a:cubicBezTo>
                  <a:cubicBezTo>
                    <a:pt x="53" y="44"/>
                    <a:pt x="53" y="45"/>
                    <a:pt x="53" y="45"/>
                  </a:cubicBezTo>
                  <a:cubicBezTo>
                    <a:pt x="53" y="45"/>
                    <a:pt x="53" y="46"/>
                    <a:pt x="53" y="46"/>
                  </a:cubicBezTo>
                  <a:cubicBezTo>
                    <a:pt x="52" y="47"/>
                    <a:pt x="47" y="53"/>
                    <a:pt x="45" y="53"/>
                  </a:cubicBezTo>
                  <a:cubicBezTo>
                    <a:pt x="45" y="53"/>
                    <a:pt x="45" y="53"/>
                    <a:pt x="44" y="52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8" y="49"/>
                    <a:pt x="37" y="49"/>
                    <a:pt x="36" y="50"/>
                  </a:cubicBezTo>
                  <a:cubicBezTo>
                    <a:pt x="35" y="52"/>
                    <a:pt x="35" y="55"/>
                    <a:pt x="34" y="57"/>
                  </a:cubicBezTo>
                  <a:cubicBezTo>
                    <a:pt x="34" y="57"/>
                    <a:pt x="34" y="58"/>
                    <a:pt x="33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4" y="58"/>
                    <a:pt x="23" y="57"/>
                    <a:pt x="23" y="57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1" y="49"/>
                    <a:pt x="20" y="49"/>
                    <a:pt x="19" y="48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2" y="53"/>
                    <a:pt x="12" y="53"/>
                    <a:pt x="12" y="52"/>
                  </a:cubicBezTo>
                  <a:cubicBezTo>
                    <a:pt x="10" y="50"/>
                    <a:pt x="7" y="48"/>
                    <a:pt x="5" y="46"/>
                  </a:cubicBezTo>
                  <a:cubicBezTo>
                    <a:pt x="5" y="46"/>
                    <a:pt x="5" y="45"/>
                    <a:pt x="5" y="45"/>
                  </a:cubicBezTo>
                  <a:cubicBezTo>
                    <a:pt x="5" y="45"/>
                    <a:pt x="5" y="44"/>
                    <a:pt x="5" y="44"/>
                  </a:cubicBezTo>
                  <a:cubicBezTo>
                    <a:pt x="7" y="42"/>
                    <a:pt x="8" y="41"/>
                    <a:pt x="9" y="39"/>
                  </a:cubicBezTo>
                  <a:cubicBezTo>
                    <a:pt x="9" y="38"/>
                    <a:pt x="8" y="37"/>
                    <a:pt x="8" y="35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9" y="20"/>
                    <a:pt x="9" y="18"/>
                  </a:cubicBezTo>
                  <a:cubicBezTo>
                    <a:pt x="8" y="17"/>
                    <a:pt x="7" y="15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6" y="10"/>
                    <a:pt x="11" y="5"/>
                    <a:pt x="13" y="5"/>
                  </a:cubicBezTo>
                  <a:cubicBezTo>
                    <a:pt x="13" y="5"/>
                    <a:pt x="13" y="5"/>
                    <a:pt x="14" y="5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1" y="8"/>
                    <a:pt x="22" y="8"/>
                  </a:cubicBezTo>
                  <a:cubicBezTo>
                    <a:pt x="22" y="5"/>
                    <a:pt x="23" y="3"/>
                    <a:pt x="23" y="1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7" y="8"/>
                    <a:pt x="38" y="9"/>
                    <a:pt x="39" y="9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7"/>
                    <a:pt x="51" y="9"/>
                    <a:pt x="52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2" y="13"/>
                  </a:cubicBezTo>
                  <a:cubicBezTo>
                    <a:pt x="51" y="15"/>
                    <a:pt x="50" y="17"/>
                    <a:pt x="48" y="18"/>
                  </a:cubicBezTo>
                  <a:cubicBezTo>
                    <a:pt x="49" y="20"/>
                    <a:pt x="50" y="21"/>
                    <a:pt x="50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4"/>
                    <a:pt x="58" y="25"/>
                  </a:cubicBezTo>
                  <a:lnTo>
                    <a:pt x="58" y="33"/>
                  </a:lnTo>
                  <a:close/>
                  <a:moveTo>
                    <a:pt x="29" y="19"/>
                  </a:moveTo>
                  <a:cubicBezTo>
                    <a:pt x="24" y="19"/>
                    <a:pt x="19" y="23"/>
                    <a:pt x="19" y="29"/>
                  </a:cubicBezTo>
                  <a:cubicBezTo>
                    <a:pt x="19" y="34"/>
                    <a:pt x="24" y="38"/>
                    <a:pt x="29" y="38"/>
                  </a:cubicBezTo>
                  <a:cubicBezTo>
                    <a:pt x="34" y="38"/>
                    <a:pt x="39" y="34"/>
                    <a:pt x="39" y="29"/>
                  </a:cubicBezTo>
                  <a:cubicBezTo>
                    <a:pt x="39" y="23"/>
                    <a:pt x="34" y="19"/>
                    <a:pt x="29" y="1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5" name="Group 17">
            <a:extLst>
              <a:ext uri="{FF2B5EF4-FFF2-40B4-BE49-F238E27FC236}">
                <a16:creationId xmlns:a16="http://schemas.microsoft.com/office/drawing/2014/main" id="{C6463601-562D-4884-9082-E75754A8C132}"/>
              </a:ext>
            </a:extLst>
          </p:cNvPr>
          <p:cNvGrpSpPr/>
          <p:nvPr/>
        </p:nvGrpSpPr>
        <p:grpSpPr>
          <a:xfrm>
            <a:off x="1067271" y="1872763"/>
            <a:ext cx="1611413" cy="690148"/>
            <a:chOff x="810364" y="1864611"/>
            <a:chExt cx="2440018" cy="524841"/>
          </a:xfrm>
        </p:grpSpPr>
        <p:sp>
          <p:nvSpPr>
            <p:cNvPr id="56" name="Footer Text">
              <a:extLst>
                <a:ext uri="{FF2B5EF4-FFF2-40B4-BE49-F238E27FC236}">
                  <a16:creationId xmlns:a16="http://schemas.microsoft.com/office/drawing/2014/main" id="{A49BA75B-A6B2-4770-9ACB-337892730F52}"/>
                </a:ext>
              </a:extLst>
            </p:cNvPr>
            <p:cNvSpPr txBox="1"/>
            <p:nvPr/>
          </p:nvSpPr>
          <p:spPr>
            <a:xfrm>
              <a:off x="810364" y="2173827"/>
              <a:ext cx="2287090" cy="2156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r"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無法訂定預防對策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57" name="TextBox 26">
              <a:extLst>
                <a:ext uri="{FF2B5EF4-FFF2-40B4-BE49-F238E27FC236}">
                  <a16:creationId xmlns:a16="http://schemas.microsoft.com/office/drawing/2014/main" id="{5720C59A-3BB1-49E3-8E77-3B25A6EA1C21}"/>
                </a:ext>
              </a:extLst>
            </p:cNvPr>
            <p:cNvSpPr txBox="1"/>
            <p:nvPr/>
          </p:nvSpPr>
          <p:spPr>
            <a:xfrm>
              <a:off x="920190" y="1864611"/>
              <a:ext cx="2330192" cy="28086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327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algn="ctr"/>
              <a:r>
                <a:rPr lang="zh-TW" altLang="en-US" sz="2000" dirty="0" smtClean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無匹</a:t>
              </a:r>
              <a:r>
                <a:rPr lang="zh-TW" altLang="en-US" sz="2000" dirty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配</a:t>
              </a:r>
              <a:r>
                <a:rPr lang="zh-TW" altLang="en-US" sz="2000" dirty="0" smtClean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資料庫</a:t>
              </a:r>
              <a:endParaRPr lang="en-US" sz="2000" dirty="0">
                <a:solidFill>
                  <a:srgbClr val="3760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endParaRPr>
            </a:p>
          </p:txBody>
        </p:sp>
      </p:grpSp>
      <p:grpSp>
        <p:nvGrpSpPr>
          <p:cNvPr id="58" name="Group 32">
            <a:extLst>
              <a:ext uri="{FF2B5EF4-FFF2-40B4-BE49-F238E27FC236}">
                <a16:creationId xmlns:a16="http://schemas.microsoft.com/office/drawing/2014/main" id="{0E1B08DA-0AB9-4827-BC3D-47ADD670D49E}"/>
              </a:ext>
            </a:extLst>
          </p:cNvPr>
          <p:cNvGrpSpPr/>
          <p:nvPr/>
        </p:nvGrpSpPr>
        <p:grpSpPr>
          <a:xfrm>
            <a:off x="1101145" y="3865809"/>
            <a:ext cx="1590362" cy="740649"/>
            <a:chOff x="689848" y="1847307"/>
            <a:chExt cx="2408142" cy="516089"/>
          </a:xfrm>
        </p:grpSpPr>
        <p:sp>
          <p:nvSpPr>
            <p:cNvPr id="59" name="Footer Text">
              <a:extLst>
                <a:ext uri="{FF2B5EF4-FFF2-40B4-BE49-F238E27FC236}">
                  <a16:creationId xmlns:a16="http://schemas.microsoft.com/office/drawing/2014/main" id="{849D8466-CACE-43E7-9DC4-270A9B6C1598}"/>
                </a:ext>
              </a:extLst>
            </p:cNvPr>
            <p:cNvSpPr txBox="1"/>
            <p:nvPr/>
          </p:nvSpPr>
          <p:spPr>
            <a:xfrm>
              <a:off x="689848" y="2138213"/>
              <a:ext cx="2287090" cy="225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人員管控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60" name="TextBox 29">
              <a:extLst>
                <a:ext uri="{FF2B5EF4-FFF2-40B4-BE49-F238E27FC236}">
                  <a16:creationId xmlns:a16="http://schemas.microsoft.com/office/drawing/2014/main" id="{D37C410E-F006-4AC8-8969-4C55C7C3332C}"/>
                </a:ext>
              </a:extLst>
            </p:cNvPr>
            <p:cNvSpPr txBox="1"/>
            <p:nvPr/>
          </p:nvSpPr>
          <p:spPr>
            <a:xfrm>
              <a:off x="767798" y="1847307"/>
              <a:ext cx="2330192" cy="25735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327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algn="ctr"/>
              <a:r>
                <a:rPr lang="zh-TW" altLang="en-US" sz="2000" dirty="0" smtClean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上料流程缺</a:t>
              </a:r>
              <a:r>
                <a:rPr lang="zh-TW" altLang="en-US" sz="2000" dirty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陷</a:t>
              </a:r>
              <a:endParaRPr lang="en-US" sz="2000" dirty="0">
                <a:solidFill>
                  <a:srgbClr val="3760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endParaRPr>
            </a:p>
          </p:txBody>
        </p:sp>
      </p:grpSp>
      <p:grpSp>
        <p:nvGrpSpPr>
          <p:cNvPr id="61" name="Group 38">
            <a:extLst>
              <a:ext uri="{FF2B5EF4-FFF2-40B4-BE49-F238E27FC236}">
                <a16:creationId xmlns:a16="http://schemas.microsoft.com/office/drawing/2014/main" id="{A12255E1-D761-402A-ACDD-2FE6FD47F4E0}"/>
              </a:ext>
            </a:extLst>
          </p:cNvPr>
          <p:cNvGrpSpPr/>
          <p:nvPr/>
        </p:nvGrpSpPr>
        <p:grpSpPr>
          <a:xfrm>
            <a:off x="6384293" y="1879848"/>
            <a:ext cx="1667123" cy="690148"/>
            <a:chOff x="936939" y="1837572"/>
            <a:chExt cx="2524375" cy="690188"/>
          </a:xfrm>
        </p:grpSpPr>
        <p:sp>
          <p:nvSpPr>
            <p:cNvPr id="62" name="Footer Text">
              <a:extLst>
                <a:ext uri="{FF2B5EF4-FFF2-40B4-BE49-F238E27FC236}">
                  <a16:creationId xmlns:a16="http://schemas.microsoft.com/office/drawing/2014/main" id="{CE2CE644-9ECB-4F5B-9662-A9A978901D2A}"/>
                </a:ext>
              </a:extLst>
            </p:cNvPr>
            <p:cNvSpPr txBox="1"/>
            <p:nvPr/>
          </p:nvSpPr>
          <p:spPr>
            <a:xfrm>
              <a:off x="1055580" y="2244205"/>
              <a:ext cx="2287091" cy="2835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TW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300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 </a:t>
              </a:r>
              <a:r>
                <a:rPr lang="en-US" altLang="zh-TW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DPPM</a:t>
              </a:r>
              <a:endParaRPr lang="en-US" altLang="zh-CN" sz="1400" b="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63" name="TextBox 32">
              <a:extLst>
                <a:ext uri="{FF2B5EF4-FFF2-40B4-BE49-F238E27FC236}">
                  <a16:creationId xmlns:a16="http://schemas.microsoft.com/office/drawing/2014/main" id="{2C3351DB-F484-44F8-9D7C-D23D4132E4B5}"/>
                </a:ext>
              </a:extLst>
            </p:cNvPr>
            <p:cNvSpPr txBox="1"/>
            <p:nvPr/>
          </p:nvSpPr>
          <p:spPr>
            <a:xfrm>
              <a:off x="936939" y="1837572"/>
              <a:ext cx="2524375" cy="36935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TW"/>
              </a:defPPr>
              <a:lvl1pPr>
                <a:lnSpc>
                  <a:spcPct val="120000"/>
                </a:lnSpc>
                <a:defRPr sz="200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</a:defRPr>
              </a:lvl1pPr>
            </a:lstStyle>
            <a:p>
              <a:pPr algn="ctr"/>
              <a:r>
                <a:rPr lang="zh-TW" altLang="en-US" dirty="0">
                  <a:sym typeface="+mn-lt"/>
                </a:rPr>
                <a:t>  事後處理機制</a:t>
              </a:r>
              <a:endParaRPr lang="en-US" dirty="0">
                <a:sym typeface="+mn-lt"/>
              </a:endParaRPr>
            </a:p>
          </p:txBody>
        </p:sp>
      </p:grpSp>
      <p:grpSp>
        <p:nvGrpSpPr>
          <p:cNvPr id="64" name="Group 44">
            <a:extLst>
              <a:ext uri="{FF2B5EF4-FFF2-40B4-BE49-F238E27FC236}">
                <a16:creationId xmlns:a16="http://schemas.microsoft.com/office/drawing/2014/main" id="{06A400B3-8B43-4EAC-9CCA-84E310E98799}"/>
              </a:ext>
            </a:extLst>
          </p:cNvPr>
          <p:cNvGrpSpPr/>
          <p:nvPr/>
        </p:nvGrpSpPr>
        <p:grpSpPr>
          <a:xfrm>
            <a:off x="6452096" y="3861048"/>
            <a:ext cx="1652891" cy="740649"/>
            <a:chOff x="1237806" y="1847305"/>
            <a:chExt cx="2502824" cy="516088"/>
          </a:xfrm>
        </p:grpSpPr>
        <p:sp>
          <p:nvSpPr>
            <p:cNvPr id="65" name="Footer Text">
              <a:extLst>
                <a:ext uri="{FF2B5EF4-FFF2-40B4-BE49-F238E27FC236}">
                  <a16:creationId xmlns:a16="http://schemas.microsoft.com/office/drawing/2014/main" id="{DDE79377-AC59-4B09-90C6-BC9F3F3057AC}"/>
                </a:ext>
              </a:extLst>
            </p:cNvPr>
            <p:cNvSpPr txBox="1"/>
            <p:nvPr/>
          </p:nvSpPr>
          <p:spPr>
            <a:xfrm>
              <a:off x="1237806" y="2138210"/>
              <a:ext cx="2502824" cy="225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損失</a:t>
              </a:r>
              <a:r>
                <a:rPr lang="en-US" altLang="zh-TW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1320pcs/</a:t>
              </a: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週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66" name="TextBox 35">
              <a:extLst>
                <a:ext uri="{FF2B5EF4-FFF2-40B4-BE49-F238E27FC236}">
                  <a16:creationId xmlns:a16="http://schemas.microsoft.com/office/drawing/2014/main" id="{306604CB-8E4C-4039-8FC6-EA7D4CBF8418}"/>
                </a:ext>
              </a:extLst>
            </p:cNvPr>
            <p:cNvSpPr txBox="1"/>
            <p:nvPr/>
          </p:nvSpPr>
          <p:spPr>
            <a:xfrm>
              <a:off x="1310238" y="1847305"/>
              <a:ext cx="2330192" cy="25735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000" dirty="0" smtClean="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停線損失產能</a:t>
              </a:r>
              <a:endParaRPr lang="en-US" sz="2000" dirty="0">
                <a:solidFill>
                  <a:srgbClr val="3760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grpSp>
        <p:nvGrpSpPr>
          <p:cNvPr id="67" name="Group 81">
            <a:extLst>
              <a:ext uri="{FF2B5EF4-FFF2-40B4-BE49-F238E27FC236}">
                <a16:creationId xmlns:a16="http://schemas.microsoft.com/office/drawing/2014/main" id="{62CCCB2E-08AB-4393-A2B5-4621DEAB2AE9}"/>
              </a:ext>
            </a:extLst>
          </p:cNvPr>
          <p:cNvGrpSpPr/>
          <p:nvPr/>
        </p:nvGrpSpPr>
        <p:grpSpPr>
          <a:xfrm flipV="1">
            <a:off x="2856327" y="4175001"/>
            <a:ext cx="1118861" cy="219335"/>
            <a:chOff x="2712812" y="1457456"/>
            <a:chExt cx="1118923" cy="223062"/>
          </a:xfrm>
        </p:grpSpPr>
        <p:cxnSp>
          <p:nvCxnSpPr>
            <p:cNvPr id="68" name="Straight Connector 37">
              <a:extLst>
                <a:ext uri="{FF2B5EF4-FFF2-40B4-BE49-F238E27FC236}">
                  <a16:creationId xmlns:a16="http://schemas.microsoft.com/office/drawing/2014/main" id="{6D20C8FC-7540-425B-A4DA-AD4738A02A06}"/>
                </a:ext>
              </a:extLst>
            </p:cNvPr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38">
              <a:extLst>
                <a:ext uri="{FF2B5EF4-FFF2-40B4-BE49-F238E27FC236}">
                  <a16:creationId xmlns:a16="http://schemas.microsoft.com/office/drawing/2014/main" id="{AB89D77D-E1ED-4AB4-86A3-526837EC5D96}"/>
                </a:ext>
              </a:extLst>
            </p:cNvPr>
            <p:cNvCxnSpPr/>
            <p:nvPr/>
          </p:nvCxnSpPr>
          <p:spPr>
            <a:xfrm rot="10800000" flipV="1">
              <a:off x="2712812" y="1457456"/>
              <a:ext cx="879870" cy="1615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81">
            <a:extLst>
              <a:ext uri="{FF2B5EF4-FFF2-40B4-BE49-F238E27FC236}">
                <a16:creationId xmlns:a16="http://schemas.microsoft.com/office/drawing/2014/main" id="{5E97BCBF-2AC2-4743-AA85-445D0004A123}"/>
              </a:ext>
            </a:extLst>
          </p:cNvPr>
          <p:cNvGrpSpPr/>
          <p:nvPr/>
        </p:nvGrpSpPr>
        <p:grpSpPr>
          <a:xfrm flipH="1" flipV="1">
            <a:off x="4982242" y="4175793"/>
            <a:ext cx="1061258" cy="217748"/>
            <a:chOff x="2770419" y="1459071"/>
            <a:chExt cx="1061316" cy="221447"/>
          </a:xfrm>
        </p:grpSpPr>
        <p:cxnSp>
          <p:nvCxnSpPr>
            <p:cNvPr id="71" name="Straight Connector 40">
              <a:extLst>
                <a:ext uri="{FF2B5EF4-FFF2-40B4-BE49-F238E27FC236}">
                  <a16:creationId xmlns:a16="http://schemas.microsoft.com/office/drawing/2014/main" id="{E0E80441-02E8-41C4-AE1C-E2F09A7155CA}"/>
                </a:ext>
              </a:extLst>
            </p:cNvPr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41">
              <a:extLst>
                <a:ext uri="{FF2B5EF4-FFF2-40B4-BE49-F238E27FC236}">
                  <a16:creationId xmlns:a16="http://schemas.microsoft.com/office/drawing/2014/main" id="{77EC3BD6-1F3C-46BF-868D-E230169C9F06}"/>
                </a:ext>
              </a:extLst>
            </p:cNvPr>
            <p:cNvCxnSpPr/>
            <p:nvPr/>
          </p:nvCxnSpPr>
          <p:spPr>
            <a:xfrm flipH="1" flipV="1">
              <a:off x="2770419" y="1459071"/>
              <a:ext cx="822263" cy="2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81">
            <a:extLst>
              <a:ext uri="{FF2B5EF4-FFF2-40B4-BE49-F238E27FC236}">
                <a16:creationId xmlns:a16="http://schemas.microsoft.com/office/drawing/2014/main" id="{27DA714B-1261-4BD2-B22E-04DF115397C9}"/>
              </a:ext>
            </a:extLst>
          </p:cNvPr>
          <p:cNvGrpSpPr/>
          <p:nvPr/>
        </p:nvGrpSpPr>
        <p:grpSpPr>
          <a:xfrm>
            <a:off x="2756981" y="2354808"/>
            <a:ext cx="1118861" cy="219335"/>
            <a:chOff x="2712812" y="1457456"/>
            <a:chExt cx="1118923" cy="223062"/>
          </a:xfrm>
        </p:grpSpPr>
        <p:cxnSp>
          <p:nvCxnSpPr>
            <p:cNvPr id="74" name="Straight Connector 43">
              <a:extLst>
                <a:ext uri="{FF2B5EF4-FFF2-40B4-BE49-F238E27FC236}">
                  <a16:creationId xmlns:a16="http://schemas.microsoft.com/office/drawing/2014/main" id="{2A208F82-A53B-4A6D-B84D-1692A1C87B6A}"/>
                </a:ext>
              </a:extLst>
            </p:cNvPr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44">
              <a:extLst>
                <a:ext uri="{FF2B5EF4-FFF2-40B4-BE49-F238E27FC236}">
                  <a16:creationId xmlns:a16="http://schemas.microsoft.com/office/drawing/2014/main" id="{9157F201-8D1A-4292-B1E6-DD05F3E3C28E}"/>
                </a:ext>
              </a:extLst>
            </p:cNvPr>
            <p:cNvCxnSpPr/>
            <p:nvPr/>
          </p:nvCxnSpPr>
          <p:spPr>
            <a:xfrm rot="10800000" flipV="1">
              <a:off x="2712812" y="1457456"/>
              <a:ext cx="879870" cy="1615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81">
            <a:extLst>
              <a:ext uri="{FF2B5EF4-FFF2-40B4-BE49-F238E27FC236}">
                <a16:creationId xmlns:a16="http://schemas.microsoft.com/office/drawing/2014/main" id="{B551A833-57B6-4234-A5A9-57F16CEFE338}"/>
              </a:ext>
            </a:extLst>
          </p:cNvPr>
          <p:cNvGrpSpPr/>
          <p:nvPr/>
        </p:nvGrpSpPr>
        <p:grpSpPr>
          <a:xfrm flipH="1">
            <a:off x="5141099" y="2355599"/>
            <a:ext cx="1061258" cy="217748"/>
            <a:chOff x="2770419" y="1459071"/>
            <a:chExt cx="1061316" cy="221447"/>
          </a:xfrm>
        </p:grpSpPr>
        <p:cxnSp>
          <p:nvCxnSpPr>
            <p:cNvPr id="77" name="Straight Connector 46">
              <a:extLst>
                <a:ext uri="{FF2B5EF4-FFF2-40B4-BE49-F238E27FC236}">
                  <a16:creationId xmlns:a16="http://schemas.microsoft.com/office/drawing/2014/main" id="{BB0B8799-D475-4E82-8E94-B0BF6332AF2B}"/>
                </a:ext>
              </a:extLst>
            </p:cNvPr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47">
              <a:extLst>
                <a:ext uri="{FF2B5EF4-FFF2-40B4-BE49-F238E27FC236}">
                  <a16:creationId xmlns:a16="http://schemas.microsoft.com/office/drawing/2014/main" id="{5564BDA2-6681-4D54-8DDE-509CAF364D95}"/>
                </a:ext>
              </a:extLst>
            </p:cNvPr>
            <p:cNvCxnSpPr/>
            <p:nvPr/>
          </p:nvCxnSpPr>
          <p:spPr>
            <a:xfrm flipH="1" flipV="1">
              <a:off x="2770419" y="1459071"/>
              <a:ext cx="822263" cy="2"/>
            </a:xfrm>
            <a:prstGeom prst="line">
              <a:avLst/>
            </a:prstGeom>
            <a:ln w="19050" cap="rnd">
              <a:solidFill>
                <a:srgbClr val="376092"/>
              </a:solidFill>
              <a:prstDash val="solid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Box 29">
            <a:extLst>
              <a:ext uri="{FF2B5EF4-FFF2-40B4-BE49-F238E27FC236}">
                <a16:creationId xmlns:a16="http://schemas.microsoft.com/office/drawing/2014/main" id="{D37C410E-F006-4AC8-8969-4C55C7C3332C}"/>
              </a:ext>
            </a:extLst>
          </p:cNvPr>
          <p:cNvSpPr txBox="1"/>
          <p:nvPr/>
        </p:nvSpPr>
        <p:spPr>
          <a:xfrm>
            <a:off x="751823" y="5610813"/>
            <a:ext cx="65" cy="23660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327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endParaRPr lang="en-US" sz="1400" dirty="0">
              <a:solidFill>
                <a:srgbClr val="376092"/>
              </a:solidFill>
              <a:latin typeface="微软雅黑" panose="020B0503020204020204" pitchFamily="34" charset="-122"/>
              <a:sym typeface="+mn-lt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2756981" y="2287688"/>
            <a:ext cx="1760056" cy="1141351"/>
            <a:chOff x="2771800" y="1988840"/>
            <a:chExt cx="1760056" cy="1141351"/>
          </a:xfrm>
          <a:solidFill>
            <a:srgbClr val="77BCC3"/>
          </a:solidFill>
        </p:grpSpPr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B2F582EF-6B7D-4E78-9AE0-A6E972B77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3219" y="1988840"/>
              <a:ext cx="928637" cy="1141351"/>
            </a:xfrm>
            <a:custGeom>
              <a:avLst/>
              <a:gdLst/>
              <a:ahLst/>
              <a:cxnLst>
                <a:cxn ang="0">
                  <a:pos x="3" y="110"/>
                </a:cxn>
                <a:cxn ang="0">
                  <a:pos x="247" y="0"/>
                </a:cxn>
                <a:cxn ang="0">
                  <a:pos x="247" y="303"/>
                </a:cxn>
                <a:cxn ang="0">
                  <a:pos x="21" y="303"/>
                </a:cxn>
                <a:cxn ang="0">
                  <a:pos x="3" y="110"/>
                </a:cxn>
              </a:cxnLst>
              <a:rect l="0" t="0" r="r" b="b"/>
              <a:pathLst>
                <a:path w="247" h="303">
                  <a:moveTo>
                    <a:pt x="3" y="110"/>
                  </a:moveTo>
                  <a:cubicBezTo>
                    <a:pt x="103" y="89"/>
                    <a:pt x="184" y="52"/>
                    <a:pt x="247" y="0"/>
                  </a:cubicBezTo>
                  <a:cubicBezTo>
                    <a:pt x="247" y="303"/>
                    <a:pt x="247" y="303"/>
                    <a:pt x="247" y="303"/>
                  </a:cubicBezTo>
                  <a:cubicBezTo>
                    <a:pt x="21" y="303"/>
                    <a:pt x="21" y="303"/>
                    <a:pt x="21" y="303"/>
                  </a:cubicBezTo>
                  <a:cubicBezTo>
                    <a:pt x="5" y="245"/>
                    <a:pt x="0" y="180"/>
                    <a:pt x="3" y="110"/>
                  </a:cubicBezTo>
                  <a:close/>
                </a:path>
              </a:pathLst>
            </a:custGeom>
            <a:solidFill>
              <a:srgbClr val="39AD73"/>
            </a:solidFill>
            <a:ln w="9525">
              <a:noFill/>
              <a:round/>
              <a:headEnd/>
              <a:tailEnd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B2484CDC-6D8C-4EC4-BCD9-505F2ACCC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8798" y="2544315"/>
              <a:ext cx="275608" cy="307598"/>
            </a:xfrm>
            <a:custGeom>
              <a:avLst/>
              <a:gdLst/>
              <a:ahLst/>
              <a:cxnLst>
                <a:cxn ang="0">
                  <a:pos x="374" y="158"/>
                </a:cxn>
                <a:cxn ang="0">
                  <a:pos x="352" y="158"/>
                </a:cxn>
                <a:cxn ang="0">
                  <a:pos x="209" y="0"/>
                </a:cxn>
                <a:cxn ang="0">
                  <a:pos x="67" y="158"/>
                </a:cxn>
                <a:cxn ang="0">
                  <a:pos x="44" y="158"/>
                </a:cxn>
                <a:cxn ang="0">
                  <a:pos x="0" y="203"/>
                </a:cxn>
                <a:cxn ang="0">
                  <a:pos x="0" y="414"/>
                </a:cxn>
                <a:cxn ang="0">
                  <a:pos x="44" y="478"/>
                </a:cxn>
                <a:cxn ang="0">
                  <a:pos x="374" y="478"/>
                </a:cxn>
                <a:cxn ang="0">
                  <a:pos x="428" y="414"/>
                </a:cxn>
                <a:cxn ang="0">
                  <a:pos x="428" y="203"/>
                </a:cxn>
                <a:cxn ang="0">
                  <a:pos x="374" y="158"/>
                </a:cxn>
                <a:cxn ang="0">
                  <a:pos x="247" y="414"/>
                </a:cxn>
                <a:cxn ang="0">
                  <a:pos x="172" y="414"/>
                </a:cxn>
                <a:cxn ang="0">
                  <a:pos x="186" y="309"/>
                </a:cxn>
                <a:cxn ang="0">
                  <a:pos x="161" y="265"/>
                </a:cxn>
                <a:cxn ang="0">
                  <a:pos x="210" y="216"/>
                </a:cxn>
                <a:cxn ang="0">
                  <a:pos x="258" y="264"/>
                </a:cxn>
                <a:cxn ang="0">
                  <a:pos x="232" y="310"/>
                </a:cxn>
                <a:cxn ang="0">
                  <a:pos x="247" y="414"/>
                </a:cxn>
                <a:cxn ang="0">
                  <a:pos x="112" y="158"/>
                </a:cxn>
                <a:cxn ang="0">
                  <a:pos x="209" y="45"/>
                </a:cxn>
                <a:cxn ang="0">
                  <a:pos x="307" y="158"/>
                </a:cxn>
                <a:cxn ang="0">
                  <a:pos x="112" y="158"/>
                </a:cxn>
              </a:cxnLst>
              <a:rect l="0" t="0" r="r" b="b"/>
              <a:pathLst>
                <a:path w="428" h="478">
                  <a:moveTo>
                    <a:pt x="374" y="158"/>
                  </a:moveTo>
                  <a:cubicBezTo>
                    <a:pt x="352" y="158"/>
                    <a:pt x="352" y="158"/>
                    <a:pt x="352" y="158"/>
                  </a:cubicBezTo>
                  <a:cubicBezTo>
                    <a:pt x="352" y="58"/>
                    <a:pt x="292" y="0"/>
                    <a:pt x="209" y="0"/>
                  </a:cubicBezTo>
                  <a:cubicBezTo>
                    <a:pt x="127" y="0"/>
                    <a:pt x="67" y="58"/>
                    <a:pt x="67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11" y="158"/>
                    <a:pt x="0" y="170"/>
                    <a:pt x="0" y="203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47"/>
                    <a:pt x="11" y="478"/>
                    <a:pt x="44" y="478"/>
                  </a:cubicBezTo>
                  <a:cubicBezTo>
                    <a:pt x="374" y="478"/>
                    <a:pt x="374" y="478"/>
                    <a:pt x="374" y="478"/>
                  </a:cubicBezTo>
                  <a:cubicBezTo>
                    <a:pt x="407" y="478"/>
                    <a:pt x="428" y="447"/>
                    <a:pt x="428" y="414"/>
                  </a:cubicBezTo>
                  <a:cubicBezTo>
                    <a:pt x="428" y="203"/>
                    <a:pt x="428" y="203"/>
                    <a:pt x="428" y="203"/>
                  </a:cubicBezTo>
                  <a:cubicBezTo>
                    <a:pt x="428" y="170"/>
                    <a:pt x="407" y="158"/>
                    <a:pt x="374" y="158"/>
                  </a:cubicBezTo>
                  <a:moveTo>
                    <a:pt x="247" y="414"/>
                  </a:moveTo>
                  <a:cubicBezTo>
                    <a:pt x="172" y="414"/>
                    <a:pt x="172" y="414"/>
                    <a:pt x="172" y="414"/>
                  </a:cubicBezTo>
                  <a:cubicBezTo>
                    <a:pt x="186" y="309"/>
                    <a:pt x="186" y="309"/>
                    <a:pt x="186" y="309"/>
                  </a:cubicBezTo>
                  <a:cubicBezTo>
                    <a:pt x="171" y="301"/>
                    <a:pt x="161" y="283"/>
                    <a:pt x="161" y="265"/>
                  </a:cubicBezTo>
                  <a:cubicBezTo>
                    <a:pt x="161" y="238"/>
                    <a:pt x="183" y="216"/>
                    <a:pt x="210" y="216"/>
                  </a:cubicBezTo>
                  <a:cubicBezTo>
                    <a:pt x="236" y="216"/>
                    <a:pt x="258" y="237"/>
                    <a:pt x="258" y="264"/>
                  </a:cubicBezTo>
                  <a:cubicBezTo>
                    <a:pt x="258" y="282"/>
                    <a:pt x="248" y="302"/>
                    <a:pt x="232" y="310"/>
                  </a:cubicBezTo>
                  <a:lnTo>
                    <a:pt x="247" y="414"/>
                  </a:lnTo>
                  <a:close/>
                  <a:moveTo>
                    <a:pt x="112" y="158"/>
                  </a:moveTo>
                  <a:cubicBezTo>
                    <a:pt x="112" y="66"/>
                    <a:pt x="161" y="45"/>
                    <a:pt x="209" y="45"/>
                  </a:cubicBezTo>
                  <a:cubicBezTo>
                    <a:pt x="258" y="45"/>
                    <a:pt x="307" y="66"/>
                    <a:pt x="307" y="158"/>
                  </a:cubicBezTo>
                  <a:lnTo>
                    <a:pt x="112" y="15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35" tIns="45717" rIns="91435" bIns="45717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569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89" name="Group 81">
              <a:extLst>
                <a:ext uri="{FF2B5EF4-FFF2-40B4-BE49-F238E27FC236}">
                  <a16:creationId xmlns:a16="http://schemas.microsoft.com/office/drawing/2014/main" id="{27DA714B-1261-4BD2-B22E-04DF115397C9}"/>
                </a:ext>
              </a:extLst>
            </p:cNvPr>
            <p:cNvGrpSpPr/>
            <p:nvPr/>
          </p:nvGrpSpPr>
          <p:grpSpPr>
            <a:xfrm>
              <a:off x="2771800" y="2061053"/>
              <a:ext cx="1118861" cy="219335"/>
              <a:chOff x="2712812" y="1457456"/>
              <a:chExt cx="1118923" cy="223062"/>
            </a:xfrm>
            <a:grpFill/>
          </p:grpSpPr>
          <p:cxnSp>
            <p:nvCxnSpPr>
              <p:cNvPr id="90" name="Straight Connector 43">
                <a:extLst>
                  <a:ext uri="{FF2B5EF4-FFF2-40B4-BE49-F238E27FC236}">
                    <a16:creationId xmlns:a16="http://schemas.microsoft.com/office/drawing/2014/main" id="{2A208F82-A53B-4A6D-B84D-1692A1C87B6A}"/>
                  </a:ext>
                </a:extLst>
              </p:cNvPr>
              <p:cNvCxnSpPr/>
              <p:nvPr/>
            </p:nvCxnSpPr>
            <p:spPr>
              <a:xfrm flipH="1" flipV="1">
                <a:off x="3592681" y="1460250"/>
                <a:ext cx="239054" cy="220268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44">
                <a:extLst>
                  <a:ext uri="{FF2B5EF4-FFF2-40B4-BE49-F238E27FC236}">
                    <a16:creationId xmlns:a16="http://schemas.microsoft.com/office/drawing/2014/main" id="{9157F201-8D1A-4292-B1E6-DD05F3E3C28E}"/>
                  </a:ext>
                </a:extLst>
              </p:cNvPr>
              <p:cNvCxnSpPr/>
              <p:nvPr/>
            </p:nvCxnSpPr>
            <p:spPr>
              <a:xfrm rot="10800000" flipV="1">
                <a:off x="2712812" y="1457456"/>
                <a:ext cx="879870" cy="1615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2" name="Group 17">
            <a:extLst>
              <a:ext uri="{FF2B5EF4-FFF2-40B4-BE49-F238E27FC236}">
                <a16:creationId xmlns:a16="http://schemas.microsoft.com/office/drawing/2014/main" id="{C6463601-562D-4884-9082-E75754A8C132}"/>
              </a:ext>
            </a:extLst>
          </p:cNvPr>
          <p:cNvGrpSpPr/>
          <p:nvPr/>
        </p:nvGrpSpPr>
        <p:grpSpPr>
          <a:xfrm>
            <a:off x="979714" y="1889499"/>
            <a:ext cx="1795363" cy="673412"/>
            <a:chOff x="726006" y="1877338"/>
            <a:chExt cx="2718554" cy="512114"/>
          </a:xfrm>
        </p:grpSpPr>
        <p:sp>
          <p:nvSpPr>
            <p:cNvPr id="93" name="Footer Text">
              <a:extLst>
                <a:ext uri="{FF2B5EF4-FFF2-40B4-BE49-F238E27FC236}">
                  <a16:creationId xmlns:a16="http://schemas.microsoft.com/office/drawing/2014/main" id="{A49BA75B-A6B2-4770-9ACB-337892730F52}"/>
                </a:ext>
              </a:extLst>
            </p:cNvPr>
            <p:cNvSpPr txBox="1"/>
            <p:nvPr/>
          </p:nvSpPr>
          <p:spPr>
            <a:xfrm>
              <a:off x="810364" y="2173827"/>
              <a:ext cx="2287089" cy="2156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r"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訂定防禦對策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94" name="TextBox 26">
              <a:extLst>
                <a:ext uri="{FF2B5EF4-FFF2-40B4-BE49-F238E27FC236}">
                  <a16:creationId xmlns:a16="http://schemas.microsoft.com/office/drawing/2014/main" id="{5720C59A-3BB1-49E3-8E77-3B25A6EA1C21}"/>
                </a:ext>
              </a:extLst>
            </p:cNvPr>
            <p:cNvSpPr txBox="1"/>
            <p:nvPr/>
          </p:nvSpPr>
          <p:spPr>
            <a:xfrm>
              <a:off x="726006" y="1877338"/>
              <a:ext cx="2718554" cy="25541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327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algn="ctr"/>
              <a:r>
                <a:rPr lang="zh-TW" altLang="en-US" sz="2000" dirty="0" smtClean="0">
                  <a:solidFill>
                    <a:srgbClr val="39AD7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建</a:t>
              </a:r>
              <a:r>
                <a:rPr lang="zh-TW" altLang="en-US" sz="2000" dirty="0">
                  <a:solidFill>
                    <a:srgbClr val="39AD7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立</a:t>
              </a:r>
              <a:r>
                <a:rPr lang="zh-TW" altLang="en-US" sz="2000" dirty="0" smtClean="0">
                  <a:solidFill>
                    <a:srgbClr val="39AD7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匹配資料庫</a:t>
              </a:r>
              <a:endParaRPr lang="en-US" sz="2000" dirty="0">
                <a:solidFill>
                  <a:srgbClr val="39AD7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4570738" y="2288697"/>
            <a:ext cx="1625989" cy="1144526"/>
            <a:chOff x="4593504" y="2000208"/>
            <a:chExt cx="1625989" cy="1144526"/>
          </a:xfrm>
          <a:solidFill>
            <a:srgbClr val="77BCC3"/>
          </a:solidFill>
        </p:grpSpPr>
        <p:grpSp>
          <p:nvGrpSpPr>
            <p:cNvPr id="98" name="Group 50">
              <a:extLst>
                <a:ext uri="{FF2B5EF4-FFF2-40B4-BE49-F238E27FC236}">
                  <a16:creationId xmlns:a16="http://schemas.microsoft.com/office/drawing/2014/main" id="{9D7D3E2A-E92A-4A27-A590-F044AE0B7C9E}"/>
                </a:ext>
              </a:extLst>
            </p:cNvPr>
            <p:cNvGrpSpPr/>
            <p:nvPr/>
          </p:nvGrpSpPr>
          <p:grpSpPr>
            <a:xfrm>
              <a:off x="4593504" y="2000208"/>
              <a:ext cx="927050" cy="1144526"/>
              <a:chOff x="4595813" y="1792288"/>
              <a:chExt cx="927100" cy="1144588"/>
            </a:xfrm>
            <a:grpFill/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9" name="Freeform 9">
                <a:extLst>
                  <a:ext uri="{FF2B5EF4-FFF2-40B4-BE49-F238E27FC236}">
                    <a16:creationId xmlns:a16="http://schemas.microsoft.com/office/drawing/2014/main" id="{0C85DD62-2EED-43F3-8845-AF49F2C297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813" y="1792288"/>
                <a:ext cx="927100" cy="1144588"/>
              </a:xfrm>
              <a:custGeom>
                <a:avLst/>
                <a:gdLst/>
                <a:ahLst/>
                <a:cxnLst>
                  <a:cxn ang="0">
                    <a:pos x="220" y="304"/>
                  </a:cxn>
                  <a:cxn ang="0">
                    <a:pos x="0" y="304"/>
                  </a:cxn>
                  <a:cxn ang="0">
                    <a:pos x="0" y="0"/>
                  </a:cxn>
                  <a:cxn ang="0">
                    <a:pos x="246" y="111"/>
                  </a:cxn>
                  <a:cxn ang="0">
                    <a:pos x="220" y="304"/>
                  </a:cxn>
                </a:cxnLst>
                <a:rect l="0" t="0" r="r" b="b"/>
                <a:pathLst>
                  <a:path w="246" h="304">
                    <a:moveTo>
                      <a:pt x="220" y="304"/>
                    </a:moveTo>
                    <a:cubicBezTo>
                      <a:pt x="0" y="304"/>
                      <a:pt x="0" y="304"/>
                      <a:pt x="0" y="30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6" y="56"/>
                      <a:pt x="158" y="93"/>
                      <a:pt x="246" y="111"/>
                    </a:cubicBezTo>
                    <a:cubicBezTo>
                      <a:pt x="243" y="183"/>
                      <a:pt x="235" y="247"/>
                      <a:pt x="220" y="304"/>
                    </a:cubicBezTo>
                    <a:close/>
                  </a:path>
                </a:pathLst>
              </a:custGeom>
              <a:solidFill>
                <a:srgbClr val="39AD73"/>
              </a:solidFill>
              <a:ln w="9525">
                <a:solidFill>
                  <a:srgbClr val="39AD73"/>
                </a:solidFill>
                <a:round/>
                <a:headEnd/>
                <a:tailEnd/>
              </a:ln>
              <a:effectLst/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00" name="Freeform 100">
                <a:extLst>
                  <a:ext uri="{FF2B5EF4-FFF2-40B4-BE49-F238E27FC236}">
                    <a16:creationId xmlns:a16="http://schemas.microsoft.com/office/drawing/2014/main" id="{A834642D-4705-404D-A9AB-05027CAB03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0600" y="2355899"/>
                <a:ext cx="323697" cy="310304"/>
              </a:xfrm>
              <a:custGeom>
                <a:avLst/>
                <a:gdLst/>
                <a:ahLst/>
                <a:cxnLst>
                  <a:cxn ang="0">
                    <a:pos x="63" y="49"/>
                  </a:cxn>
                  <a:cxn ang="0">
                    <a:pos x="58" y="44"/>
                  </a:cxn>
                  <a:cxn ang="0">
                    <a:pos x="54" y="48"/>
                  </a:cxn>
                  <a:cxn ang="0">
                    <a:pos x="63" y="57"/>
                  </a:cxn>
                  <a:cxn ang="0">
                    <a:pos x="64" y="60"/>
                  </a:cxn>
                  <a:cxn ang="0">
                    <a:pos x="59" y="64"/>
                  </a:cxn>
                  <a:cxn ang="0">
                    <a:pos x="56" y="63"/>
                  </a:cxn>
                  <a:cxn ang="0">
                    <a:pos x="29" y="36"/>
                  </a:cxn>
                  <a:cxn ang="0">
                    <a:pos x="15" y="42"/>
                  </a:cxn>
                  <a:cxn ang="0">
                    <a:pos x="0" y="27"/>
                  </a:cxn>
                  <a:cxn ang="0">
                    <a:pos x="26" y="0"/>
                  </a:cxn>
                  <a:cxn ang="0">
                    <a:pos x="41" y="15"/>
                  </a:cxn>
                  <a:cxn ang="0">
                    <a:pos x="36" y="30"/>
                  </a:cxn>
                  <a:cxn ang="0">
                    <a:pos x="50" y="44"/>
                  </a:cxn>
                  <a:cxn ang="0">
                    <a:pos x="54" y="40"/>
                  </a:cxn>
                  <a:cxn ang="0">
                    <a:pos x="49" y="35"/>
                  </a:cxn>
                  <a:cxn ang="0">
                    <a:pos x="54" y="31"/>
                  </a:cxn>
                  <a:cxn ang="0">
                    <a:pos x="55" y="31"/>
                  </a:cxn>
                  <a:cxn ang="0">
                    <a:pos x="67" y="44"/>
                  </a:cxn>
                  <a:cxn ang="0">
                    <a:pos x="63" y="49"/>
                  </a:cxn>
                  <a:cxn ang="0">
                    <a:pos x="25" y="8"/>
                  </a:cxn>
                  <a:cxn ang="0">
                    <a:pos x="18" y="16"/>
                  </a:cxn>
                  <a:cxn ang="0">
                    <a:pos x="19" y="19"/>
                  </a:cxn>
                  <a:cxn ang="0">
                    <a:pos x="15" y="18"/>
                  </a:cxn>
                  <a:cxn ang="0">
                    <a:pos x="7" y="26"/>
                  </a:cxn>
                  <a:cxn ang="0">
                    <a:pos x="15" y="34"/>
                  </a:cxn>
                  <a:cxn ang="0">
                    <a:pos x="23" y="26"/>
                  </a:cxn>
                  <a:cxn ang="0">
                    <a:pos x="22" y="23"/>
                  </a:cxn>
                  <a:cxn ang="0">
                    <a:pos x="25" y="24"/>
                  </a:cxn>
                  <a:cxn ang="0">
                    <a:pos x="33" y="16"/>
                  </a:cxn>
                  <a:cxn ang="0">
                    <a:pos x="25" y="8"/>
                  </a:cxn>
                </a:cxnLst>
                <a:rect l="0" t="0" r="r" b="b"/>
                <a:pathLst>
                  <a:path w="67" h="64">
                    <a:moveTo>
                      <a:pt x="63" y="49"/>
                    </a:moveTo>
                    <a:cubicBezTo>
                      <a:pt x="62" y="49"/>
                      <a:pt x="58" y="45"/>
                      <a:pt x="58" y="44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63" y="57"/>
                      <a:pt x="63" y="57"/>
                      <a:pt x="63" y="57"/>
                    </a:cubicBezTo>
                    <a:cubicBezTo>
                      <a:pt x="63" y="58"/>
                      <a:pt x="64" y="59"/>
                      <a:pt x="64" y="60"/>
                    </a:cubicBezTo>
                    <a:cubicBezTo>
                      <a:pt x="64" y="62"/>
                      <a:pt x="61" y="64"/>
                      <a:pt x="59" y="64"/>
                    </a:cubicBezTo>
                    <a:cubicBezTo>
                      <a:pt x="58" y="64"/>
                      <a:pt x="57" y="64"/>
                      <a:pt x="56" y="6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5" y="39"/>
                      <a:pt x="20" y="42"/>
                      <a:pt x="15" y="42"/>
                    </a:cubicBezTo>
                    <a:cubicBezTo>
                      <a:pt x="6" y="42"/>
                      <a:pt x="0" y="36"/>
                      <a:pt x="0" y="27"/>
                    </a:cubicBezTo>
                    <a:cubicBezTo>
                      <a:pt x="0" y="14"/>
                      <a:pt x="13" y="0"/>
                      <a:pt x="26" y="0"/>
                    </a:cubicBezTo>
                    <a:cubicBezTo>
                      <a:pt x="35" y="0"/>
                      <a:pt x="41" y="6"/>
                      <a:pt x="41" y="15"/>
                    </a:cubicBezTo>
                    <a:cubicBezTo>
                      <a:pt x="41" y="21"/>
                      <a:pt x="39" y="26"/>
                      <a:pt x="36" y="30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3" y="39"/>
                      <a:pt x="49" y="36"/>
                      <a:pt x="49" y="35"/>
                    </a:cubicBezTo>
                    <a:cubicBezTo>
                      <a:pt x="49" y="34"/>
                      <a:pt x="53" y="31"/>
                      <a:pt x="54" y="31"/>
                    </a:cubicBezTo>
                    <a:cubicBezTo>
                      <a:pt x="54" y="31"/>
                      <a:pt x="54" y="31"/>
                      <a:pt x="55" y="31"/>
                    </a:cubicBezTo>
                    <a:cubicBezTo>
                      <a:pt x="56" y="32"/>
                      <a:pt x="67" y="43"/>
                      <a:pt x="67" y="44"/>
                    </a:cubicBezTo>
                    <a:cubicBezTo>
                      <a:pt x="67" y="45"/>
                      <a:pt x="64" y="49"/>
                      <a:pt x="63" y="49"/>
                    </a:cubicBezTo>
                    <a:close/>
                    <a:moveTo>
                      <a:pt x="25" y="8"/>
                    </a:moveTo>
                    <a:cubicBezTo>
                      <a:pt x="21" y="8"/>
                      <a:pt x="18" y="12"/>
                      <a:pt x="18" y="16"/>
                    </a:cubicBezTo>
                    <a:cubicBezTo>
                      <a:pt x="18" y="17"/>
                      <a:pt x="18" y="18"/>
                      <a:pt x="19" y="19"/>
                    </a:cubicBezTo>
                    <a:cubicBezTo>
                      <a:pt x="17" y="19"/>
                      <a:pt x="16" y="18"/>
                      <a:pt x="15" y="18"/>
                    </a:cubicBezTo>
                    <a:cubicBezTo>
                      <a:pt x="11" y="18"/>
                      <a:pt x="7" y="22"/>
                      <a:pt x="7" y="26"/>
                    </a:cubicBezTo>
                    <a:cubicBezTo>
                      <a:pt x="7" y="30"/>
                      <a:pt x="11" y="34"/>
                      <a:pt x="15" y="34"/>
                    </a:cubicBezTo>
                    <a:cubicBezTo>
                      <a:pt x="19" y="34"/>
                      <a:pt x="23" y="30"/>
                      <a:pt x="23" y="26"/>
                    </a:cubicBezTo>
                    <a:cubicBezTo>
                      <a:pt x="23" y="25"/>
                      <a:pt x="23" y="24"/>
                      <a:pt x="22" y="23"/>
                    </a:cubicBezTo>
                    <a:cubicBezTo>
                      <a:pt x="23" y="23"/>
                      <a:pt x="24" y="24"/>
                      <a:pt x="25" y="24"/>
                    </a:cubicBezTo>
                    <a:cubicBezTo>
                      <a:pt x="30" y="24"/>
                      <a:pt x="33" y="20"/>
                      <a:pt x="33" y="16"/>
                    </a:cubicBezTo>
                    <a:cubicBezTo>
                      <a:pt x="33" y="12"/>
                      <a:pt x="30" y="8"/>
                      <a:pt x="25" y="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77BCC3"/>
                </a:solidFill>
                <a:round/>
                <a:headEnd/>
                <a:tailEnd/>
              </a:ln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01" name="Group 81">
              <a:extLst>
                <a:ext uri="{FF2B5EF4-FFF2-40B4-BE49-F238E27FC236}">
                  <a16:creationId xmlns:a16="http://schemas.microsoft.com/office/drawing/2014/main" id="{B551A833-57B6-4234-A5A9-57F16CEFE338}"/>
                </a:ext>
              </a:extLst>
            </p:cNvPr>
            <p:cNvGrpSpPr/>
            <p:nvPr/>
          </p:nvGrpSpPr>
          <p:grpSpPr>
            <a:xfrm flipH="1">
              <a:off x="5158235" y="2068698"/>
              <a:ext cx="1061258" cy="217748"/>
              <a:chOff x="2770419" y="1459071"/>
              <a:chExt cx="1061316" cy="221447"/>
            </a:xfrm>
            <a:grpFill/>
          </p:grpSpPr>
          <p:cxnSp>
            <p:nvCxnSpPr>
              <p:cNvPr id="102" name="Straight Connector 46">
                <a:extLst>
                  <a:ext uri="{FF2B5EF4-FFF2-40B4-BE49-F238E27FC236}">
                    <a16:creationId xmlns:a16="http://schemas.microsoft.com/office/drawing/2014/main" id="{BB0B8799-D475-4E82-8E94-B0BF6332AF2B}"/>
                  </a:ext>
                </a:extLst>
              </p:cNvPr>
              <p:cNvCxnSpPr/>
              <p:nvPr/>
            </p:nvCxnSpPr>
            <p:spPr>
              <a:xfrm flipH="1" flipV="1">
                <a:off x="3592681" y="1460250"/>
                <a:ext cx="239054" cy="220268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47">
                <a:extLst>
                  <a:ext uri="{FF2B5EF4-FFF2-40B4-BE49-F238E27FC236}">
                    <a16:creationId xmlns:a16="http://schemas.microsoft.com/office/drawing/2014/main" id="{5564BDA2-6681-4D54-8DDE-509CAF364D95}"/>
                  </a:ext>
                </a:extLst>
              </p:cNvPr>
              <p:cNvCxnSpPr/>
              <p:nvPr/>
            </p:nvCxnSpPr>
            <p:spPr>
              <a:xfrm flipH="1" flipV="1">
                <a:off x="2770419" y="1459071"/>
                <a:ext cx="822263" cy="2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Group 38">
            <a:extLst>
              <a:ext uri="{FF2B5EF4-FFF2-40B4-BE49-F238E27FC236}">
                <a16:creationId xmlns:a16="http://schemas.microsoft.com/office/drawing/2014/main" id="{A12255E1-D761-402A-ACDD-2FE6FD47F4E0}"/>
              </a:ext>
            </a:extLst>
          </p:cNvPr>
          <p:cNvGrpSpPr/>
          <p:nvPr/>
        </p:nvGrpSpPr>
        <p:grpSpPr>
          <a:xfrm>
            <a:off x="6400262" y="1899936"/>
            <a:ext cx="1667123" cy="713040"/>
            <a:chOff x="936937" y="1854308"/>
            <a:chExt cx="2524375" cy="713081"/>
          </a:xfrm>
        </p:grpSpPr>
        <p:sp>
          <p:nvSpPr>
            <p:cNvPr id="108" name="Footer Text">
              <a:extLst>
                <a:ext uri="{FF2B5EF4-FFF2-40B4-BE49-F238E27FC236}">
                  <a16:creationId xmlns:a16="http://schemas.microsoft.com/office/drawing/2014/main" id="{CE2CE644-9ECB-4F5B-9662-A9A978901D2A}"/>
                </a:ext>
              </a:extLst>
            </p:cNvPr>
            <p:cNvSpPr txBox="1"/>
            <p:nvPr/>
          </p:nvSpPr>
          <p:spPr>
            <a:xfrm>
              <a:off x="1055580" y="2244205"/>
              <a:ext cx="2287091" cy="3231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降低至</a:t>
              </a:r>
              <a:r>
                <a:rPr lang="en-US" altLang="zh-TW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105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 </a:t>
              </a:r>
              <a:r>
                <a:rPr lang="en-US" altLang="zh-TW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DPP</a:t>
              </a:r>
              <a:r>
                <a:rPr lang="en-US" altLang="zh-TW" sz="1400" b="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M</a:t>
              </a:r>
              <a:endParaRPr lang="en-US" altLang="zh-CN" sz="1400" b="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09" name="TextBox 32">
              <a:extLst>
                <a:ext uri="{FF2B5EF4-FFF2-40B4-BE49-F238E27FC236}">
                  <a16:creationId xmlns:a16="http://schemas.microsoft.com/office/drawing/2014/main" id="{2C3351DB-F484-44F8-9D7C-D23D4132E4B5}"/>
                </a:ext>
              </a:extLst>
            </p:cNvPr>
            <p:cNvSpPr txBox="1"/>
            <p:nvPr/>
          </p:nvSpPr>
          <p:spPr>
            <a:xfrm>
              <a:off x="936937" y="1854308"/>
              <a:ext cx="2524375" cy="3358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TW"/>
              </a:defPPr>
              <a:lvl1pPr>
                <a:lnSpc>
                  <a:spcPct val="120000"/>
                </a:lnSpc>
                <a:defRPr sz="2000">
                  <a:solidFill>
                    <a:srgbClr val="37609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</a:defRPr>
              </a:lvl1pPr>
            </a:lstStyle>
            <a:p>
              <a:pPr algn="ctr"/>
              <a:r>
                <a:rPr lang="zh-TW" altLang="en-US" dirty="0">
                  <a:sym typeface="+mn-lt"/>
                </a:rPr>
                <a:t>  </a:t>
              </a:r>
              <a:r>
                <a:rPr lang="zh-TW" altLang="en-US" dirty="0" smtClean="0">
                  <a:solidFill>
                    <a:srgbClr val="39AD73"/>
                  </a:solidFill>
                  <a:sym typeface="+mn-lt"/>
                </a:rPr>
                <a:t>事前預防機制</a:t>
              </a:r>
              <a:endParaRPr lang="en-US" dirty="0">
                <a:solidFill>
                  <a:srgbClr val="39AD73"/>
                </a:solidFill>
                <a:sym typeface="+mn-lt"/>
              </a:endParaRPr>
            </a:p>
          </p:txBody>
        </p:sp>
      </p:grpSp>
      <p:grpSp>
        <p:nvGrpSpPr>
          <p:cNvPr id="113" name="Group 32">
            <a:extLst>
              <a:ext uri="{FF2B5EF4-FFF2-40B4-BE49-F238E27FC236}">
                <a16:creationId xmlns:a16="http://schemas.microsoft.com/office/drawing/2014/main" id="{0E1B08DA-0AB9-4827-BC3D-47ADD670D49E}"/>
              </a:ext>
            </a:extLst>
          </p:cNvPr>
          <p:cNvGrpSpPr/>
          <p:nvPr/>
        </p:nvGrpSpPr>
        <p:grpSpPr>
          <a:xfrm>
            <a:off x="1102168" y="3929218"/>
            <a:ext cx="1587179" cy="723918"/>
            <a:chOff x="573616" y="1858966"/>
            <a:chExt cx="2403322" cy="504430"/>
          </a:xfrm>
        </p:grpSpPr>
        <p:sp>
          <p:nvSpPr>
            <p:cNvPr id="114" name="Footer Text">
              <a:extLst>
                <a:ext uri="{FF2B5EF4-FFF2-40B4-BE49-F238E27FC236}">
                  <a16:creationId xmlns:a16="http://schemas.microsoft.com/office/drawing/2014/main" id="{849D8466-CACE-43E7-9DC4-270A9B6C1598}"/>
                </a:ext>
              </a:extLst>
            </p:cNvPr>
            <p:cNvSpPr txBox="1"/>
            <p:nvPr/>
          </p:nvSpPr>
          <p:spPr>
            <a:xfrm>
              <a:off x="689848" y="2138213"/>
              <a:ext cx="2287090" cy="225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系統管</a:t>
              </a:r>
              <a:r>
                <a:rPr lang="zh-TW" altLang="en-US" sz="1400" b="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控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15" name="TextBox 29">
              <a:extLst>
                <a:ext uri="{FF2B5EF4-FFF2-40B4-BE49-F238E27FC236}">
                  <a16:creationId xmlns:a16="http://schemas.microsoft.com/office/drawing/2014/main" id="{D37C410E-F006-4AC8-8969-4C55C7C3332C}"/>
                </a:ext>
              </a:extLst>
            </p:cNvPr>
            <p:cNvSpPr txBox="1"/>
            <p:nvPr/>
          </p:nvSpPr>
          <p:spPr>
            <a:xfrm>
              <a:off x="573616" y="1858966"/>
              <a:ext cx="2330192" cy="23403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1327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zh-TW" altLang="en-US" sz="2000" dirty="0">
                  <a:solidFill>
                    <a:srgbClr val="39AD7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+mn-lt"/>
                </a:rPr>
                <a:t>追蹤機殼物料</a:t>
              </a:r>
              <a:endParaRPr lang="en-US" altLang="zh-TW" sz="2000" dirty="0">
                <a:solidFill>
                  <a:srgbClr val="39AD7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848077" y="3498906"/>
            <a:ext cx="1655833" cy="1023882"/>
            <a:chOff x="2838013" y="4317700"/>
            <a:chExt cx="1655833" cy="1023882"/>
          </a:xfrm>
          <a:solidFill>
            <a:srgbClr val="77BCC3"/>
          </a:solidFill>
        </p:grpSpPr>
        <p:grpSp>
          <p:nvGrpSpPr>
            <p:cNvPr id="110" name="Group 51">
              <a:extLst>
                <a:ext uri="{FF2B5EF4-FFF2-40B4-BE49-F238E27FC236}">
                  <a16:creationId xmlns:a16="http://schemas.microsoft.com/office/drawing/2014/main" id="{3A034D6C-F732-4FD5-BD67-42A35290172B}"/>
                </a:ext>
              </a:extLst>
            </p:cNvPr>
            <p:cNvGrpSpPr/>
            <p:nvPr/>
          </p:nvGrpSpPr>
          <p:grpSpPr>
            <a:xfrm>
              <a:off x="3662041" y="4317700"/>
              <a:ext cx="831805" cy="1023882"/>
              <a:chOff x="3703638" y="3000375"/>
              <a:chExt cx="831850" cy="1023938"/>
            </a:xfrm>
            <a:grpFill/>
          </p:grpSpPr>
          <p:sp>
            <p:nvSpPr>
              <p:cNvPr id="111" name="Freeform 11">
                <a:extLst>
                  <a:ext uri="{FF2B5EF4-FFF2-40B4-BE49-F238E27FC236}">
                    <a16:creationId xmlns:a16="http://schemas.microsoft.com/office/drawing/2014/main" id="{24BCAD57-5C36-4188-B5BF-E897CC36F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3638" y="3000375"/>
                <a:ext cx="831850" cy="1023938"/>
              </a:xfrm>
              <a:custGeom>
                <a:avLst/>
                <a:gdLst/>
                <a:ahLst/>
                <a:cxnLst>
                  <a:cxn ang="0">
                    <a:pos x="221" y="0"/>
                  </a:cxn>
                  <a:cxn ang="0">
                    <a:pos x="221" y="272"/>
                  </a:cxn>
                  <a:cxn ang="0">
                    <a:pos x="0" y="0"/>
                  </a:cxn>
                  <a:cxn ang="0">
                    <a:pos x="221" y="0"/>
                  </a:cxn>
                </a:cxnLst>
                <a:rect l="0" t="0" r="r" b="b"/>
                <a:pathLst>
                  <a:path w="221" h="272">
                    <a:moveTo>
                      <a:pt x="221" y="0"/>
                    </a:moveTo>
                    <a:cubicBezTo>
                      <a:pt x="221" y="272"/>
                      <a:pt x="221" y="272"/>
                      <a:pt x="221" y="272"/>
                    </a:cubicBezTo>
                    <a:cubicBezTo>
                      <a:pt x="108" y="207"/>
                      <a:pt x="34" y="116"/>
                      <a:pt x="0" y="0"/>
                    </a:cubicBez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39AD73"/>
              </a:solidFill>
              <a:ln w="9525">
                <a:solidFill>
                  <a:srgbClr val="39AD73"/>
                </a:solidFill>
                <a:round/>
                <a:headEnd/>
                <a:tailEnd/>
              </a:ln>
              <a:effectLst>
                <a:outerShdw blurRad="254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12" name="Freeform 131">
                <a:extLst>
                  <a:ext uri="{FF2B5EF4-FFF2-40B4-BE49-F238E27FC236}">
                    <a16:creationId xmlns:a16="http://schemas.microsoft.com/office/drawing/2014/main" id="{C6F316D9-7EEC-41C9-B6EC-4135377F5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7352" y="3159042"/>
                <a:ext cx="321341" cy="326210"/>
              </a:xfrm>
              <a:custGeom>
                <a:avLst/>
                <a:gdLst/>
                <a:ahLst/>
                <a:cxnLst>
                  <a:cxn ang="0">
                    <a:pos x="61" y="49"/>
                  </a:cxn>
                  <a:cxn ang="0">
                    <a:pos x="49" y="62"/>
                  </a:cxn>
                  <a:cxn ang="0">
                    <a:pos x="36" y="49"/>
                  </a:cxn>
                  <a:cxn ang="0">
                    <a:pos x="36" y="48"/>
                  </a:cxn>
                  <a:cxn ang="0">
                    <a:pos x="21" y="41"/>
                  </a:cxn>
                  <a:cxn ang="0">
                    <a:pos x="13" y="44"/>
                  </a:cxn>
                  <a:cxn ang="0">
                    <a:pos x="0" y="31"/>
                  </a:cxn>
                  <a:cxn ang="0">
                    <a:pos x="13" y="18"/>
                  </a:cxn>
                  <a:cxn ang="0">
                    <a:pos x="21" y="22"/>
                  </a:cxn>
                  <a:cxn ang="0">
                    <a:pos x="36" y="15"/>
                  </a:cxn>
                  <a:cxn ang="0">
                    <a:pos x="36" y="13"/>
                  </a:cxn>
                  <a:cxn ang="0">
                    <a:pos x="49" y="0"/>
                  </a:cxn>
                  <a:cxn ang="0">
                    <a:pos x="61" y="13"/>
                  </a:cxn>
                  <a:cxn ang="0">
                    <a:pos x="49" y="26"/>
                  </a:cxn>
                  <a:cxn ang="0">
                    <a:pos x="40" y="23"/>
                  </a:cxn>
                  <a:cxn ang="0">
                    <a:pos x="25" y="30"/>
                  </a:cxn>
                  <a:cxn ang="0">
                    <a:pos x="25" y="31"/>
                  </a:cxn>
                  <a:cxn ang="0">
                    <a:pos x="25" y="33"/>
                  </a:cxn>
                  <a:cxn ang="0">
                    <a:pos x="40" y="40"/>
                  </a:cxn>
                  <a:cxn ang="0">
                    <a:pos x="49" y="36"/>
                  </a:cxn>
                  <a:cxn ang="0">
                    <a:pos x="61" y="49"/>
                  </a:cxn>
                </a:cxnLst>
                <a:rect l="0" t="0" r="r" b="b"/>
                <a:pathLst>
                  <a:path w="61" h="62">
                    <a:moveTo>
                      <a:pt x="61" y="49"/>
                    </a:moveTo>
                    <a:cubicBezTo>
                      <a:pt x="61" y="56"/>
                      <a:pt x="56" y="62"/>
                      <a:pt x="49" y="62"/>
                    </a:cubicBezTo>
                    <a:cubicBezTo>
                      <a:pt x="41" y="62"/>
                      <a:pt x="36" y="56"/>
                      <a:pt x="36" y="49"/>
                    </a:cubicBezTo>
                    <a:cubicBezTo>
                      <a:pt x="36" y="49"/>
                      <a:pt x="36" y="48"/>
                      <a:pt x="36" y="48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19" y="43"/>
                      <a:pt x="16" y="44"/>
                      <a:pt x="13" y="44"/>
                    </a:cubicBezTo>
                    <a:cubicBezTo>
                      <a:pt x="6" y="44"/>
                      <a:pt x="0" y="38"/>
                      <a:pt x="0" y="31"/>
                    </a:cubicBezTo>
                    <a:cubicBezTo>
                      <a:pt x="0" y="24"/>
                      <a:pt x="6" y="18"/>
                      <a:pt x="13" y="18"/>
                    </a:cubicBezTo>
                    <a:cubicBezTo>
                      <a:pt x="16" y="18"/>
                      <a:pt x="19" y="20"/>
                      <a:pt x="21" y="22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4"/>
                      <a:pt x="36" y="14"/>
                      <a:pt x="36" y="13"/>
                    </a:cubicBezTo>
                    <a:cubicBezTo>
                      <a:pt x="36" y="6"/>
                      <a:pt x="41" y="0"/>
                      <a:pt x="49" y="0"/>
                    </a:cubicBezTo>
                    <a:cubicBezTo>
                      <a:pt x="56" y="0"/>
                      <a:pt x="61" y="6"/>
                      <a:pt x="61" y="13"/>
                    </a:cubicBezTo>
                    <a:cubicBezTo>
                      <a:pt x="61" y="20"/>
                      <a:pt x="56" y="26"/>
                      <a:pt x="49" y="26"/>
                    </a:cubicBezTo>
                    <a:cubicBezTo>
                      <a:pt x="45" y="26"/>
                      <a:pt x="42" y="25"/>
                      <a:pt x="40" y="23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5" y="30"/>
                      <a:pt x="25" y="31"/>
                      <a:pt x="25" y="31"/>
                    </a:cubicBezTo>
                    <a:cubicBezTo>
                      <a:pt x="25" y="32"/>
                      <a:pt x="25" y="32"/>
                      <a:pt x="25" y="33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2" y="38"/>
                      <a:pt x="45" y="36"/>
                      <a:pt x="49" y="36"/>
                    </a:cubicBezTo>
                    <a:cubicBezTo>
                      <a:pt x="56" y="36"/>
                      <a:pt x="61" y="42"/>
                      <a:pt x="61" y="4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6" name="Group 81">
              <a:extLst>
                <a:ext uri="{FF2B5EF4-FFF2-40B4-BE49-F238E27FC236}">
                  <a16:creationId xmlns:a16="http://schemas.microsoft.com/office/drawing/2014/main" id="{62CCCB2E-08AB-4393-A2B5-4621DEAB2AE9}"/>
                </a:ext>
              </a:extLst>
            </p:cNvPr>
            <p:cNvGrpSpPr/>
            <p:nvPr/>
          </p:nvGrpSpPr>
          <p:grpSpPr>
            <a:xfrm flipV="1">
              <a:off x="2838013" y="4993795"/>
              <a:ext cx="1118861" cy="219335"/>
              <a:chOff x="2712812" y="1457456"/>
              <a:chExt cx="1118923" cy="223062"/>
            </a:xfrm>
            <a:grpFill/>
          </p:grpSpPr>
          <p:cxnSp>
            <p:nvCxnSpPr>
              <p:cNvPr id="118" name="Straight Connector 37">
                <a:extLst>
                  <a:ext uri="{FF2B5EF4-FFF2-40B4-BE49-F238E27FC236}">
                    <a16:creationId xmlns:a16="http://schemas.microsoft.com/office/drawing/2014/main" id="{6D20C8FC-7540-425B-A4DA-AD4738A02A06}"/>
                  </a:ext>
                </a:extLst>
              </p:cNvPr>
              <p:cNvCxnSpPr/>
              <p:nvPr/>
            </p:nvCxnSpPr>
            <p:spPr>
              <a:xfrm flipH="1" flipV="1">
                <a:off x="3592681" y="1460250"/>
                <a:ext cx="239054" cy="220268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38">
                <a:extLst>
                  <a:ext uri="{FF2B5EF4-FFF2-40B4-BE49-F238E27FC236}">
                    <a16:creationId xmlns:a16="http://schemas.microsoft.com/office/drawing/2014/main" id="{AB89D77D-E1ED-4AB4-86A3-526837EC5D96}"/>
                  </a:ext>
                </a:extLst>
              </p:cNvPr>
              <p:cNvCxnSpPr/>
              <p:nvPr/>
            </p:nvCxnSpPr>
            <p:spPr>
              <a:xfrm rot="10800000" flipV="1">
                <a:off x="2712812" y="1457456"/>
                <a:ext cx="879870" cy="1615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3" name="Group 44">
            <a:extLst>
              <a:ext uri="{FF2B5EF4-FFF2-40B4-BE49-F238E27FC236}">
                <a16:creationId xmlns:a16="http://schemas.microsoft.com/office/drawing/2014/main" id="{06A400B3-8B43-4EAC-9CCA-84E310E98799}"/>
              </a:ext>
            </a:extLst>
          </p:cNvPr>
          <p:cNvGrpSpPr/>
          <p:nvPr/>
        </p:nvGrpSpPr>
        <p:grpSpPr>
          <a:xfrm>
            <a:off x="6288154" y="3874632"/>
            <a:ext cx="1956254" cy="740649"/>
            <a:chOff x="989563" y="1847305"/>
            <a:chExt cx="2962179" cy="516088"/>
          </a:xfrm>
        </p:grpSpPr>
        <p:sp>
          <p:nvSpPr>
            <p:cNvPr id="124" name="Footer Text">
              <a:extLst>
                <a:ext uri="{FF2B5EF4-FFF2-40B4-BE49-F238E27FC236}">
                  <a16:creationId xmlns:a16="http://schemas.microsoft.com/office/drawing/2014/main" id="{DDE79377-AC59-4B09-90C6-BC9F3F3057AC}"/>
                </a:ext>
              </a:extLst>
            </p:cNvPr>
            <p:cNvSpPr txBox="1"/>
            <p:nvPr/>
          </p:nvSpPr>
          <p:spPr>
            <a:xfrm>
              <a:off x="989563" y="2138210"/>
              <a:ext cx="2962179" cy="225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lnSpc>
                  <a:spcPts val="2000"/>
                </a:lnSpc>
                <a:defRPr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降低至</a:t>
              </a:r>
              <a:r>
                <a:rPr lang="en-US" altLang="zh-TW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462pcs</a:t>
              </a: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的損失</a:t>
              </a:r>
              <a:r>
                <a:rPr lang="en-US" altLang="zh-TW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/</a:t>
              </a:r>
              <a:r>
                <a:rPr lang="zh-TW" altLang="en-US" sz="1400" b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週</a:t>
              </a:r>
              <a:endParaRPr lang="en-US" altLang="zh-CN" sz="1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25" name="TextBox 35">
              <a:extLst>
                <a:ext uri="{FF2B5EF4-FFF2-40B4-BE49-F238E27FC236}">
                  <a16:creationId xmlns:a16="http://schemas.microsoft.com/office/drawing/2014/main" id="{306604CB-8E4C-4039-8FC6-EA7D4CBF8418}"/>
                </a:ext>
              </a:extLst>
            </p:cNvPr>
            <p:cNvSpPr txBox="1"/>
            <p:nvPr/>
          </p:nvSpPr>
          <p:spPr>
            <a:xfrm>
              <a:off x="1310238" y="1847305"/>
              <a:ext cx="2330192" cy="25735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2000" dirty="0" smtClean="0">
                  <a:solidFill>
                    <a:srgbClr val="39AD7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rPr>
                <a:t>減少停線損失</a:t>
              </a:r>
              <a:endParaRPr lang="en-US" sz="2000" dirty="0">
                <a:solidFill>
                  <a:srgbClr val="39AD7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4579803" y="3487164"/>
            <a:ext cx="1468430" cy="1028644"/>
            <a:chOff x="4570175" y="4610745"/>
            <a:chExt cx="1468430" cy="1028644"/>
          </a:xfrm>
          <a:solidFill>
            <a:srgbClr val="77BCC3"/>
          </a:solidFill>
        </p:grpSpPr>
        <p:grpSp>
          <p:nvGrpSpPr>
            <p:cNvPr id="120" name="Group 52">
              <a:extLst>
                <a:ext uri="{FF2B5EF4-FFF2-40B4-BE49-F238E27FC236}">
                  <a16:creationId xmlns:a16="http://schemas.microsoft.com/office/drawing/2014/main" id="{95188912-9438-4605-8E8D-3D2F9291E8F1}"/>
                </a:ext>
              </a:extLst>
            </p:cNvPr>
            <p:cNvGrpSpPr/>
            <p:nvPr/>
          </p:nvGrpSpPr>
          <p:grpSpPr>
            <a:xfrm>
              <a:off x="4570175" y="4610745"/>
              <a:ext cx="814343" cy="1028644"/>
              <a:chOff x="4595813" y="3000375"/>
              <a:chExt cx="814388" cy="1028700"/>
            </a:xfrm>
            <a:grpFill/>
          </p:grpSpPr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A71B247B-E40E-4600-A34B-642AA7543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813" y="3000375"/>
                <a:ext cx="814388" cy="10287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6" y="0"/>
                  </a:cxn>
                  <a:cxn ang="0">
                    <a:pos x="0" y="273"/>
                  </a:cxn>
                  <a:cxn ang="0">
                    <a:pos x="0" y="0"/>
                  </a:cxn>
                </a:cxnLst>
                <a:rect l="0" t="0" r="r" b="b"/>
                <a:pathLst>
                  <a:path w="216" h="273">
                    <a:moveTo>
                      <a:pt x="0" y="0"/>
                    </a:moveTo>
                    <a:cubicBezTo>
                      <a:pt x="216" y="0"/>
                      <a:pt x="216" y="0"/>
                      <a:pt x="216" y="0"/>
                    </a:cubicBezTo>
                    <a:cubicBezTo>
                      <a:pt x="178" y="134"/>
                      <a:pt x="106" y="225"/>
                      <a:pt x="0" y="27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AD73"/>
              </a:solidFill>
              <a:ln w="9525">
                <a:solidFill>
                  <a:srgbClr val="39AD73"/>
                </a:solidFill>
                <a:round/>
                <a:headEnd/>
                <a:tailEnd/>
              </a:ln>
              <a:effectLst>
                <a:outerShdw blurRad="254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2" name="Freeform 62">
                <a:extLst>
                  <a:ext uri="{FF2B5EF4-FFF2-40B4-BE49-F238E27FC236}">
                    <a16:creationId xmlns:a16="http://schemas.microsoft.com/office/drawing/2014/main" id="{046DE520-4BE7-4B69-B455-4F90F8CA73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7209" y="3175053"/>
                <a:ext cx="330417" cy="333059"/>
              </a:xfrm>
              <a:custGeom>
                <a:avLst/>
                <a:gdLst/>
                <a:ahLst/>
                <a:cxnLst>
                  <a:cxn ang="0">
                    <a:pos x="58" y="33"/>
                  </a:cxn>
                  <a:cxn ang="0">
                    <a:pos x="57" y="34"/>
                  </a:cxn>
                  <a:cxn ang="0">
                    <a:pos x="50" y="35"/>
                  </a:cxn>
                  <a:cxn ang="0">
                    <a:pos x="49" y="39"/>
                  </a:cxn>
                  <a:cxn ang="0">
                    <a:pos x="53" y="44"/>
                  </a:cxn>
                  <a:cxn ang="0">
                    <a:pos x="53" y="45"/>
                  </a:cxn>
                  <a:cxn ang="0">
                    <a:pos x="53" y="46"/>
                  </a:cxn>
                  <a:cxn ang="0">
                    <a:pos x="45" y="53"/>
                  </a:cxn>
                  <a:cxn ang="0">
                    <a:pos x="44" y="52"/>
                  </a:cxn>
                  <a:cxn ang="0">
                    <a:pos x="39" y="48"/>
                  </a:cxn>
                  <a:cxn ang="0">
                    <a:pos x="36" y="50"/>
                  </a:cxn>
                  <a:cxn ang="0">
                    <a:pos x="34" y="57"/>
                  </a:cxn>
                  <a:cxn ang="0">
                    <a:pos x="33" y="58"/>
                  </a:cxn>
                  <a:cxn ang="0">
                    <a:pos x="25" y="58"/>
                  </a:cxn>
                  <a:cxn ang="0">
                    <a:pos x="23" y="57"/>
                  </a:cxn>
                  <a:cxn ang="0">
                    <a:pos x="22" y="50"/>
                  </a:cxn>
                  <a:cxn ang="0">
                    <a:pos x="19" y="48"/>
                  </a:cxn>
                  <a:cxn ang="0">
                    <a:pos x="14" y="52"/>
                  </a:cxn>
                  <a:cxn ang="0">
                    <a:pos x="13" y="53"/>
                  </a:cxn>
                  <a:cxn ang="0">
                    <a:pos x="12" y="52"/>
                  </a:cxn>
                  <a:cxn ang="0">
                    <a:pos x="5" y="46"/>
                  </a:cxn>
                  <a:cxn ang="0">
                    <a:pos x="5" y="45"/>
                  </a:cxn>
                  <a:cxn ang="0">
                    <a:pos x="5" y="44"/>
                  </a:cxn>
                  <a:cxn ang="0">
                    <a:pos x="9" y="39"/>
                  </a:cxn>
                  <a:cxn ang="0">
                    <a:pos x="8" y="35"/>
                  </a:cxn>
                  <a:cxn ang="0">
                    <a:pos x="1" y="34"/>
                  </a:cxn>
                  <a:cxn ang="0">
                    <a:pos x="0" y="33"/>
                  </a:cxn>
                  <a:cxn ang="0">
                    <a:pos x="0" y="24"/>
                  </a:cxn>
                  <a:cxn ang="0">
                    <a:pos x="1" y="23"/>
                  </a:cxn>
                  <a:cxn ang="0">
                    <a:pos x="8" y="22"/>
                  </a:cxn>
                  <a:cxn ang="0">
                    <a:pos x="9" y="18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5" y="11"/>
                  </a:cxn>
                  <a:cxn ang="0">
                    <a:pos x="13" y="5"/>
                  </a:cxn>
                  <a:cxn ang="0">
                    <a:pos x="14" y="5"/>
                  </a:cxn>
                  <a:cxn ang="0">
                    <a:pos x="19" y="9"/>
                  </a:cxn>
                  <a:cxn ang="0">
                    <a:pos x="22" y="8"/>
                  </a:cxn>
                  <a:cxn ang="0">
                    <a:pos x="23" y="1"/>
                  </a:cxn>
                  <a:cxn ang="0">
                    <a:pos x="25" y="0"/>
                  </a:cxn>
                  <a:cxn ang="0">
                    <a:pos x="33" y="0"/>
                  </a:cxn>
                  <a:cxn ang="0">
                    <a:pos x="34" y="1"/>
                  </a:cxn>
                  <a:cxn ang="0">
                    <a:pos x="36" y="8"/>
                  </a:cxn>
                  <a:cxn ang="0">
                    <a:pos x="39" y="9"/>
                  </a:cxn>
                  <a:cxn ang="0">
                    <a:pos x="44" y="5"/>
                  </a:cxn>
                  <a:cxn ang="0">
                    <a:pos x="45" y="5"/>
                  </a:cxn>
                  <a:cxn ang="0">
                    <a:pos x="46" y="5"/>
                  </a:cxn>
                  <a:cxn ang="0">
                    <a:pos x="52" y="12"/>
                  </a:cxn>
                  <a:cxn ang="0">
                    <a:pos x="53" y="12"/>
                  </a:cxn>
                  <a:cxn ang="0">
                    <a:pos x="52" y="13"/>
                  </a:cxn>
                  <a:cxn ang="0">
                    <a:pos x="48" y="18"/>
                  </a:cxn>
                  <a:cxn ang="0">
                    <a:pos x="50" y="22"/>
                  </a:cxn>
                  <a:cxn ang="0">
                    <a:pos x="57" y="23"/>
                  </a:cxn>
                  <a:cxn ang="0">
                    <a:pos x="58" y="25"/>
                  </a:cxn>
                  <a:cxn ang="0">
                    <a:pos x="58" y="33"/>
                  </a:cxn>
                  <a:cxn ang="0">
                    <a:pos x="29" y="19"/>
                  </a:cxn>
                  <a:cxn ang="0">
                    <a:pos x="19" y="29"/>
                  </a:cxn>
                  <a:cxn ang="0">
                    <a:pos x="29" y="38"/>
                  </a:cxn>
                  <a:cxn ang="0">
                    <a:pos x="39" y="29"/>
                  </a:cxn>
                  <a:cxn ang="0">
                    <a:pos x="29" y="19"/>
                  </a:cxn>
                </a:cxnLst>
                <a:rect l="0" t="0" r="r" b="b"/>
                <a:pathLst>
                  <a:path w="58" h="58">
                    <a:moveTo>
                      <a:pt x="58" y="33"/>
                    </a:moveTo>
                    <a:cubicBezTo>
                      <a:pt x="58" y="34"/>
                      <a:pt x="58" y="34"/>
                      <a:pt x="57" y="34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7"/>
                      <a:pt x="49" y="38"/>
                      <a:pt x="49" y="39"/>
                    </a:cubicBezTo>
                    <a:cubicBezTo>
                      <a:pt x="50" y="41"/>
                      <a:pt x="51" y="42"/>
                      <a:pt x="53" y="44"/>
                    </a:cubicBezTo>
                    <a:cubicBezTo>
                      <a:pt x="53" y="44"/>
                      <a:pt x="53" y="45"/>
                      <a:pt x="53" y="45"/>
                    </a:cubicBezTo>
                    <a:cubicBezTo>
                      <a:pt x="53" y="45"/>
                      <a:pt x="53" y="46"/>
                      <a:pt x="53" y="46"/>
                    </a:cubicBezTo>
                    <a:cubicBezTo>
                      <a:pt x="52" y="47"/>
                      <a:pt x="47" y="53"/>
                      <a:pt x="45" y="53"/>
                    </a:cubicBezTo>
                    <a:cubicBezTo>
                      <a:pt x="45" y="53"/>
                      <a:pt x="45" y="53"/>
                      <a:pt x="44" y="52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8" y="49"/>
                      <a:pt x="37" y="49"/>
                      <a:pt x="36" y="50"/>
                    </a:cubicBezTo>
                    <a:cubicBezTo>
                      <a:pt x="35" y="52"/>
                      <a:pt x="35" y="55"/>
                      <a:pt x="34" y="57"/>
                    </a:cubicBezTo>
                    <a:cubicBezTo>
                      <a:pt x="34" y="57"/>
                      <a:pt x="34" y="58"/>
                      <a:pt x="33" y="58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24" y="58"/>
                      <a:pt x="23" y="57"/>
                      <a:pt x="23" y="57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1" y="49"/>
                      <a:pt x="20" y="49"/>
                      <a:pt x="19" y="48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2" y="53"/>
                      <a:pt x="12" y="53"/>
                      <a:pt x="12" y="52"/>
                    </a:cubicBezTo>
                    <a:cubicBezTo>
                      <a:pt x="10" y="50"/>
                      <a:pt x="7" y="48"/>
                      <a:pt x="5" y="46"/>
                    </a:cubicBezTo>
                    <a:cubicBezTo>
                      <a:pt x="5" y="46"/>
                      <a:pt x="5" y="45"/>
                      <a:pt x="5" y="45"/>
                    </a:cubicBezTo>
                    <a:cubicBezTo>
                      <a:pt x="5" y="45"/>
                      <a:pt x="5" y="44"/>
                      <a:pt x="5" y="44"/>
                    </a:cubicBezTo>
                    <a:cubicBezTo>
                      <a:pt x="7" y="42"/>
                      <a:pt x="8" y="41"/>
                      <a:pt x="9" y="39"/>
                    </a:cubicBezTo>
                    <a:cubicBezTo>
                      <a:pt x="9" y="38"/>
                      <a:pt x="8" y="37"/>
                      <a:pt x="8" y="35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0" y="34"/>
                      <a:pt x="0" y="33"/>
                      <a:pt x="0" y="3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3"/>
                      <a:pt x="1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1"/>
                      <a:pt x="9" y="20"/>
                      <a:pt x="9" y="18"/>
                    </a:cubicBezTo>
                    <a:cubicBezTo>
                      <a:pt x="8" y="17"/>
                      <a:pt x="7" y="15"/>
                      <a:pt x="5" y="13"/>
                    </a:cubicBezTo>
                    <a:cubicBezTo>
                      <a:pt x="5" y="13"/>
                      <a:pt x="5" y="13"/>
                      <a:pt x="5" y="12"/>
                    </a:cubicBezTo>
                    <a:cubicBezTo>
                      <a:pt x="5" y="12"/>
                      <a:pt x="5" y="12"/>
                      <a:pt x="5" y="11"/>
                    </a:cubicBezTo>
                    <a:cubicBezTo>
                      <a:pt x="6" y="10"/>
                      <a:pt x="11" y="5"/>
                      <a:pt x="13" y="5"/>
                    </a:cubicBezTo>
                    <a:cubicBezTo>
                      <a:pt x="13" y="5"/>
                      <a:pt x="13" y="5"/>
                      <a:pt x="14" y="5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0" y="9"/>
                      <a:pt x="21" y="8"/>
                      <a:pt x="22" y="8"/>
                    </a:cubicBezTo>
                    <a:cubicBezTo>
                      <a:pt x="22" y="5"/>
                      <a:pt x="23" y="3"/>
                      <a:pt x="23" y="1"/>
                    </a:cubicBezTo>
                    <a:cubicBezTo>
                      <a:pt x="23" y="0"/>
                      <a:pt x="24" y="0"/>
                      <a:pt x="2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4" y="0"/>
                      <a:pt x="34" y="0"/>
                      <a:pt x="34" y="1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7" y="8"/>
                      <a:pt x="38" y="9"/>
                      <a:pt x="39" y="9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8" y="7"/>
                      <a:pt x="51" y="9"/>
                      <a:pt x="52" y="12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53" y="13"/>
                      <a:pt x="53" y="13"/>
                      <a:pt x="52" y="13"/>
                    </a:cubicBezTo>
                    <a:cubicBezTo>
                      <a:pt x="51" y="15"/>
                      <a:pt x="50" y="17"/>
                      <a:pt x="48" y="18"/>
                    </a:cubicBezTo>
                    <a:cubicBezTo>
                      <a:pt x="49" y="20"/>
                      <a:pt x="50" y="21"/>
                      <a:pt x="50" y="22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8" y="23"/>
                      <a:pt x="58" y="24"/>
                      <a:pt x="58" y="25"/>
                    </a:cubicBezTo>
                    <a:lnTo>
                      <a:pt x="58" y="33"/>
                    </a:lnTo>
                    <a:close/>
                    <a:moveTo>
                      <a:pt x="29" y="19"/>
                    </a:moveTo>
                    <a:cubicBezTo>
                      <a:pt x="24" y="19"/>
                      <a:pt x="19" y="23"/>
                      <a:pt x="19" y="29"/>
                    </a:cubicBezTo>
                    <a:cubicBezTo>
                      <a:pt x="19" y="34"/>
                      <a:pt x="24" y="38"/>
                      <a:pt x="29" y="38"/>
                    </a:cubicBezTo>
                    <a:cubicBezTo>
                      <a:pt x="34" y="38"/>
                      <a:pt x="39" y="34"/>
                      <a:pt x="39" y="29"/>
                    </a:cubicBezTo>
                    <a:cubicBezTo>
                      <a:pt x="39" y="23"/>
                      <a:pt x="34" y="19"/>
                      <a:pt x="29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9AD73"/>
                </a:solidFill>
                <a:round/>
                <a:headEnd/>
                <a:tailEnd/>
              </a:ln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569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6" name="Group 81">
              <a:extLst>
                <a:ext uri="{FF2B5EF4-FFF2-40B4-BE49-F238E27FC236}">
                  <a16:creationId xmlns:a16="http://schemas.microsoft.com/office/drawing/2014/main" id="{5E97BCBF-2AC2-4743-AA85-445D0004A123}"/>
                </a:ext>
              </a:extLst>
            </p:cNvPr>
            <p:cNvGrpSpPr/>
            <p:nvPr/>
          </p:nvGrpSpPr>
          <p:grpSpPr>
            <a:xfrm flipH="1" flipV="1">
              <a:off x="4977347" y="5290013"/>
              <a:ext cx="1061258" cy="217748"/>
              <a:chOff x="2770419" y="1459071"/>
              <a:chExt cx="1061316" cy="221447"/>
            </a:xfrm>
            <a:grpFill/>
          </p:grpSpPr>
          <p:cxnSp>
            <p:nvCxnSpPr>
              <p:cNvPr id="127" name="Straight Connector 40">
                <a:extLst>
                  <a:ext uri="{FF2B5EF4-FFF2-40B4-BE49-F238E27FC236}">
                    <a16:creationId xmlns:a16="http://schemas.microsoft.com/office/drawing/2014/main" id="{E0E80441-02E8-41C4-AE1C-E2F09A7155CA}"/>
                  </a:ext>
                </a:extLst>
              </p:cNvPr>
              <p:cNvCxnSpPr/>
              <p:nvPr/>
            </p:nvCxnSpPr>
            <p:spPr>
              <a:xfrm flipH="1" flipV="1">
                <a:off x="3592681" y="1460250"/>
                <a:ext cx="239054" cy="220268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41">
                <a:extLst>
                  <a:ext uri="{FF2B5EF4-FFF2-40B4-BE49-F238E27FC236}">
                    <a16:creationId xmlns:a16="http://schemas.microsoft.com/office/drawing/2014/main" id="{77EC3BD6-1F3C-46BF-868D-E230169C9F06}"/>
                  </a:ext>
                </a:extLst>
              </p:cNvPr>
              <p:cNvCxnSpPr/>
              <p:nvPr/>
            </p:nvCxnSpPr>
            <p:spPr>
              <a:xfrm flipH="1" flipV="1">
                <a:off x="2770419" y="1459071"/>
                <a:ext cx="822263" cy="2"/>
              </a:xfrm>
              <a:prstGeom prst="line">
                <a:avLst/>
              </a:prstGeom>
              <a:grpFill/>
              <a:ln w="19050" cap="rnd">
                <a:solidFill>
                  <a:srgbClr val="39AD73"/>
                </a:solidFill>
                <a:prstDash val="solid"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9" name="Oval 31"/>
          <p:cNvSpPr>
            <a:spLocks noChangeArrowheads="1"/>
          </p:cNvSpPr>
          <p:nvPr/>
        </p:nvSpPr>
        <p:spPr bwMode="auto">
          <a:xfrm>
            <a:off x="4500121" y="1966711"/>
            <a:ext cx="94750" cy="94750"/>
          </a:xfrm>
          <a:prstGeom prst="ellipse">
            <a:avLst/>
          </a:prstGeom>
          <a:solidFill>
            <a:srgbClr val="1F4E7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0" name="Freeform 32"/>
          <p:cNvSpPr>
            <a:spLocks/>
          </p:cNvSpPr>
          <p:nvPr/>
        </p:nvSpPr>
        <p:spPr bwMode="auto">
          <a:xfrm>
            <a:off x="4463145" y="2066083"/>
            <a:ext cx="169856" cy="134036"/>
          </a:xfrm>
          <a:custGeom>
            <a:avLst/>
            <a:gdLst>
              <a:gd name="T0" fmla="*/ 27 w 36"/>
              <a:gd name="T1" fmla="*/ 0 h 28"/>
              <a:gd name="T2" fmla="*/ 18 w 36"/>
              <a:gd name="T3" fmla="*/ 11 h 28"/>
              <a:gd name="T4" fmla="*/ 9 w 36"/>
              <a:gd name="T5" fmla="*/ 0 h 28"/>
              <a:gd name="T6" fmla="*/ 0 w 36"/>
              <a:gd name="T7" fmla="*/ 18 h 28"/>
              <a:gd name="T8" fmla="*/ 1 w 36"/>
              <a:gd name="T9" fmla="*/ 26 h 28"/>
              <a:gd name="T10" fmla="*/ 18 w 36"/>
              <a:gd name="T11" fmla="*/ 28 h 28"/>
              <a:gd name="T12" fmla="*/ 35 w 36"/>
              <a:gd name="T13" fmla="*/ 26 h 28"/>
              <a:gd name="T14" fmla="*/ 36 w 36"/>
              <a:gd name="T15" fmla="*/ 18 h 28"/>
              <a:gd name="T16" fmla="*/ 27 w 36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" h="28">
                <a:moveTo>
                  <a:pt x="27" y="0"/>
                </a:moveTo>
                <a:cubicBezTo>
                  <a:pt x="18" y="11"/>
                  <a:pt x="18" y="11"/>
                  <a:pt x="18" y="11"/>
                </a:cubicBezTo>
                <a:cubicBezTo>
                  <a:pt x="9" y="0"/>
                  <a:pt x="9" y="0"/>
                  <a:pt x="9" y="0"/>
                </a:cubicBezTo>
                <a:cubicBezTo>
                  <a:pt x="3" y="4"/>
                  <a:pt x="0" y="11"/>
                  <a:pt x="0" y="18"/>
                </a:cubicBezTo>
                <a:cubicBezTo>
                  <a:pt x="0" y="21"/>
                  <a:pt x="0" y="23"/>
                  <a:pt x="1" y="26"/>
                </a:cubicBezTo>
                <a:cubicBezTo>
                  <a:pt x="6" y="27"/>
                  <a:pt x="12" y="28"/>
                  <a:pt x="18" y="28"/>
                </a:cubicBezTo>
                <a:cubicBezTo>
                  <a:pt x="24" y="28"/>
                  <a:pt x="30" y="27"/>
                  <a:pt x="35" y="26"/>
                </a:cubicBezTo>
                <a:cubicBezTo>
                  <a:pt x="36" y="23"/>
                  <a:pt x="36" y="21"/>
                  <a:pt x="36" y="18"/>
                </a:cubicBezTo>
                <a:cubicBezTo>
                  <a:pt x="36" y="11"/>
                  <a:pt x="33" y="4"/>
                  <a:pt x="27" y="0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09683" y="946411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1F4E79"/>
                </a:solidFill>
              </a:rPr>
              <a:t>BEFORE</a:t>
            </a:r>
            <a:endParaRPr lang="zh-TW" altLang="en-US" dirty="0">
              <a:solidFill>
                <a:srgbClr val="1F4E79"/>
              </a:solidFill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737573" y="97143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39AD73"/>
                </a:solidFill>
              </a:rPr>
              <a:t>AFTER</a:t>
            </a:r>
            <a:endParaRPr lang="zh-TW" altLang="en-US" dirty="0">
              <a:solidFill>
                <a:srgbClr val="39AD73"/>
              </a:solidFill>
            </a:endParaRPr>
          </a:p>
        </p:txBody>
      </p:sp>
      <p:sp>
        <p:nvSpPr>
          <p:cNvPr id="95" name="Oval 31"/>
          <p:cNvSpPr>
            <a:spLocks noChangeArrowheads="1"/>
          </p:cNvSpPr>
          <p:nvPr/>
        </p:nvSpPr>
        <p:spPr bwMode="auto">
          <a:xfrm>
            <a:off x="4503297" y="1970904"/>
            <a:ext cx="94750" cy="94750"/>
          </a:xfrm>
          <a:prstGeom prst="ellipse">
            <a:avLst/>
          </a:prstGeom>
          <a:solidFill>
            <a:srgbClr val="39AD7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" name="Freeform 32"/>
          <p:cNvSpPr>
            <a:spLocks/>
          </p:cNvSpPr>
          <p:nvPr/>
        </p:nvSpPr>
        <p:spPr bwMode="auto">
          <a:xfrm>
            <a:off x="4463145" y="2070953"/>
            <a:ext cx="169856" cy="134036"/>
          </a:xfrm>
          <a:custGeom>
            <a:avLst/>
            <a:gdLst>
              <a:gd name="T0" fmla="*/ 27 w 36"/>
              <a:gd name="T1" fmla="*/ 0 h 28"/>
              <a:gd name="T2" fmla="*/ 18 w 36"/>
              <a:gd name="T3" fmla="*/ 11 h 28"/>
              <a:gd name="T4" fmla="*/ 9 w 36"/>
              <a:gd name="T5" fmla="*/ 0 h 28"/>
              <a:gd name="T6" fmla="*/ 0 w 36"/>
              <a:gd name="T7" fmla="*/ 18 h 28"/>
              <a:gd name="T8" fmla="*/ 1 w 36"/>
              <a:gd name="T9" fmla="*/ 26 h 28"/>
              <a:gd name="T10" fmla="*/ 18 w 36"/>
              <a:gd name="T11" fmla="*/ 28 h 28"/>
              <a:gd name="T12" fmla="*/ 35 w 36"/>
              <a:gd name="T13" fmla="*/ 26 h 28"/>
              <a:gd name="T14" fmla="*/ 36 w 36"/>
              <a:gd name="T15" fmla="*/ 18 h 28"/>
              <a:gd name="T16" fmla="*/ 27 w 36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" h="28">
                <a:moveTo>
                  <a:pt x="27" y="0"/>
                </a:moveTo>
                <a:cubicBezTo>
                  <a:pt x="18" y="11"/>
                  <a:pt x="18" y="11"/>
                  <a:pt x="18" y="11"/>
                </a:cubicBezTo>
                <a:cubicBezTo>
                  <a:pt x="9" y="0"/>
                  <a:pt x="9" y="0"/>
                  <a:pt x="9" y="0"/>
                </a:cubicBezTo>
                <a:cubicBezTo>
                  <a:pt x="3" y="4"/>
                  <a:pt x="0" y="11"/>
                  <a:pt x="0" y="18"/>
                </a:cubicBezTo>
                <a:cubicBezTo>
                  <a:pt x="0" y="21"/>
                  <a:pt x="0" y="23"/>
                  <a:pt x="1" y="26"/>
                </a:cubicBezTo>
                <a:cubicBezTo>
                  <a:pt x="6" y="27"/>
                  <a:pt x="12" y="28"/>
                  <a:pt x="18" y="28"/>
                </a:cubicBezTo>
                <a:cubicBezTo>
                  <a:pt x="24" y="28"/>
                  <a:pt x="30" y="27"/>
                  <a:pt x="35" y="26"/>
                </a:cubicBezTo>
                <a:cubicBezTo>
                  <a:pt x="36" y="23"/>
                  <a:pt x="36" y="21"/>
                  <a:pt x="36" y="18"/>
                </a:cubicBezTo>
                <a:cubicBezTo>
                  <a:pt x="36" y="11"/>
                  <a:pt x="33" y="4"/>
                  <a:pt x="27" y="0"/>
                </a:cubicBezTo>
                <a:close/>
              </a:path>
            </a:pathLst>
          </a:custGeom>
          <a:solidFill>
            <a:srgbClr val="39AD7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3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1" grpId="0"/>
      <p:bldP spid="131" grpId="1"/>
      <p:bldP spid="95" grpId="0" animBg="1"/>
      <p:bldP spid="9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 bwMode="auto">
          <a:xfrm>
            <a:off x="0" y="659473"/>
            <a:ext cx="9144000" cy="3777639"/>
          </a:xfrm>
          <a:prstGeom prst="rect">
            <a:avLst/>
          </a:prstGeom>
          <a:solidFill>
            <a:srgbClr val="1F4E7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normalizeH="0" baseline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charset="0"/>
              <a:ea typeface="新細明體" charset="-120"/>
            </a:endParaRPr>
          </a:p>
        </p:txBody>
      </p:sp>
      <p:sp>
        <p:nvSpPr>
          <p:cNvPr id="44" name="矩形 43"/>
          <p:cNvSpPr/>
          <p:nvPr/>
        </p:nvSpPr>
        <p:spPr bwMode="auto">
          <a:xfrm>
            <a:off x="-5600" y="3532715"/>
            <a:ext cx="9149600" cy="916638"/>
          </a:xfrm>
          <a:prstGeom prst="rect">
            <a:avLst/>
          </a:prstGeom>
          <a:solidFill>
            <a:srgbClr val="A2D1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挑戰自我，永不放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棄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-25355" y="3551958"/>
            <a:ext cx="9149600" cy="916638"/>
          </a:xfrm>
          <a:prstGeom prst="rect">
            <a:avLst/>
          </a:prstGeom>
          <a:solidFill>
            <a:srgbClr val="DFDFD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小問題，大改變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 bwMode="auto">
          <a:xfrm>
            <a:off x="3006574" y="1000304"/>
            <a:ext cx="3161100" cy="3150260"/>
          </a:xfrm>
          <a:prstGeom prst="ellipse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5" name="组合 55"/>
          <p:cNvGrpSpPr/>
          <p:nvPr/>
        </p:nvGrpSpPr>
        <p:grpSpPr>
          <a:xfrm>
            <a:off x="107504" y="116632"/>
            <a:ext cx="2684742" cy="597778"/>
            <a:chOff x="251900" y="183290"/>
            <a:chExt cx="2684742" cy="597778"/>
          </a:xfrm>
        </p:grpSpPr>
        <p:sp>
          <p:nvSpPr>
            <p:cNvPr id="6" name="矩形 5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 smtClean="0">
                  <a:solidFill>
                    <a:srgbClr val="1F4E79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心得分享</a:t>
              </a:r>
              <a:endParaRPr lang="en-US" altLang="zh-TW" sz="2800" dirty="0" smtClean="0">
                <a:solidFill>
                  <a:srgbClr val="1F4E79"/>
                </a:solidFill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7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9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0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 4"/>
              <p:cNvSpPr txBox="1"/>
              <p:nvPr/>
            </p:nvSpPr>
            <p:spPr>
              <a:xfrm>
                <a:off x="1015818" y="617339"/>
                <a:ext cx="1086700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kern="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ea"/>
                    <a:sym typeface="+mn-lt"/>
                  </a:rPr>
                  <a:t>結</a:t>
                </a:r>
                <a:endParaRPr kumimoji="0" lang="zh-CN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3" name="圖片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19" t="-3065" r="-5005" b="-2712"/>
          <a:stretch/>
        </p:blipFill>
        <p:spPr>
          <a:xfrm>
            <a:off x="2947816" y="1303973"/>
            <a:ext cx="3313388" cy="2678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" t="-2695" r="12998" b="-2811"/>
          <a:stretch/>
        </p:blipFill>
        <p:spPr>
          <a:xfrm>
            <a:off x="2982323" y="1248923"/>
            <a:ext cx="3218943" cy="27758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橢圓 25"/>
          <p:cNvSpPr/>
          <p:nvPr/>
        </p:nvSpPr>
        <p:spPr bwMode="auto">
          <a:xfrm>
            <a:off x="2815775" y="902632"/>
            <a:ext cx="3516792" cy="3363896"/>
          </a:xfrm>
          <a:prstGeom prst="ellipse">
            <a:avLst/>
          </a:prstGeom>
          <a:noFill/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21" name="圖片 20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4" t="790" r="1834" b="-790"/>
          <a:stretch/>
        </p:blipFill>
        <p:spPr>
          <a:xfrm>
            <a:off x="2982322" y="1214236"/>
            <a:ext cx="3218943" cy="2853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84775" y="1236682"/>
            <a:ext cx="3217823" cy="27577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圖片 15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16" y="1168984"/>
            <a:ext cx="3313388" cy="29087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圖片 19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56" y="1102202"/>
            <a:ext cx="3148088" cy="3010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20" r="2055"/>
          <a:stretch/>
        </p:blipFill>
        <p:spPr>
          <a:xfrm>
            <a:off x="2945434" y="1041455"/>
            <a:ext cx="3296111" cy="29769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/>
          <p:cNvPicPr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79230" y="1066146"/>
            <a:ext cx="3281974" cy="2971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文字方塊 49"/>
          <p:cNvSpPr txBox="1"/>
          <p:nvPr/>
        </p:nvSpPr>
        <p:spPr>
          <a:xfrm>
            <a:off x="324416" y="1106487"/>
            <a:ext cx="2509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chemeClr val="bg1"/>
                </a:solidFill>
              </a:rPr>
              <a:t>SMT</a:t>
            </a:r>
            <a:r>
              <a:rPr lang="zh-TW" altLang="en-US" sz="2400" dirty="0" smtClean="0">
                <a:solidFill>
                  <a:schemeClr val="bg1"/>
                </a:solidFill>
              </a:rPr>
              <a:t>  </a:t>
            </a:r>
            <a:r>
              <a:rPr lang="en-US" altLang="zh-TW" sz="2000" dirty="0" smtClean="0">
                <a:solidFill>
                  <a:schemeClr val="bg1"/>
                </a:solidFill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表面貼裝</a:t>
            </a:r>
            <a:r>
              <a:rPr lang="en-US" altLang="zh-TW" sz="2000" dirty="0" smtClean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endParaRPr lang="en-US" altLang="zh-TW" sz="24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en-US" altLang="zh-TW" sz="2400" dirty="0" smtClean="0">
                <a:solidFill>
                  <a:schemeClr val="bg1"/>
                </a:solidFill>
              </a:rPr>
              <a:t>ENG</a:t>
            </a:r>
            <a:r>
              <a:rPr lang="zh-TW" altLang="en-US" sz="2400" dirty="0" smtClean="0">
                <a:solidFill>
                  <a:schemeClr val="bg1"/>
                </a:solidFill>
              </a:rPr>
              <a:t>  </a:t>
            </a:r>
            <a:r>
              <a:rPr lang="en-US" altLang="zh-TW" sz="2000" dirty="0" smtClean="0">
                <a:solidFill>
                  <a:schemeClr val="bg1"/>
                </a:solidFill>
              </a:rPr>
              <a:t>(IE&amp;EE)</a:t>
            </a:r>
            <a:endParaRPr lang="en-US" altLang="zh-TW" sz="2000" dirty="0">
              <a:solidFill>
                <a:schemeClr val="bg1"/>
              </a:solidFill>
            </a:endParaRPr>
          </a:p>
          <a:p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en-US" altLang="zh-TW" sz="2400" dirty="0" smtClean="0">
                <a:solidFill>
                  <a:schemeClr val="bg1"/>
                </a:solidFill>
              </a:rPr>
              <a:t>PMM</a:t>
            </a:r>
            <a:r>
              <a:rPr lang="zh-TW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zh-TW" sz="2000" dirty="0" smtClean="0">
                <a:solidFill>
                  <a:schemeClr val="bg1"/>
                </a:solidFill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生</a:t>
            </a:r>
            <a:r>
              <a:rPr lang="zh-TW" altLang="en-US" sz="2000" dirty="0">
                <a:solidFill>
                  <a:schemeClr val="bg1"/>
                </a:solidFill>
                <a:latin typeface="+mn-ea"/>
                <a:ea typeface="+mn-ea"/>
              </a:rPr>
              <a:t>管</a:t>
            </a:r>
            <a:r>
              <a:rPr lang="en-US" altLang="zh-TW" sz="2000" dirty="0">
                <a:solidFill>
                  <a:schemeClr val="bg1"/>
                </a:solidFill>
                <a:latin typeface="+mn-ea"/>
                <a:ea typeface="+mn-ea"/>
              </a:rPr>
              <a:t>&amp;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採購</a:t>
            </a:r>
            <a:r>
              <a:rPr lang="en-US" altLang="zh-TW" sz="2000" dirty="0" smtClean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endParaRPr lang="zh-TW" altLang="en-US" sz="2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617409" y="1083759"/>
            <a:ext cx="2273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OPU </a:t>
            </a:r>
            <a:r>
              <a:rPr lang="zh-TW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 </a:t>
            </a:r>
            <a:r>
              <a:rPr lang="en-US" altLang="zh-TW" sz="2400" dirty="0" smtClean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製造</a:t>
            </a:r>
            <a:r>
              <a:rPr lang="en-US" altLang="zh-TW" sz="2000" dirty="0" smtClean="0">
                <a:solidFill>
                  <a:schemeClr val="bg1"/>
                </a:solidFill>
                <a:latin typeface="+mn-ea"/>
                <a:ea typeface="+mn-ea"/>
              </a:rPr>
              <a:t>)</a:t>
            </a:r>
          </a:p>
          <a:p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en-US" altLang="zh-TW" sz="2400" dirty="0">
                <a:solidFill>
                  <a:schemeClr val="bg1"/>
                </a:solidFill>
              </a:rPr>
              <a:t>WH</a:t>
            </a:r>
            <a:r>
              <a:rPr lang="zh-TW" altLang="en-US" sz="2400" dirty="0">
                <a:solidFill>
                  <a:schemeClr val="bg1"/>
                </a:solidFill>
              </a:rPr>
              <a:t>  </a:t>
            </a:r>
            <a:r>
              <a:rPr lang="zh-TW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  </a:t>
            </a:r>
            <a:r>
              <a:rPr lang="en-US" altLang="zh-TW" sz="2400" dirty="0" smtClean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倉庫</a:t>
            </a:r>
            <a:r>
              <a:rPr lang="en-US" altLang="zh-TW" sz="2000" dirty="0" smtClean="0">
                <a:solidFill>
                  <a:schemeClr val="bg1"/>
                </a:solidFill>
                <a:latin typeface="+mn-ea"/>
                <a:ea typeface="+mn-ea"/>
              </a:rPr>
              <a:t>)</a:t>
            </a:r>
          </a:p>
          <a:p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en-US" altLang="zh-TW" sz="2400" dirty="0">
                <a:solidFill>
                  <a:schemeClr val="bg1"/>
                </a:solidFill>
              </a:rPr>
              <a:t>DQE</a:t>
            </a:r>
            <a:r>
              <a:rPr lang="zh-TW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  </a:t>
            </a:r>
            <a:r>
              <a:rPr lang="en-US" altLang="zh-TW" sz="2400" dirty="0" smtClean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品質實驗</a:t>
            </a:r>
            <a:r>
              <a:rPr lang="en-US" altLang="zh-TW" sz="2000" dirty="0" smtClean="0">
                <a:solidFill>
                  <a:schemeClr val="bg1"/>
                </a:solidFill>
                <a:latin typeface="+mn-ea"/>
                <a:ea typeface="+mn-ea"/>
              </a:rPr>
              <a:t>)</a:t>
            </a:r>
            <a:endParaRPr lang="zh-TW" altLang="en-US" sz="2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93F91E5-0234-4CBC-B0F3-1BD0A5091FAE}"/>
              </a:ext>
            </a:extLst>
          </p:cNvPr>
          <p:cNvSpPr/>
          <p:nvPr/>
        </p:nvSpPr>
        <p:spPr>
          <a:xfrm>
            <a:off x="-13248" y="0"/>
            <a:ext cx="9172477" cy="6858000"/>
          </a:xfrm>
          <a:prstGeom prst="rect">
            <a:avLst/>
          </a:prstGeom>
          <a:solidFill>
            <a:schemeClr val="tx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solidFill>
                  <a:schemeClr val="accent1"/>
                </a:solidFill>
                <a:latin typeface="CityBlueprint" panose="00000400000000000000" pitchFamily="2" charset="2"/>
                <a:ea typeface="新細明體" charset="-120"/>
                <a:cs typeface="AngsanaUPC" panose="02020603050405020304" pitchFamily="18" charset="-34"/>
              </a:rPr>
              <a:t>There is always a better way!</a:t>
            </a:r>
            <a:endParaRPr lang="zh-CN" altLang="en-US" sz="8800" dirty="0">
              <a:solidFill>
                <a:schemeClr val="accent1"/>
              </a:solidFill>
              <a:latin typeface="CityBlueprint" panose="00000400000000000000" pitchFamily="2" charset="2"/>
              <a:ea typeface="新細明體" charset="-12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41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00035 0.1254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25 L 0.00035 0.24769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8" grpId="0" animBg="1"/>
      <p:bldP spid="48" grpId="1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波浪 4"/>
          <p:cNvSpPr/>
          <p:nvPr/>
        </p:nvSpPr>
        <p:spPr bwMode="auto">
          <a:xfrm>
            <a:off x="7653610" y="2182231"/>
            <a:ext cx="1057426" cy="669111"/>
          </a:xfrm>
          <a:prstGeom prst="wave">
            <a:avLst/>
          </a:prstGeom>
          <a:solidFill>
            <a:srgbClr val="1F4E7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 smtClean="0">
                <a:solidFill>
                  <a:srgbClr val="C4E4E6"/>
                </a:solidFill>
              </a:rPr>
              <a:t>Finish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rgbClr val="C4E4E6"/>
              </a:solidFill>
              <a:effectLst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3743589" y="1268760"/>
            <a:ext cx="468371" cy="468369"/>
            <a:chOff x="1972263" y="1791342"/>
            <a:chExt cx="815598" cy="815596"/>
          </a:xfrm>
          <a:solidFill>
            <a:srgbClr val="B4DADE"/>
          </a:solidFill>
        </p:grpSpPr>
        <p:sp>
          <p:nvSpPr>
            <p:cNvPr id="59" name="Sev01"/>
            <p:cNvSpPr>
              <a:spLocks noChangeAspect="1"/>
            </p:cNvSpPr>
            <p:nvPr/>
          </p:nvSpPr>
          <p:spPr>
            <a:xfrm>
              <a:off x="1972263" y="1791342"/>
              <a:ext cx="815598" cy="815596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62" name="Freeform 62"/>
            <p:cNvSpPr>
              <a:spLocks noEditPoints="1"/>
            </p:cNvSpPr>
            <p:nvPr/>
          </p:nvSpPr>
          <p:spPr bwMode="auto">
            <a:xfrm>
              <a:off x="2149946" y="1967184"/>
              <a:ext cx="460232" cy="463913"/>
            </a:xfrm>
            <a:custGeom>
              <a:avLst/>
              <a:gdLst/>
              <a:ahLst/>
              <a:cxnLst>
                <a:cxn ang="0">
                  <a:pos x="58" y="33"/>
                </a:cxn>
                <a:cxn ang="0">
                  <a:pos x="57" y="34"/>
                </a:cxn>
                <a:cxn ang="0">
                  <a:pos x="50" y="35"/>
                </a:cxn>
                <a:cxn ang="0">
                  <a:pos x="49" y="39"/>
                </a:cxn>
                <a:cxn ang="0">
                  <a:pos x="53" y="44"/>
                </a:cxn>
                <a:cxn ang="0">
                  <a:pos x="53" y="45"/>
                </a:cxn>
                <a:cxn ang="0">
                  <a:pos x="53" y="46"/>
                </a:cxn>
                <a:cxn ang="0">
                  <a:pos x="45" y="53"/>
                </a:cxn>
                <a:cxn ang="0">
                  <a:pos x="44" y="52"/>
                </a:cxn>
                <a:cxn ang="0">
                  <a:pos x="39" y="48"/>
                </a:cxn>
                <a:cxn ang="0">
                  <a:pos x="36" y="50"/>
                </a:cxn>
                <a:cxn ang="0">
                  <a:pos x="34" y="57"/>
                </a:cxn>
                <a:cxn ang="0">
                  <a:pos x="33" y="58"/>
                </a:cxn>
                <a:cxn ang="0">
                  <a:pos x="25" y="58"/>
                </a:cxn>
                <a:cxn ang="0">
                  <a:pos x="23" y="57"/>
                </a:cxn>
                <a:cxn ang="0">
                  <a:pos x="22" y="50"/>
                </a:cxn>
                <a:cxn ang="0">
                  <a:pos x="19" y="48"/>
                </a:cxn>
                <a:cxn ang="0">
                  <a:pos x="14" y="52"/>
                </a:cxn>
                <a:cxn ang="0">
                  <a:pos x="13" y="53"/>
                </a:cxn>
                <a:cxn ang="0">
                  <a:pos x="12" y="52"/>
                </a:cxn>
                <a:cxn ang="0">
                  <a:pos x="5" y="46"/>
                </a:cxn>
                <a:cxn ang="0">
                  <a:pos x="5" y="45"/>
                </a:cxn>
                <a:cxn ang="0">
                  <a:pos x="5" y="44"/>
                </a:cxn>
                <a:cxn ang="0">
                  <a:pos x="9" y="39"/>
                </a:cxn>
                <a:cxn ang="0">
                  <a:pos x="8" y="35"/>
                </a:cxn>
                <a:cxn ang="0">
                  <a:pos x="1" y="34"/>
                </a:cxn>
                <a:cxn ang="0">
                  <a:pos x="0" y="33"/>
                </a:cxn>
                <a:cxn ang="0">
                  <a:pos x="0" y="24"/>
                </a:cxn>
                <a:cxn ang="0">
                  <a:pos x="1" y="23"/>
                </a:cxn>
                <a:cxn ang="0">
                  <a:pos x="8" y="22"/>
                </a:cxn>
                <a:cxn ang="0">
                  <a:pos x="9" y="18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13" y="5"/>
                </a:cxn>
                <a:cxn ang="0">
                  <a:pos x="14" y="5"/>
                </a:cxn>
                <a:cxn ang="0">
                  <a:pos x="19" y="9"/>
                </a:cxn>
                <a:cxn ang="0">
                  <a:pos x="22" y="8"/>
                </a:cxn>
                <a:cxn ang="0">
                  <a:pos x="23" y="1"/>
                </a:cxn>
                <a:cxn ang="0">
                  <a:pos x="25" y="0"/>
                </a:cxn>
                <a:cxn ang="0">
                  <a:pos x="33" y="0"/>
                </a:cxn>
                <a:cxn ang="0">
                  <a:pos x="34" y="1"/>
                </a:cxn>
                <a:cxn ang="0">
                  <a:pos x="36" y="8"/>
                </a:cxn>
                <a:cxn ang="0">
                  <a:pos x="39" y="9"/>
                </a:cxn>
                <a:cxn ang="0">
                  <a:pos x="44" y="5"/>
                </a:cxn>
                <a:cxn ang="0">
                  <a:pos x="45" y="5"/>
                </a:cxn>
                <a:cxn ang="0">
                  <a:pos x="46" y="5"/>
                </a:cxn>
                <a:cxn ang="0">
                  <a:pos x="52" y="12"/>
                </a:cxn>
                <a:cxn ang="0">
                  <a:pos x="53" y="12"/>
                </a:cxn>
                <a:cxn ang="0">
                  <a:pos x="52" y="13"/>
                </a:cxn>
                <a:cxn ang="0">
                  <a:pos x="48" y="18"/>
                </a:cxn>
                <a:cxn ang="0">
                  <a:pos x="50" y="22"/>
                </a:cxn>
                <a:cxn ang="0">
                  <a:pos x="57" y="23"/>
                </a:cxn>
                <a:cxn ang="0">
                  <a:pos x="58" y="25"/>
                </a:cxn>
                <a:cxn ang="0">
                  <a:pos x="58" y="33"/>
                </a:cxn>
                <a:cxn ang="0">
                  <a:pos x="29" y="19"/>
                </a:cxn>
                <a:cxn ang="0">
                  <a:pos x="19" y="29"/>
                </a:cxn>
                <a:cxn ang="0">
                  <a:pos x="29" y="38"/>
                </a:cxn>
                <a:cxn ang="0">
                  <a:pos x="39" y="29"/>
                </a:cxn>
                <a:cxn ang="0">
                  <a:pos x="29" y="19"/>
                </a:cxn>
              </a:cxnLst>
              <a:rect l="0" t="0" r="r" b="b"/>
              <a:pathLst>
                <a:path w="58" h="58">
                  <a:moveTo>
                    <a:pt x="58" y="33"/>
                  </a:moveTo>
                  <a:cubicBezTo>
                    <a:pt x="58" y="34"/>
                    <a:pt x="58" y="34"/>
                    <a:pt x="57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7"/>
                    <a:pt x="49" y="38"/>
                    <a:pt x="49" y="39"/>
                  </a:cubicBezTo>
                  <a:cubicBezTo>
                    <a:pt x="50" y="41"/>
                    <a:pt x="51" y="42"/>
                    <a:pt x="53" y="44"/>
                  </a:cubicBezTo>
                  <a:cubicBezTo>
                    <a:pt x="53" y="44"/>
                    <a:pt x="53" y="45"/>
                    <a:pt x="53" y="45"/>
                  </a:cubicBezTo>
                  <a:cubicBezTo>
                    <a:pt x="53" y="45"/>
                    <a:pt x="53" y="46"/>
                    <a:pt x="53" y="46"/>
                  </a:cubicBezTo>
                  <a:cubicBezTo>
                    <a:pt x="52" y="47"/>
                    <a:pt x="47" y="53"/>
                    <a:pt x="45" y="53"/>
                  </a:cubicBezTo>
                  <a:cubicBezTo>
                    <a:pt x="45" y="53"/>
                    <a:pt x="45" y="53"/>
                    <a:pt x="44" y="52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8" y="49"/>
                    <a:pt x="37" y="49"/>
                    <a:pt x="36" y="50"/>
                  </a:cubicBezTo>
                  <a:cubicBezTo>
                    <a:pt x="35" y="52"/>
                    <a:pt x="35" y="55"/>
                    <a:pt x="34" y="57"/>
                  </a:cubicBezTo>
                  <a:cubicBezTo>
                    <a:pt x="34" y="57"/>
                    <a:pt x="34" y="58"/>
                    <a:pt x="33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4" y="58"/>
                    <a:pt x="23" y="57"/>
                    <a:pt x="23" y="57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1" y="49"/>
                    <a:pt x="20" y="49"/>
                    <a:pt x="19" y="48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2" y="53"/>
                    <a:pt x="12" y="53"/>
                    <a:pt x="12" y="52"/>
                  </a:cubicBezTo>
                  <a:cubicBezTo>
                    <a:pt x="10" y="50"/>
                    <a:pt x="7" y="48"/>
                    <a:pt x="5" y="46"/>
                  </a:cubicBezTo>
                  <a:cubicBezTo>
                    <a:pt x="5" y="46"/>
                    <a:pt x="5" y="45"/>
                    <a:pt x="5" y="45"/>
                  </a:cubicBezTo>
                  <a:cubicBezTo>
                    <a:pt x="5" y="45"/>
                    <a:pt x="5" y="44"/>
                    <a:pt x="5" y="44"/>
                  </a:cubicBezTo>
                  <a:cubicBezTo>
                    <a:pt x="7" y="42"/>
                    <a:pt x="8" y="41"/>
                    <a:pt x="9" y="39"/>
                  </a:cubicBezTo>
                  <a:cubicBezTo>
                    <a:pt x="9" y="38"/>
                    <a:pt x="8" y="37"/>
                    <a:pt x="8" y="35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9" y="20"/>
                    <a:pt x="9" y="18"/>
                  </a:cubicBezTo>
                  <a:cubicBezTo>
                    <a:pt x="8" y="17"/>
                    <a:pt x="7" y="15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6" y="10"/>
                    <a:pt x="11" y="5"/>
                    <a:pt x="13" y="5"/>
                  </a:cubicBezTo>
                  <a:cubicBezTo>
                    <a:pt x="13" y="5"/>
                    <a:pt x="13" y="5"/>
                    <a:pt x="14" y="5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1" y="8"/>
                    <a:pt x="22" y="8"/>
                  </a:cubicBezTo>
                  <a:cubicBezTo>
                    <a:pt x="22" y="5"/>
                    <a:pt x="23" y="3"/>
                    <a:pt x="23" y="1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7" y="8"/>
                    <a:pt x="38" y="9"/>
                    <a:pt x="39" y="9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7"/>
                    <a:pt x="51" y="9"/>
                    <a:pt x="52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2" y="13"/>
                  </a:cubicBezTo>
                  <a:cubicBezTo>
                    <a:pt x="51" y="15"/>
                    <a:pt x="50" y="17"/>
                    <a:pt x="48" y="18"/>
                  </a:cubicBezTo>
                  <a:cubicBezTo>
                    <a:pt x="49" y="20"/>
                    <a:pt x="50" y="21"/>
                    <a:pt x="50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4"/>
                    <a:pt x="58" y="25"/>
                  </a:cubicBezTo>
                  <a:lnTo>
                    <a:pt x="58" y="33"/>
                  </a:lnTo>
                  <a:close/>
                  <a:moveTo>
                    <a:pt x="29" y="19"/>
                  </a:moveTo>
                  <a:cubicBezTo>
                    <a:pt x="24" y="19"/>
                    <a:pt x="19" y="23"/>
                    <a:pt x="19" y="29"/>
                  </a:cubicBezTo>
                  <a:cubicBezTo>
                    <a:pt x="19" y="34"/>
                    <a:pt x="24" y="38"/>
                    <a:pt x="29" y="38"/>
                  </a:cubicBezTo>
                  <a:cubicBezTo>
                    <a:pt x="34" y="38"/>
                    <a:pt x="39" y="34"/>
                    <a:pt x="39" y="29"/>
                  </a:cubicBezTo>
                  <a:cubicBezTo>
                    <a:pt x="39" y="23"/>
                    <a:pt x="34" y="19"/>
                    <a:pt x="29" y="1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1449763" y="1268367"/>
            <a:ext cx="468371" cy="468369"/>
            <a:chOff x="7473695" y="1743073"/>
            <a:chExt cx="815598" cy="815596"/>
          </a:xfrm>
          <a:solidFill>
            <a:srgbClr val="1F4E79"/>
          </a:solidFill>
        </p:grpSpPr>
        <p:sp>
          <p:nvSpPr>
            <p:cNvPr id="58" name="Sev01"/>
            <p:cNvSpPr>
              <a:spLocks noChangeAspect="1"/>
            </p:cNvSpPr>
            <p:nvPr/>
          </p:nvSpPr>
          <p:spPr>
            <a:xfrm>
              <a:off x="7473695" y="1743073"/>
              <a:ext cx="815598" cy="815596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61" name="Freeform 105"/>
            <p:cNvSpPr>
              <a:spLocks noEditPoints="1"/>
            </p:cNvSpPr>
            <p:nvPr/>
          </p:nvSpPr>
          <p:spPr bwMode="auto">
            <a:xfrm>
              <a:off x="7653542" y="1926222"/>
              <a:ext cx="455905" cy="449298"/>
            </a:xfrm>
            <a:custGeom>
              <a:avLst/>
              <a:gdLst/>
              <a:ahLst/>
              <a:cxnLst>
                <a:cxn ang="0">
                  <a:pos x="59" y="63"/>
                </a:cxn>
                <a:cxn ang="0">
                  <a:pos x="55" y="61"/>
                </a:cxn>
                <a:cxn ang="0">
                  <a:pos x="42" y="48"/>
                </a:cxn>
                <a:cxn ang="0">
                  <a:pos x="27" y="53"/>
                </a:cxn>
                <a:cxn ang="0">
                  <a:pos x="0" y="26"/>
                </a:cxn>
                <a:cxn ang="0">
                  <a:pos x="27" y="0"/>
                </a:cxn>
                <a:cxn ang="0">
                  <a:pos x="54" y="26"/>
                </a:cxn>
                <a:cxn ang="0">
                  <a:pos x="49" y="41"/>
                </a:cxn>
                <a:cxn ang="0">
                  <a:pos x="62" y="54"/>
                </a:cxn>
                <a:cxn ang="0">
                  <a:pos x="64" y="58"/>
                </a:cxn>
                <a:cxn ang="0">
                  <a:pos x="59" y="63"/>
                </a:cxn>
                <a:cxn ang="0">
                  <a:pos x="27" y="9"/>
                </a:cxn>
                <a:cxn ang="0">
                  <a:pos x="10" y="26"/>
                </a:cxn>
                <a:cxn ang="0">
                  <a:pos x="27" y="43"/>
                </a:cxn>
                <a:cxn ang="0">
                  <a:pos x="44" y="26"/>
                </a:cxn>
                <a:cxn ang="0">
                  <a:pos x="27" y="9"/>
                </a:cxn>
              </a:cxnLst>
              <a:rect l="0" t="0" r="r" b="b"/>
              <a:pathLst>
                <a:path w="64" h="63">
                  <a:moveTo>
                    <a:pt x="59" y="63"/>
                  </a:moveTo>
                  <a:cubicBezTo>
                    <a:pt x="57" y="63"/>
                    <a:pt x="56" y="62"/>
                    <a:pt x="55" y="61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8" y="51"/>
                    <a:pt x="33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6"/>
                  </a:cubicBezTo>
                  <a:cubicBezTo>
                    <a:pt x="54" y="32"/>
                    <a:pt x="52" y="37"/>
                    <a:pt x="49" y="41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3" y="55"/>
                    <a:pt x="64" y="57"/>
                    <a:pt x="64" y="58"/>
                  </a:cubicBezTo>
                  <a:cubicBezTo>
                    <a:pt x="64" y="61"/>
                    <a:pt x="61" y="63"/>
                    <a:pt x="59" y="63"/>
                  </a:cubicBezTo>
                  <a:close/>
                  <a:moveTo>
                    <a:pt x="27" y="9"/>
                  </a:moveTo>
                  <a:cubicBezTo>
                    <a:pt x="18" y="9"/>
                    <a:pt x="10" y="17"/>
                    <a:pt x="10" y="26"/>
                  </a:cubicBezTo>
                  <a:cubicBezTo>
                    <a:pt x="10" y="36"/>
                    <a:pt x="18" y="43"/>
                    <a:pt x="27" y="43"/>
                  </a:cubicBezTo>
                  <a:cubicBezTo>
                    <a:pt x="37" y="43"/>
                    <a:pt x="44" y="36"/>
                    <a:pt x="44" y="26"/>
                  </a:cubicBezTo>
                  <a:cubicBezTo>
                    <a:pt x="44" y="17"/>
                    <a:pt x="37" y="9"/>
                    <a:pt x="27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37" name="Bent Arrow 49"/>
          <p:cNvSpPr/>
          <p:nvPr/>
        </p:nvSpPr>
        <p:spPr>
          <a:xfrm flipH="1">
            <a:off x="-36513" y="1929777"/>
            <a:ext cx="7722847" cy="792592"/>
          </a:xfrm>
          <a:prstGeom prst="bentArrow">
            <a:avLst>
              <a:gd name="adj1" fmla="val 17673"/>
              <a:gd name="adj2" fmla="val 2457"/>
              <a:gd name="adj3" fmla="val 0"/>
              <a:gd name="adj4" fmla="val 5133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4"/>
          <p:cNvSpPr/>
          <p:nvPr/>
        </p:nvSpPr>
        <p:spPr>
          <a:xfrm>
            <a:off x="3880053" y="1835070"/>
            <a:ext cx="189413" cy="1894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B4DA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4"/>
          <p:cNvSpPr/>
          <p:nvPr/>
        </p:nvSpPr>
        <p:spPr>
          <a:xfrm>
            <a:off x="6127417" y="1835070"/>
            <a:ext cx="189413" cy="1894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4"/>
          <p:cNvSpPr/>
          <p:nvPr/>
        </p:nvSpPr>
        <p:spPr>
          <a:xfrm>
            <a:off x="1598324" y="1839072"/>
            <a:ext cx="189413" cy="189413"/>
          </a:xfrm>
          <a:prstGeom prst="ellipse">
            <a:avLst/>
          </a:prstGeom>
          <a:solidFill>
            <a:schemeClr val="bg1"/>
          </a:solidFill>
          <a:ln w="57150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Oval 34"/>
          <p:cNvSpPr/>
          <p:nvPr/>
        </p:nvSpPr>
        <p:spPr>
          <a:xfrm>
            <a:off x="7599937" y="2735421"/>
            <a:ext cx="129494" cy="129492"/>
          </a:xfrm>
          <a:prstGeom prst="ellipse">
            <a:avLst/>
          </a:prstGeom>
          <a:solidFill>
            <a:schemeClr val="bg1"/>
          </a:solidFill>
          <a:ln w="57150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32"/>
          <p:cNvCxnSpPr/>
          <p:nvPr/>
        </p:nvCxnSpPr>
        <p:spPr>
          <a:xfrm flipV="1">
            <a:off x="3977775" y="1929776"/>
            <a:ext cx="0" cy="542289"/>
          </a:xfrm>
          <a:prstGeom prst="line">
            <a:avLst/>
          </a:prstGeom>
          <a:ln w="19050">
            <a:solidFill>
              <a:srgbClr val="B4DADE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2"/>
          <p:cNvCxnSpPr/>
          <p:nvPr/>
        </p:nvCxnSpPr>
        <p:spPr>
          <a:xfrm flipV="1">
            <a:off x="6222123" y="1929776"/>
            <a:ext cx="0" cy="542289"/>
          </a:xfrm>
          <a:prstGeom prst="line">
            <a:avLst/>
          </a:prstGeom>
          <a:ln w="19050">
            <a:solidFill>
              <a:srgbClr val="BFBFBF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2"/>
          <p:cNvCxnSpPr/>
          <p:nvPr/>
        </p:nvCxnSpPr>
        <p:spPr>
          <a:xfrm flipV="1">
            <a:off x="1691680" y="1929776"/>
            <a:ext cx="0" cy="542289"/>
          </a:xfrm>
          <a:prstGeom prst="line">
            <a:avLst/>
          </a:prstGeom>
          <a:ln w="19050">
            <a:solidFill>
              <a:srgbClr val="1F4E79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圆角矩形 48"/>
          <p:cNvSpPr/>
          <p:nvPr/>
        </p:nvSpPr>
        <p:spPr>
          <a:xfrm>
            <a:off x="5495981" y="2566772"/>
            <a:ext cx="1452283" cy="31119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Control</a:t>
            </a:r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5989446" y="1268760"/>
            <a:ext cx="468371" cy="468369"/>
            <a:chOff x="4722979" y="1746592"/>
            <a:chExt cx="815598" cy="815596"/>
          </a:xfrm>
        </p:grpSpPr>
        <p:sp>
          <p:nvSpPr>
            <p:cNvPr id="60" name="Sev01"/>
            <p:cNvSpPr>
              <a:spLocks noChangeAspect="1"/>
            </p:cNvSpPr>
            <p:nvPr/>
          </p:nvSpPr>
          <p:spPr>
            <a:xfrm>
              <a:off x="4722979" y="1746592"/>
              <a:ext cx="815598" cy="81559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63" name="Freeform 135"/>
            <p:cNvSpPr>
              <a:spLocks noEditPoints="1"/>
            </p:cNvSpPr>
            <p:nvPr/>
          </p:nvSpPr>
          <p:spPr bwMode="auto">
            <a:xfrm>
              <a:off x="4887193" y="1926222"/>
              <a:ext cx="487170" cy="456336"/>
            </a:xfrm>
            <a:custGeom>
              <a:avLst/>
              <a:gdLst/>
              <a:ahLst/>
              <a:cxnLst>
                <a:cxn ang="0">
                  <a:pos x="13" y="39"/>
                </a:cxn>
                <a:cxn ang="0">
                  <a:pos x="8" y="39"/>
                </a:cxn>
                <a:cxn ang="0">
                  <a:pos x="0" y="33"/>
                </a:cxn>
                <a:cxn ang="0">
                  <a:pos x="5" y="19"/>
                </a:cxn>
                <a:cxn ang="0">
                  <a:pos x="15" y="22"/>
                </a:cxn>
                <a:cxn ang="0">
                  <a:pos x="20" y="21"/>
                </a:cxn>
                <a:cxn ang="0">
                  <a:pos x="20" y="24"/>
                </a:cxn>
                <a:cxn ang="0">
                  <a:pos x="23" y="34"/>
                </a:cxn>
                <a:cxn ang="0">
                  <a:pos x="13" y="39"/>
                </a:cxn>
                <a:cxn ang="0">
                  <a:pos x="15" y="19"/>
                </a:cxn>
                <a:cxn ang="0">
                  <a:pos x="5" y="9"/>
                </a:cxn>
                <a:cxn ang="0">
                  <a:pos x="15" y="0"/>
                </a:cxn>
                <a:cxn ang="0">
                  <a:pos x="25" y="9"/>
                </a:cxn>
                <a:cxn ang="0">
                  <a:pos x="15" y="19"/>
                </a:cxn>
                <a:cxn ang="0">
                  <a:pos x="53" y="68"/>
                </a:cxn>
                <a:cxn ang="0">
                  <a:pos x="20" y="68"/>
                </a:cxn>
                <a:cxn ang="0">
                  <a:pos x="10" y="58"/>
                </a:cxn>
                <a:cxn ang="0">
                  <a:pos x="23" y="36"/>
                </a:cxn>
                <a:cxn ang="0">
                  <a:pos x="37" y="41"/>
                </a:cxn>
                <a:cxn ang="0">
                  <a:pos x="50" y="36"/>
                </a:cxn>
                <a:cxn ang="0">
                  <a:pos x="64" y="58"/>
                </a:cxn>
                <a:cxn ang="0">
                  <a:pos x="53" y="68"/>
                </a:cxn>
                <a:cxn ang="0">
                  <a:pos x="37" y="39"/>
                </a:cxn>
                <a:cxn ang="0">
                  <a:pos x="22" y="24"/>
                </a:cxn>
                <a:cxn ang="0">
                  <a:pos x="37" y="9"/>
                </a:cxn>
                <a:cxn ang="0">
                  <a:pos x="51" y="24"/>
                </a:cxn>
                <a:cxn ang="0">
                  <a:pos x="37" y="39"/>
                </a:cxn>
                <a:cxn ang="0">
                  <a:pos x="59" y="19"/>
                </a:cxn>
                <a:cxn ang="0">
                  <a:pos x="49" y="9"/>
                </a:cxn>
                <a:cxn ang="0">
                  <a:pos x="59" y="0"/>
                </a:cxn>
                <a:cxn ang="0">
                  <a:pos x="68" y="9"/>
                </a:cxn>
                <a:cxn ang="0">
                  <a:pos x="59" y="19"/>
                </a:cxn>
                <a:cxn ang="0">
                  <a:pos x="66" y="39"/>
                </a:cxn>
                <a:cxn ang="0">
                  <a:pos x="61" y="39"/>
                </a:cxn>
                <a:cxn ang="0">
                  <a:pos x="51" y="34"/>
                </a:cxn>
                <a:cxn ang="0">
                  <a:pos x="54" y="24"/>
                </a:cxn>
                <a:cxn ang="0">
                  <a:pos x="54" y="21"/>
                </a:cxn>
                <a:cxn ang="0">
                  <a:pos x="59" y="22"/>
                </a:cxn>
                <a:cxn ang="0">
                  <a:pos x="69" y="19"/>
                </a:cxn>
                <a:cxn ang="0">
                  <a:pos x="73" y="33"/>
                </a:cxn>
                <a:cxn ang="0">
                  <a:pos x="66" y="39"/>
                </a:cxn>
              </a:cxnLst>
              <a:rect l="0" t="0" r="r" b="b"/>
              <a:pathLst>
                <a:path w="73" h="68">
                  <a:moveTo>
                    <a:pt x="13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4" y="39"/>
                    <a:pt x="0" y="37"/>
                    <a:pt x="0" y="33"/>
                  </a:cubicBezTo>
                  <a:cubicBezTo>
                    <a:pt x="0" y="29"/>
                    <a:pt x="0" y="19"/>
                    <a:pt x="5" y="19"/>
                  </a:cubicBezTo>
                  <a:cubicBezTo>
                    <a:pt x="6" y="19"/>
                    <a:pt x="10" y="22"/>
                    <a:pt x="15" y="22"/>
                  </a:cubicBezTo>
                  <a:cubicBezTo>
                    <a:pt x="17" y="22"/>
                    <a:pt x="18" y="22"/>
                    <a:pt x="20" y="21"/>
                  </a:cubicBezTo>
                  <a:cubicBezTo>
                    <a:pt x="20" y="22"/>
                    <a:pt x="20" y="23"/>
                    <a:pt x="20" y="24"/>
                  </a:cubicBezTo>
                  <a:cubicBezTo>
                    <a:pt x="20" y="27"/>
                    <a:pt x="21" y="31"/>
                    <a:pt x="23" y="34"/>
                  </a:cubicBezTo>
                  <a:cubicBezTo>
                    <a:pt x="19" y="34"/>
                    <a:pt x="15" y="36"/>
                    <a:pt x="13" y="39"/>
                  </a:cubicBezTo>
                  <a:close/>
                  <a:moveTo>
                    <a:pt x="15" y="19"/>
                  </a:moveTo>
                  <a:cubicBezTo>
                    <a:pt x="10" y="19"/>
                    <a:pt x="5" y="15"/>
                    <a:pt x="5" y="9"/>
                  </a:cubicBezTo>
                  <a:cubicBezTo>
                    <a:pt x="5" y="4"/>
                    <a:pt x="10" y="0"/>
                    <a:pt x="15" y="0"/>
                  </a:cubicBezTo>
                  <a:cubicBezTo>
                    <a:pt x="20" y="0"/>
                    <a:pt x="25" y="4"/>
                    <a:pt x="25" y="9"/>
                  </a:cubicBezTo>
                  <a:cubicBezTo>
                    <a:pt x="25" y="15"/>
                    <a:pt x="20" y="19"/>
                    <a:pt x="15" y="19"/>
                  </a:cubicBezTo>
                  <a:close/>
                  <a:moveTo>
                    <a:pt x="53" y="68"/>
                  </a:moveTo>
                  <a:cubicBezTo>
                    <a:pt x="20" y="68"/>
                    <a:pt x="20" y="68"/>
                    <a:pt x="20" y="68"/>
                  </a:cubicBezTo>
                  <a:cubicBezTo>
                    <a:pt x="14" y="68"/>
                    <a:pt x="10" y="64"/>
                    <a:pt x="10" y="58"/>
                  </a:cubicBezTo>
                  <a:cubicBezTo>
                    <a:pt x="10" y="49"/>
                    <a:pt x="12" y="36"/>
                    <a:pt x="23" y="36"/>
                  </a:cubicBezTo>
                  <a:cubicBezTo>
                    <a:pt x="25" y="36"/>
                    <a:pt x="29" y="41"/>
                    <a:pt x="37" y="41"/>
                  </a:cubicBezTo>
                  <a:cubicBezTo>
                    <a:pt x="44" y="41"/>
                    <a:pt x="49" y="36"/>
                    <a:pt x="50" y="36"/>
                  </a:cubicBezTo>
                  <a:cubicBezTo>
                    <a:pt x="62" y="36"/>
                    <a:pt x="64" y="49"/>
                    <a:pt x="64" y="58"/>
                  </a:cubicBezTo>
                  <a:cubicBezTo>
                    <a:pt x="64" y="64"/>
                    <a:pt x="60" y="68"/>
                    <a:pt x="53" y="68"/>
                  </a:cubicBezTo>
                  <a:close/>
                  <a:moveTo>
                    <a:pt x="37" y="39"/>
                  </a:moveTo>
                  <a:cubicBezTo>
                    <a:pt x="29" y="39"/>
                    <a:pt x="22" y="32"/>
                    <a:pt x="22" y="24"/>
                  </a:cubicBezTo>
                  <a:cubicBezTo>
                    <a:pt x="22" y="16"/>
                    <a:pt x="29" y="9"/>
                    <a:pt x="37" y="9"/>
                  </a:cubicBezTo>
                  <a:cubicBezTo>
                    <a:pt x="45" y="9"/>
                    <a:pt x="51" y="16"/>
                    <a:pt x="51" y="24"/>
                  </a:cubicBezTo>
                  <a:cubicBezTo>
                    <a:pt x="51" y="32"/>
                    <a:pt x="45" y="39"/>
                    <a:pt x="37" y="39"/>
                  </a:cubicBezTo>
                  <a:close/>
                  <a:moveTo>
                    <a:pt x="59" y="19"/>
                  </a:moveTo>
                  <a:cubicBezTo>
                    <a:pt x="53" y="19"/>
                    <a:pt x="49" y="15"/>
                    <a:pt x="49" y="9"/>
                  </a:cubicBezTo>
                  <a:cubicBezTo>
                    <a:pt x="49" y="4"/>
                    <a:pt x="53" y="0"/>
                    <a:pt x="59" y="0"/>
                  </a:cubicBezTo>
                  <a:cubicBezTo>
                    <a:pt x="64" y="0"/>
                    <a:pt x="68" y="4"/>
                    <a:pt x="68" y="9"/>
                  </a:cubicBezTo>
                  <a:cubicBezTo>
                    <a:pt x="68" y="15"/>
                    <a:pt x="64" y="19"/>
                    <a:pt x="59" y="19"/>
                  </a:cubicBezTo>
                  <a:close/>
                  <a:moveTo>
                    <a:pt x="66" y="39"/>
                  </a:moveTo>
                  <a:cubicBezTo>
                    <a:pt x="61" y="39"/>
                    <a:pt x="61" y="39"/>
                    <a:pt x="61" y="39"/>
                  </a:cubicBezTo>
                  <a:cubicBezTo>
                    <a:pt x="58" y="36"/>
                    <a:pt x="55" y="34"/>
                    <a:pt x="51" y="34"/>
                  </a:cubicBezTo>
                  <a:cubicBezTo>
                    <a:pt x="53" y="31"/>
                    <a:pt x="54" y="27"/>
                    <a:pt x="54" y="24"/>
                  </a:cubicBezTo>
                  <a:cubicBezTo>
                    <a:pt x="54" y="23"/>
                    <a:pt x="54" y="22"/>
                    <a:pt x="54" y="21"/>
                  </a:cubicBezTo>
                  <a:cubicBezTo>
                    <a:pt x="55" y="22"/>
                    <a:pt x="57" y="22"/>
                    <a:pt x="59" y="22"/>
                  </a:cubicBezTo>
                  <a:cubicBezTo>
                    <a:pt x="64" y="22"/>
                    <a:pt x="68" y="19"/>
                    <a:pt x="69" y="19"/>
                  </a:cubicBezTo>
                  <a:cubicBezTo>
                    <a:pt x="73" y="19"/>
                    <a:pt x="73" y="29"/>
                    <a:pt x="73" y="33"/>
                  </a:cubicBezTo>
                  <a:cubicBezTo>
                    <a:pt x="73" y="37"/>
                    <a:pt x="70" y="39"/>
                    <a:pt x="66" y="3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-565420" y="143255"/>
            <a:ext cx="4937513" cy="430887"/>
            <a:chOff x="-735802" y="525166"/>
            <a:chExt cx="6583351" cy="574516"/>
          </a:xfrm>
        </p:grpSpPr>
        <p:sp>
          <p:nvSpPr>
            <p:cNvPr id="72" name="文本框 71"/>
            <p:cNvSpPr txBox="1"/>
            <p:nvPr/>
          </p:nvSpPr>
          <p:spPr>
            <a:xfrm>
              <a:off x="-735802" y="525166"/>
              <a:ext cx="6583351" cy="5745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zh-CN"/>
              </a:defPPr>
              <a:lvl1pPr marR="0" lvl="0" indent="0" algn="ctr" fontAlgn="auto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 sz="5400" b="1" baseline="0">
                  <a:solidFill>
                    <a:srgbClr val="F8D35E"/>
                  </a:solidFill>
                </a:defRPr>
              </a:lvl1pPr>
              <a:lvl2pPr indent="0">
                <a:buNone/>
                <a:defRPr sz="1200"/>
              </a:lvl2pPr>
              <a:lvl3pPr indent="0">
                <a:buNone/>
                <a:defRPr sz="1000"/>
              </a:lvl3pPr>
              <a:lvl4pPr indent="0">
                <a:buNone/>
                <a:defRPr sz="900"/>
              </a:lvl4pPr>
              <a:lvl5pPr indent="0">
                <a:buNone/>
                <a:defRPr sz="900"/>
              </a:lvl5pPr>
              <a:lvl6pPr indent="0">
                <a:buNone/>
                <a:defRPr sz="900"/>
              </a:lvl6pPr>
              <a:lvl7pPr indent="0">
                <a:buNone/>
                <a:defRPr sz="900"/>
              </a:lvl7pPr>
              <a:lvl8pPr indent="0">
                <a:buNone/>
                <a:defRPr sz="900"/>
              </a:lvl8pPr>
              <a:lvl9pPr indent="0">
                <a:buNone/>
                <a:defRPr sz="900"/>
              </a:lvl9pPr>
            </a:lstStyle>
            <a:p>
              <a:r>
                <a:rPr lang="zh-TW" altLang="en-US" sz="2800" dirty="0" smtClean="0">
                  <a:solidFill>
                    <a:srgbClr val="1F4E79"/>
                  </a:solidFill>
                  <a:latin typeface="+mj-ea"/>
                  <a:ea typeface="+mj-ea"/>
                  <a:cs typeface="Arial" panose="020B0604020202020204" pitchFamily="34" charset="0"/>
                </a:rPr>
                <a:t>目錄 </a:t>
              </a:r>
              <a:r>
                <a:rPr lang="en-US" altLang="zh-TW" sz="2800" dirty="0" smtClean="0">
                  <a:solidFill>
                    <a:srgbClr val="1F4E79"/>
                  </a:solidFill>
                  <a:latin typeface="+mj-ea"/>
                  <a:ea typeface="+mj-ea"/>
                  <a:cs typeface="Arial" panose="020B0604020202020204" pitchFamily="34" charset="0"/>
                </a:rPr>
                <a:t>CONTENTS</a:t>
              </a:r>
              <a:endParaRPr lang="zh-CN" altLang="en-US" sz="2800" dirty="0">
                <a:solidFill>
                  <a:srgbClr val="1F4E79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18091" y="579591"/>
              <a:ext cx="393700" cy="520091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8" name="圆角矩形 47"/>
          <p:cNvSpPr/>
          <p:nvPr/>
        </p:nvSpPr>
        <p:spPr>
          <a:xfrm>
            <a:off x="3191725" y="2541742"/>
            <a:ext cx="1452283" cy="309600"/>
          </a:xfrm>
          <a:prstGeom prst="roundRect">
            <a:avLst/>
          </a:prstGeom>
          <a:solidFill>
            <a:srgbClr val="B4DA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1F4E79"/>
                </a:solidFill>
              </a:rPr>
              <a:t>Improve</a:t>
            </a:r>
            <a:endParaRPr lang="zh-CN" altLang="en-US" dirty="0">
              <a:solidFill>
                <a:srgbClr val="1F4E79"/>
              </a:solidFill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971600" y="2541742"/>
            <a:ext cx="1452283" cy="311194"/>
          </a:xfrm>
          <a:prstGeom prst="roundRect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Define</a:t>
            </a:r>
            <a:endParaRPr lang="zh-CN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1126046" y="2996952"/>
            <a:ext cx="1213706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專案時程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主題選定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專案描述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問題分析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現況分析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70" name="文字方塊 69"/>
          <p:cNvSpPr txBox="1"/>
          <p:nvPr/>
        </p:nvSpPr>
        <p:spPr>
          <a:xfrm>
            <a:off x="3191725" y="2991784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建立資料庫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kumimoji="0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資料庫應用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1161092" y="939685"/>
            <a:ext cx="126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7/2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8/2</a:t>
            </a:r>
            <a:endParaRPr lang="zh-TW" altLang="en-US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453225" y="908720"/>
            <a:ext cx="126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8/3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8/18</a:t>
            </a:r>
            <a:endParaRPr lang="zh-TW" altLang="en-US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5547374" y="908720"/>
            <a:ext cx="1406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8/19</a:t>
            </a:r>
            <a:r>
              <a:rPr lang="zh-TW" altLang="en-US" dirty="0" smtClean="0"/>
              <a:t>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8/28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587659" y="3027962"/>
            <a:ext cx="1740315" cy="1703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資料庫維護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模穴控管流程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效益分析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優點分析</a:t>
            </a:r>
          </a:p>
        </p:txBody>
      </p:sp>
    </p:spTree>
    <p:extLst>
      <p:ext uri="{BB962C8B-B14F-4D97-AF65-F5344CB8AC3E}">
        <p14:creationId xmlns:p14="http://schemas.microsoft.com/office/powerpoint/2010/main" val="149424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50"/>
                            </p:stCondLst>
                            <p:childTnLst>
                              <p:par>
                                <p:cTn id="83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37" grpId="0" animBg="1"/>
      <p:bldP spid="38" grpId="0" animBg="1"/>
      <p:bldP spid="39" grpId="0" animBg="1"/>
      <p:bldP spid="40" grpId="0" animBg="1"/>
      <p:bldP spid="41" grpId="0" animBg="1"/>
      <p:bldP spid="49" grpId="0" animBg="1"/>
      <p:bldP spid="48" grpId="0" animBg="1"/>
      <p:bldP spid="50" grpId="0" animBg="1"/>
      <p:bldP spid="3" grpId="0"/>
      <p:bldP spid="70" grpId="0"/>
      <p:bldP spid="2" grpId="0"/>
      <p:bldP spid="28" grpId="0"/>
      <p:bldP spid="29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824458" y="2564904"/>
            <a:ext cx="66433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Thank You</a:t>
            </a:r>
            <a:r>
              <a:rPr lang="zh-TW" altLang="en-US" sz="8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sp>
        <p:nvSpPr>
          <p:cNvPr id="8" name="矩形 7"/>
          <p:cNvSpPr/>
          <p:nvPr/>
        </p:nvSpPr>
        <p:spPr>
          <a:xfrm>
            <a:off x="5436096" y="4293096"/>
            <a:ext cx="2810385" cy="1132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廖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祐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萱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Sam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iao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鄭羽辰 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Rita Cheng</a:t>
            </a:r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15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3483366" y="1238707"/>
            <a:ext cx="2327560" cy="507831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r>
              <a:rPr lang="en-US" altLang="zh-CN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3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2752197" y="1746538"/>
            <a:ext cx="37898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/>
          <p:cNvSpPr txBox="1">
            <a:spLocks/>
          </p:cNvSpPr>
          <p:nvPr/>
        </p:nvSpPr>
        <p:spPr>
          <a:xfrm>
            <a:off x="1805498" y="2901806"/>
            <a:ext cx="1440160" cy="135421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6858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8800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0" lang="en-US" sz="1050" dirty="0">
              <a:solidFill>
                <a:srgbClr val="1F4E79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cxnSp>
        <p:nvCxnSpPr>
          <p:cNvPr id="71" name="Straight Connector 13"/>
          <p:cNvCxnSpPr/>
          <p:nvPr/>
        </p:nvCxnSpPr>
        <p:spPr>
          <a:xfrm flipH="1">
            <a:off x="0" y="3939806"/>
            <a:ext cx="4748959" cy="0"/>
          </a:xfrm>
          <a:prstGeom prst="line">
            <a:avLst/>
          </a:prstGeom>
          <a:ln w="19050" cap="sq">
            <a:solidFill>
              <a:srgbClr val="1F4E79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65"/>
          <p:cNvGrpSpPr/>
          <p:nvPr/>
        </p:nvGrpSpPr>
        <p:grpSpPr>
          <a:xfrm>
            <a:off x="1805498" y="1470238"/>
            <a:ext cx="977419" cy="932337"/>
            <a:chOff x="7473695" y="1743073"/>
            <a:chExt cx="815598" cy="815596"/>
          </a:xfrm>
          <a:solidFill>
            <a:srgbClr val="0075BA"/>
          </a:solidFill>
        </p:grpSpPr>
        <p:sp>
          <p:nvSpPr>
            <p:cNvPr id="21" name="Sev01"/>
            <p:cNvSpPr>
              <a:spLocks noChangeAspect="1"/>
            </p:cNvSpPr>
            <p:nvPr/>
          </p:nvSpPr>
          <p:spPr>
            <a:xfrm>
              <a:off x="7473695" y="1743073"/>
              <a:ext cx="815598" cy="815596"/>
            </a:xfrm>
            <a:prstGeom prst="ellipse">
              <a:avLst/>
            </a:prstGeom>
            <a:solidFill>
              <a:srgbClr val="1F4E79"/>
            </a:solidFill>
            <a:ln w="3810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sp>
          <p:nvSpPr>
            <p:cNvPr id="22" name="Freeform 105"/>
            <p:cNvSpPr>
              <a:spLocks noEditPoints="1"/>
            </p:cNvSpPr>
            <p:nvPr/>
          </p:nvSpPr>
          <p:spPr bwMode="auto">
            <a:xfrm>
              <a:off x="7653542" y="1926222"/>
              <a:ext cx="455905" cy="449298"/>
            </a:xfrm>
            <a:custGeom>
              <a:avLst/>
              <a:gdLst/>
              <a:ahLst/>
              <a:cxnLst>
                <a:cxn ang="0">
                  <a:pos x="59" y="63"/>
                </a:cxn>
                <a:cxn ang="0">
                  <a:pos x="55" y="61"/>
                </a:cxn>
                <a:cxn ang="0">
                  <a:pos x="42" y="48"/>
                </a:cxn>
                <a:cxn ang="0">
                  <a:pos x="27" y="53"/>
                </a:cxn>
                <a:cxn ang="0">
                  <a:pos x="0" y="26"/>
                </a:cxn>
                <a:cxn ang="0">
                  <a:pos x="27" y="0"/>
                </a:cxn>
                <a:cxn ang="0">
                  <a:pos x="54" y="26"/>
                </a:cxn>
                <a:cxn ang="0">
                  <a:pos x="49" y="41"/>
                </a:cxn>
                <a:cxn ang="0">
                  <a:pos x="62" y="54"/>
                </a:cxn>
                <a:cxn ang="0">
                  <a:pos x="64" y="58"/>
                </a:cxn>
                <a:cxn ang="0">
                  <a:pos x="59" y="63"/>
                </a:cxn>
                <a:cxn ang="0">
                  <a:pos x="27" y="9"/>
                </a:cxn>
                <a:cxn ang="0">
                  <a:pos x="10" y="26"/>
                </a:cxn>
                <a:cxn ang="0">
                  <a:pos x="27" y="43"/>
                </a:cxn>
                <a:cxn ang="0">
                  <a:pos x="44" y="26"/>
                </a:cxn>
                <a:cxn ang="0">
                  <a:pos x="27" y="9"/>
                </a:cxn>
              </a:cxnLst>
              <a:rect l="0" t="0" r="r" b="b"/>
              <a:pathLst>
                <a:path w="64" h="63">
                  <a:moveTo>
                    <a:pt x="59" y="63"/>
                  </a:moveTo>
                  <a:cubicBezTo>
                    <a:pt x="57" y="63"/>
                    <a:pt x="56" y="62"/>
                    <a:pt x="55" y="61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8" y="51"/>
                    <a:pt x="33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6"/>
                  </a:cubicBezTo>
                  <a:cubicBezTo>
                    <a:pt x="54" y="32"/>
                    <a:pt x="52" y="37"/>
                    <a:pt x="49" y="41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3" y="55"/>
                    <a:pt x="64" y="57"/>
                    <a:pt x="64" y="58"/>
                  </a:cubicBezTo>
                  <a:cubicBezTo>
                    <a:pt x="64" y="61"/>
                    <a:pt x="61" y="63"/>
                    <a:pt x="59" y="63"/>
                  </a:cubicBezTo>
                  <a:close/>
                  <a:moveTo>
                    <a:pt x="27" y="9"/>
                  </a:moveTo>
                  <a:cubicBezTo>
                    <a:pt x="18" y="9"/>
                    <a:pt x="10" y="17"/>
                    <a:pt x="10" y="26"/>
                  </a:cubicBezTo>
                  <a:cubicBezTo>
                    <a:pt x="10" y="36"/>
                    <a:pt x="18" y="43"/>
                    <a:pt x="27" y="43"/>
                  </a:cubicBezTo>
                  <a:cubicBezTo>
                    <a:pt x="37" y="43"/>
                    <a:pt x="44" y="36"/>
                    <a:pt x="44" y="26"/>
                  </a:cubicBezTo>
                  <a:cubicBezTo>
                    <a:pt x="44" y="17"/>
                    <a:pt x="37" y="9"/>
                    <a:pt x="27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3371105" y="3465630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(Define</a:t>
            </a:r>
            <a:r>
              <a:rPr lang="en-US" altLang="zh-TW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)</a:t>
            </a:r>
            <a:endParaRPr kumimoji="0" lang="en-US" altLang="zh-TW" sz="1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23" name="组合 58"/>
          <p:cNvGrpSpPr/>
          <p:nvPr/>
        </p:nvGrpSpPr>
        <p:grpSpPr>
          <a:xfrm rot="11891394">
            <a:off x="5982822" y="2658581"/>
            <a:ext cx="2323088" cy="1614098"/>
            <a:chOff x="912737" y="565770"/>
            <a:chExt cx="3097450" cy="2152130"/>
          </a:xfrm>
        </p:grpSpPr>
        <p:sp>
          <p:nvSpPr>
            <p:cNvPr id="24" name="等腰三角形 23"/>
            <p:cNvSpPr/>
            <p:nvPr/>
          </p:nvSpPr>
          <p:spPr>
            <a:xfrm rot="18941696">
              <a:off x="2822785" y="2021207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3678182">
              <a:off x="2802171" y="1181956"/>
              <a:ext cx="397226" cy="342435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9480000">
              <a:off x="3485946" y="2487804"/>
              <a:ext cx="266912" cy="23009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1020767">
              <a:off x="1218249" y="749218"/>
              <a:ext cx="945160" cy="814792"/>
            </a:xfrm>
            <a:prstGeom prst="triangl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1020767">
              <a:off x="1105528" y="607668"/>
              <a:ext cx="1175902" cy="1013706"/>
            </a:xfrm>
            <a:prstGeom prst="triangle">
              <a:avLst/>
            </a:prstGeom>
            <a:noFill/>
            <a:ln>
              <a:solidFill>
                <a:srgbClr val="B4DA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20F"/>
                </a:solidFill>
              </a:endParaRPr>
            </a:p>
          </p:txBody>
        </p:sp>
        <p:sp>
          <p:nvSpPr>
            <p:cNvPr id="31" name="椭圆 64"/>
            <p:cNvSpPr/>
            <p:nvPr/>
          </p:nvSpPr>
          <p:spPr>
            <a:xfrm rot="18818926">
              <a:off x="912737" y="1383941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65"/>
            <p:cNvSpPr/>
            <p:nvPr/>
          </p:nvSpPr>
          <p:spPr>
            <a:xfrm rot="18818926">
              <a:off x="1788997" y="565770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66"/>
            <p:cNvSpPr/>
            <p:nvPr/>
          </p:nvSpPr>
          <p:spPr>
            <a:xfrm rot="18818926">
              <a:off x="2041044" y="1708216"/>
              <a:ext cx="114845" cy="114845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4" name="组合 67"/>
            <p:cNvGrpSpPr/>
            <p:nvPr/>
          </p:nvGrpSpPr>
          <p:grpSpPr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35" name="等腰三角形 34"/>
              <p:cNvSpPr/>
              <p:nvPr/>
            </p:nvSpPr>
            <p:spPr>
              <a:xfrm rot="18941696">
                <a:off x="2822785" y="1265179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  <p:sp>
            <p:nvSpPr>
              <p:cNvPr id="36" name="等腰三角形 35"/>
              <p:cNvSpPr/>
              <p:nvPr/>
            </p:nvSpPr>
            <p:spPr>
              <a:xfrm rot="9480000">
                <a:off x="3485946" y="1731776"/>
                <a:ext cx="266912" cy="230096"/>
              </a:xfrm>
              <a:prstGeom prst="triangl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C20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250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4.07407E-6 C 0.09791 4.07407E-6 0.1625 0.08402 0.1625 0.1875 C 0.1625 0.29097 0.09791 0.375 0.01875 0.375 C -0.06059 0.375 -0.125 0.29097 -0.125 0.1875 C -0.125 0.08402 -0.06059 4.07407E-6 0.01875 4.07407E-6 Z " pathEditMode="relative" rAng="0" ptsTypes="AAAAA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矩形 90"/>
          <p:cNvSpPr/>
          <p:nvPr/>
        </p:nvSpPr>
        <p:spPr bwMode="auto">
          <a:xfrm>
            <a:off x="4788024" y="675442"/>
            <a:ext cx="4355976" cy="5544616"/>
          </a:xfrm>
          <a:prstGeom prst="rect">
            <a:avLst/>
          </a:prstGeom>
          <a:solidFill>
            <a:srgbClr val="1F4E79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8" t="18842" b="9787"/>
          <a:stretch/>
        </p:blipFill>
        <p:spPr>
          <a:xfrm>
            <a:off x="5035157" y="2128673"/>
            <a:ext cx="390511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5</a:t>
            </a:fld>
            <a:endParaRPr lang="en-US" altLang="zh-TW" dirty="0"/>
          </a:p>
        </p:txBody>
      </p:sp>
      <p:sp>
        <p:nvSpPr>
          <p:cNvPr id="17" name="椭圆 5"/>
          <p:cNvSpPr/>
          <p:nvPr/>
        </p:nvSpPr>
        <p:spPr>
          <a:xfrm>
            <a:off x="1121121" y="836711"/>
            <a:ext cx="900000" cy="854839"/>
          </a:xfrm>
          <a:prstGeom prst="ellipse">
            <a:avLst/>
          </a:prstGeom>
          <a:solidFill>
            <a:srgbClr val="B4DA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SMT</a:t>
            </a:r>
            <a:endParaRPr lang="zh-CN" altLang="en-US" sz="16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椭圆 5"/>
          <p:cNvSpPr/>
          <p:nvPr/>
        </p:nvSpPr>
        <p:spPr>
          <a:xfrm>
            <a:off x="1116127" y="1918902"/>
            <a:ext cx="900000" cy="854839"/>
          </a:xfrm>
          <a:prstGeom prst="ellipse">
            <a:avLst/>
          </a:prstGeom>
          <a:solidFill>
            <a:srgbClr val="B4DA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HI</a:t>
            </a:r>
            <a:endParaRPr lang="zh-CN" altLang="en-US" sz="16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9" name="椭圆 5"/>
          <p:cNvSpPr/>
          <p:nvPr/>
        </p:nvSpPr>
        <p:spPr>
          <a:xfrm>
            <a:off x="1116127" y="3001093"/>
            <a:ext cx="900000" cy="854839"/>
          </a:xfrm>
          <a:prstGeom prst="ellipse">
            <a:avLst/>
          </a:prstGeom>
          <a:solidFill>
            <a:srgbClr val="B4DA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TU</a:t>
            </a:r>
            <a:endParaRPr lang="zh-CN" altLang="en-US" sz="16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椭圆 5"/>
          <p:cNvSpPr/>
          <p:nvPr/>
        </p:nvSpPr>
        <p:spPr>
          <a:xfrm>
            <a:off x="1121121" y="5165474"/>
            <a:ext cx="900000" cy="854839"/>
          </a:xfrm>
          <a:prstGeom prst="ellipse">
            <a:avLst/>
          </a:prstGeom>
          <a:solidFill>
            <a:srgbClr val="B4DA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PK</a:t>
            </a:r>
            <a:endParaRPr lang="zh-CN" altLang="en-US" sz="16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cxnSp>
        <p:nvCxnSpPr>
          <p:cNvPr id="97" name="直線單箭頭接點 96"/>
          <p:cNvCxnSpPr>
            <a:stCxn id="18" idx="4"/>
            <a:endCxn id="19" idx="0"/>
          </p:cNvCxnSpPr>
          <p:nvPr/>
        </p:nvCxnSpPr>
        <p:spPr bwMode="auto">
          <a:xfrm>
            <a:off x="1566127" y="2773741"/>
            <a:ext cx="0" cy="22735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/>
          <p:nvPr/>
        </p:nvCxnSpPr>
        <p:spPr bwMode="auto">
          <a:xfrm>
            <a:off x="1571121" y="3881051"/>
            <a:ext cx="0" cy="173724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 bwMode="auto">
          <a:xfrm>
            <a:off x="1566127" y="4969615"/>
            <a:ext cx="0" cy="171024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>
            <a:stCxn id="17" idx="4"/>
            <a:endCxn id="18" idx="0"/>
          </p:cNvCxnSpPr>
          <p:nvPr/>
        </p:nvCxnSpPr>
        <p:spPr bwMode="auto">
          <a:xfrm flipH="1">
            <a:off x="1566127" y="1691550"/>
            <a:ext cx="4994" cy="22735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字方塊 129"/>
          <p:cNvSpPr txBox="1"/>
          <p:nvPr/>
        </p:nvSpPr>
        <p:spPr>
          <a:xfrm>
            <a:off x="2276603" y="1077603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表面貼裝段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2276603" y="2166919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手插件段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2" name="文字方塊 131"/>
          <p:cNvSpPr txBox="1"/>
          <p:nvPr/>
        </p:nvSpPr>
        <p:spPr>
          <a:xfrm>
            <a:off x="2276603" y="3284701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補焊段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4" name="文字方塊 133"/>
          <p:cNvSpPr txBox="1"/>
          <p:nvPr/>
        </p:nvSpPr>
        <p:spPr>
          <a:xfrm>
            <a:off x="2276603" y="5401037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包裝段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8" name="群組 137"/>
          <p:cNvGrpSpPr/>
          <p:nvPr/>
        </p:nvGrpSpPr>
        <p:grpSpPr>
          <a:xfrm>
            <a:off x="1121121" y="4038124"/>
            <a:ext cx="2955682" cy="900000"/>
            <a:chOff x="1121121" y="4038124"/>
            <a:chExt cx="2955682" cy="900000"/>
          </a:xfrm>
        </p:grpSpPr>
        <p:sp>
          <p:nvSpPr>
            <p:cNvPr id="133" name="文字方塊 132"/>
            <p:cNvSpPr txBox="1"/>
            <p:nvPr/>
          </p:nvSpPr>
          <p:spPr>
            <a:xfrm>
              <a:off x="2276603" y="4318847"/>
              <a:ext cx="18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組裝段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椭圆 5"/>
            <p:cNvSpPr/>
            <p:nvPr/>
          </p:nvSpPr>
          <p:spPr>
            <a:xfrm>
              <a:off x="1121121" y="4038124"/>
              <a:ext cx="900000" cy="900000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1600" dirty="0" smtClean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AS</a:t>
              </a:r>
              <a:endParaRPr lang="zh-CN" altLang="en-US" sz="16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0" name="文字方塊 139"/>
          <p:cNvSpPr txBox="1"/>
          <p:nvPr/>
        </p:nvSpPr>
        <p:spPr>
          <a:xfrm>
            <a:off x="7107303" y="97240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組裝段</a:t>
            </a:r>
            <a:endParaRPr lang="zh-TW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" name="圓角矩形 144"/>
          <p:cNvSpPr/>
          <p:nvPr/>
        </p:nvSpPr>
        <p:spPr bwMode="auto">
          <a:xfrm>
            <a:off x="5296718" y="4688656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UV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點膠</a:t>
            </a:r>
          </a:p>
        </p:txBody>
      </p:sp>
      <p:sp>
        <p:nvSpPr>
          <p:cNvPr id="146" name="圓角矩形 145"/>
          <p:cNvSpPr/>
          <p:nvPr/>
        </p:nvSpPr>
        <p:spPr bwMode="auto">
          <a:xfrm>
            <a:off x="7431339" y="1833083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快乾膠機</a:t>
            </a:r>
          </a:p>
        </p:txBody>
      </p:sp>
      <p:sp>
        <p:nvSpPr>
          <p:cNvPr id="147" name="圓角矩形 146"/>
          <p:cNvSpPr/>
          <p:nvPr/>
        </p:nvSpPr>
        <p:spPr bwMode="auto">
          <a:xfrm>
            <a:off x="7431339" y="2544398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人工組裝</a:t>
            </a:r>
          </a:p>
        </p:txBody>
      </p:sp>
      <p:sp>
        <p:nvSpPr>
          <p:cNvPr id="148" name="圓角矩形 147"/>
          <p:cNvSpPr/>
          <p:nvPr/>
        </p:nvSpPr>
        <p:spPr bwMode="auto">
          <a:xfrm>
            <a:off x="7431339" y="3241034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鉚合機</a:t>
            </a:r>
          </a:p>
        </p:txBody>
      </p:sp>
      <p:sp>
        <p:nvSpPr>
          <p:cNvPr id="149" name="圓角矩形 148"/>
          <p:cNvSpPr/>
          <p:nvPr/>
        </p:nvSpPr>
        <p:spPr bwMode="auto">
          <a:xfrm>
            <a:off x="5292080" y="1833083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AC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上料機芯</a:t>
            </a:r>
          </a:p>
        </p:txBody>
      </p:sp>
      <p:sp>
        <p:nvSpPr>
          <p:cNvPr id="150" name="圓角矩形 149"/>
          <p:cNvSpPr/>
          <p:nvPr/>
        </p:nvSpPr>
        <p:spPr bwMode="auto">
          <a:xfrm>
            <a:off x="5292080" y="2554708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機殼上料機</a:t>
            </a:r>
          </a:p>
        </p:txBody>
      </p:sp>
      <p:sp>
        <p:nvSpPr>
          <p:cNvPr id="151" name="圓角矩形 150"/>
          <p:cNvSpPr/>
          <p:nvPr/>
        </p:nvSpPr>
        <p:spPr bwMode="auto">
          <a:xfrm>
            <a:off x="5292080" y="3249486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穿線機</a:t>
            </a:r>
          </a:p>
        </p:txBody>
      </p:sp>
      <p:sp>
        <p:nvSpPr>
          <p:cNvPr id="152" name="圓角矩形 151"/>
          <p:cNvSpPr/>
          <p:nvPr/>
        </p:nvSpPr>
        <p:spPr bwMode="auto">
          <a:xfrm>
            <a:off x="5292080" y="3983143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焊錫機</a:t>
            </a:r>
          </a:p>
        </p:txBody>
      </p:sp>
      <p:sp>
        <p:nvSpPr>
          <p:cNvPr id="153" name="圓角矩形 152"/>
          <p:cNvSpPr/>
          <p:nvPr/>
        </p:nvSpPr>
        <p:spPr bwMode="auto">
          <a:xfrm>
            <a:off x="7423015" y="3983143"/>
            <a:ext cx="1440160" cy="3965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Pre-ATE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5" name="直線單箭頭接點 154"/>
          <p:cNvCxnSpPr>
            <a:endCxn id="150" idx="0"/>
          </p:cNvCxnSpPr>
          <p:nvPr/>
        </p:nvCxnSpPr>
        <p:spPr bwMode="auto">
          <a:xfrm>
            <a:off x="6012160" y="2229611"/>
            <a:ext cx="0" cy="32509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8" name="直線單箭頭接點 157"/>
          <p:cNvCxnSpPr>
            <a:stCxn id="150" idx="2"/>
          </p:cNvCxnSpPr>
          <p:nvPr/>
        </p:nvCxnSpPr>
        <p:spPr bwMode="auto">
          <a:xfrm>
            <a:off x="6012160" y="2951236"/>
            <a:ext cx="0" cy="28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1" name="直線單箭頭接點 160"/>
          <p:cNvCxnSpPr>
            <a:stCxn id="151" idx="2"/>
            <a:endCxn id="152" idx="0"/>
          </p:cNvCxnSpPr>
          <p:nvPr/>
        </p:nvCxnSpPr>
        <p:spPr bwMode="auto">
          <a:xfrm>
            <a:off x="6012160" y="3646014"/>
            <a:ext cx="0" cy="3371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" name="直線單箭頭接點 163"/>
          <p:cNvCxnSpPr>
            <a:stCxn id="152" idx="2"/>
          </p:cNvCxnSpPr>
          <p:nvPr/>
        </p:nvCxnSpPr>
        <p:spPr bwMode="auto">
          <a:xfrm>
            <a:off x="6012160" y="4379671"/>
            <a:ext cx="0" cy="27773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" name="直線單箭頭接點 166"/>
          <p:cNvCxnSpPr>
            <a:stCxn id="146" idx="2"/>
            <a:endCxn id="147" idx="0"/>
          </p:cNvCxnSpPr>
          <p:nvPr/>
        </p:nvCxnSpPr>
        <p:spPr bwMode="auto">
          <a:xfrm>
            <a:off x="8151419" y="2229611"/>
            <a:ext cx="0" cy="31478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0" name="直線單箭頭接點 169"/>
          <p:cNvCxnSpPr>
            <a:endCxn id="148" idx="0"/>
          </p:cNvCxnSpPr>
          <p:nvPr/>
        </p:nvCxnSpPr>
        <p:spPr bwMode="auto">
          <a:xfrm>
            <a:off x="8151419" y="2951236"/>
            <a:ext cx="0" cy="28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2" name="直線單箭頭接點 171"/>
          <p:cNvCxnSpPr>
            <a:stCxn id="148" idx="2"/>
            <a:endCxn id="153" idx="0"/>
          </p:cNvCxnSpPr>
          <p:nvPr/>
        </p:nvCxnSpPr>
        <p:spPr bwMode="auto">
          <a:xfrm flipH="1">
            <a:off x="8143095" y="3637562"/>
            <a:ext cx="8324" cy="34558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7" name="肘形接點 176"/>
          <p:cNvCxnSpPr>
            <a:stCxn id="145" idx="2"/>
            <a:endCxn id="146" idx="1"/>
          </p:cNvCxnSpPr>
          <p:nvPr/>
        </p:nvCxnSpPr>
        <p:spPr bwMode="auto">
          <a:xfrm rot="5400000" flipH="1" flipV="1">
            <a:off x="5197149" y="2850995"/>
            <a:ext cx="3053837" cy="1414541"/>
          </a:xfrm>
          <a:prstGeom prst="bentConnector4">
            <a:avLst>
              <a:gd name="adj1" fmla="val -7486"/>
              <a:gd name="adj2" fmla="val 75453"/>
            </a:avLst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2" name="圓角矩形 181"/>
          <p:cNvSpPr/>
          <p:nvPr/>
        </p:nvSpPr>
        <p:spPr bwMode="auto">
          <a:xfrm>
            <a:off x="5300429" y="1837309"/>
            <a:ext cx="1440160" cy="396528"/>
          </a:xfrm>
          <a:prstGeom prst="roundRect">
            <a:avLst/>
          </a:prstGeom>
          <a:solidFill>
            <a:srgbClr val="B4DAD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AC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上料機芯</a:t>
            </a:r>
          </a:p>
        </p:txBody>
      </p:sp>
      <p:sp>
        <p:nvSpPr>
          <p:cNvPr id="183" name="圓角矩形 182"/>
          <p:cNvSpPr/>
          <p:nvPr/>
        </p:nvSpPr>
        <p:spPr bwMode="auto">
          <a:xfrm>
            <a:off x="5300429" y="2550482"/>
            <a:ext cx="1440160" cy="396528"/>
          </a:xfrm>
          <a:prstGeom prst="roundRect">
            <a:avLst/>
          </a:prstGeom>
          <a:solidFill>
            <a:srgbClr val="B4DAD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機殼上料機</a:t>
            </a:r>
          </a:p>
        </p:txBody>
      </p:sp>
      <p:sp>
        <p:nvSpPr>
          <p:cNvPr id="187" name="圓角矩形 186"/>
          <p:cNvSpPr/>
          <p:nvPr/>
        </p:nvSpPr>
        <p:spPr bwMode="auto">
          <a:xfrm>
            <a:off x="7423015" y="3236808"/>
            <a:ext cx="1440160" cy="396528"/>
          </a:xfrm>
          <a:prstGeom prst="roundRect">
            <a:avLst/>
          </a:prstGeom>
          <a:solidFill>
            <a:srgbClr val="B4DAD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鉚合機</a:t>
            </a:r>
          </a:p>
        </p:txBody>
      </p:sp>
      <p:sp>
        <p:nvSpPr>
          <p:cNvPr id="188" name="文字方塊 187"/>
          <p:cNvSpPr txBox="1"/>
          <p:nvPr/>
        </p:nvSpPr>
        <p:spPr>
          <a:xfrm>
            <a:off x="2312482" y="2465993"/>
            <a:ext cx="1547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0" dirty="0" smtClean="0">
                <a:latin typeface="+mn-ea"/>
                <a:ea typeface="+mn-ea"/>
              </a:rPr>
              <a:t>自動</a:t>
            </a:r>
            <a:r>
              <a:rPr lang="en-US" altLang="zh-TW" sz="1050" b="0" dirty="0" smtClean="0">
                <a:latin typeface="+mn-ea"/>
                <a:ea typeface="+mn-ea"/>
              </a:rPr>
              <a:t>/</a:t>
            </a:r>
            <a:r>
              <a:rPr lang="zh-TW" altLang="en-US" sz="1050" b="0" dirty="0" smtClean="0">
                <a:latin typeface="+mn-ea"/>
                <a:ea typeface="+mn-ea"/>
              </a:rPr>
              <a:t>手動插件</a:t>
            </a:r>
            <a:endParaRPr lang="en-US" altLang="zh-TW" sz="1050" b="0" dirty="0" smtClean="0">
              <a:latin typeface="+mn-ea"/>
              <a:ea typeface="+mn-ea"/>
            </a:endParaRPr>
          </a:p>
          <a:p>
            <a:r>
              <a:rPr lang="zh-TW" altLang="en-US" sz="1050" b="0" dirty="0" smtClean="0">
                <a:latin typeface="+mn-ea"/>
                <a:ea typeface="+mn-ea"/>
              </a:rPr>
              <a:t>結合</a:t>
            </a:r>
            <a:r>
              <a:rPr lang="en-US" altLang="zh-TW" sz="1050" b="0" dirty="0" smtClean="0">
                <a:latin typeface="+mn-ea"/>
                <a:ea typeface="+mn-ea"/>
              </a:rPr>
              <a:t>SB/MB</a:t>
            </a:r>
            <a:r>
              <a:rPr lang="zh-TW" altLang="en-US" sz="1050" b="0" dirty="0" smtClean="0">
                <a:latin typeface="+mn-ea"/>
                <a:ea typeface="+mn-ea"/>
              </a:rPr>
              <a:t>進錫</a:t>
            </a:r>
            <a:r>
              <a:rPr lang="zh-TW" altLang="en-US" sz="1050" b="0" dirty="0">
                <a:latin typeface="+mn-ea"/>
                <a:ea typeface="+mn-ea"/>
              </a:rPr>
              <a:t>爐</a:t>
            </a:r>
            <a:endParaRPr lang="en-US" altLang="zh-TW" sz="1050" b="0" dirty="0" smtClean="0">
              <a:latin typeface="+mn-ea"/>
              <a:ea typeface="+mn-ea"/>
            </a:endParaRPr>
          </a:p>
        </p:txBody>
      </p:sp>
      <p:sp>
        <p:nvSpPr>
          <p:cNvPr id="189" name="文字方塊 188"/>
          <p:cNvSpPr txBox="1"/>
          <p:nvPr/>
        </p:nvSpPr>
        <p:spPr>
          <a:xfrm>
            <a:off x="2312482" y="3580189"/>
            <a:ext cx="15477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0" dirty="0" smtClean="0">
                <a:latin typeface="+mn-ea"/>
                <a:ea typeface="+mn-ea"/>
              </a:rPr>
              <a:t>AOI</a:t>
            </a:r>
            <a:r>
              <a:rPr lang="zh-TW" altLang="en-US" sz="1050" b="0" dirty="0" smtClean="0">
                <a:latin typeface="+mn-ea"/>
                <a:ea typeface="+mn-ea"/>
              </a:rPr>
              <a:t>檢測</a:t>
            </a:r>
            <a:r>
              <a:rPr lang="en-US" altLang="zh-TW" sz="1050" b="0" dirty="0" smtClean="0">
                <a:latin typeface="+mn-ea"/>
                <a:ea typeface="+mn-ea"/>
              </a:rPr>
              <a:t>/</a:t>
            </a:r>
            <a:r>
              <a:rPr lang="zh-TW" altLang="en-US" sz="1050" b="0" dirty="0" smtClean="0">
                <a:latin typeface="+mn-ea"/>
                <a:ea typeface="+mn-ea"/>
              </a:rPr>
              <a:t>補焊、剪腳</a:t>
            </a:r>
            <a:endParaRPr lang="en-US" altLang="zh-TW" sz="1050" b="0" dirty="0" smtClean="0">
              <a:latin typeface="+mn-ea"/>
              <a:ea typeface="+mn-ea"/>
            </a:endParaRPr>
          </a:p>
          <a:p>
            <a:r>
              <a:rPr lang="zh-TW" altLang="en-US" sz="1050" b="0" dirty="0" smtClean="0">
                <a:latin typeface="+mn-ea"/>
                <a:ea typeface="+mn-ea"/>
              </a:rPr>
              <a:t>貼標</a:t>
            </a:r>
            <a:r>
              <a:rPr lang="en-US" altLang="zh-TW" sz="1050" b="0" dirty="0" smtClean="0">
                <a:latin typeface="+mn-ea"/>
                <a:ea typeface="+mn-ea"/>
              </a:rPr>
              <a:t>/INT</a:t>
            </a:r>
            <a:r>
              <a:rPr lang="zh-TW" altLang="en-US" sz="1050" b="0" dirty="0" smtClean="0">
                <a:latin typeface="+mn-ea"/>
                <a:ea typeface="+mn-ea"/>
              </a:rPr>
              <a:t>檢</a:t>
            </a:r>
            <a:r>
              <a:rPr lang="zh-TW" altLang="en-US" sz="1050" b="0" dirty="0">
                <a:latin typeface="+mn-ea"/>
                <a:ea typeface="+mn-ea"/>
              </a:rPr>
              <a:t>測</a:t>
            </a:r>
            <a:r>
              <a:rPr lang="en-US" altLang="zh-TW" sz="1050" b="0" dirty="0" smtClean="0">
                <a:latin typeface="+mn-ea"/>
                <a:ea typeface="+mn-ea"/>
              </a:rPr>
              <a:t>/</a:t>
            </a:r>
            <a:r>
              <a:rPr lang="zh-TW" altLang="en-US" sz="1050" b="0" dirty="0" smtClean="0">
                <a:latin typeface="+mn-ea"/>
                <a:ea typeface="+mn-ea"/>
              </a:rPr>
              <a:t>撈板</a:t>
            </a:r>
            <a:endParaRPr lang="en-US" altLang="zh-TW" sz="1050" b="0" dirty="0" smtClean="0">
              <a:latin typeface="+mn-ea"/>
              <a:ea typeface="+mn-ea"/>
            </a:endParaRPr>
          </a:p>
        </p:txBody>
      </p:sp>
      <p:sp>
        <p:nvSpPr>
          <p:cNvPr id="190" name="文字方塊 189"/>
          <p:cNvSpPr txBox="1"/>
          <p:nvPr/>
        </p:nvSpPr>
        <p:spPr>
          <a:xfrm>
            <a:off x="2312482" y="4657569"/>
            <a:ext cx="15477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0" dirty="0" smtClean="0">
                <a:latin typeface="+mn-ea"/>
                <a:ea typeface="+mn-ea"/>
              </a:rPr>
              <a:t>AC</a:t>
            </a:r>
            <a:r>
              <a:rPr lang="zh-TW" altLang="en-US" sz="1050" b="0" dirty="0" smtClean="0">
                <a:latin typeface="+mn-ea"/>
                <a:ea typeface="+mn-ea"/>
              </a:rPr>
              <a:t>、機殼組裝</a:t>
            </a:r>
            <a:endParaRPr lang="en-US" altLang="zh-TW" sz="1050" b="0" dirty="0" smtClean="0">
              <a:latin typeface="+mn-ea"/>
              <a:ea typeface="+mn-ea"/>
            </a:endParaRPr>
          </a:p>
          <a:p>
            <a:r>
              <a:rPr lang="zh-TW" altLang="en-US" sz="1050" b="0" dirty="0" smtClean="0">
                <a:latin typeface="+mn-ea"/>
                <a:ea typeface="+mn-ea"/>
              </a:rPr>
              <a:t>鉚合、</a:t>
            </a:r>
            <a:r>
              <a:rPr lang="en-US" altLang="zh-TW" sz="1050" b="0" dirty="0" smtClean="0">
                <a:latin typeface="+mn-ea"/>
                <a:ea typeface="+mn-ea"/>
              </a:rPr>
              <a:t>B/</a:t>
            </a:r>
            <a:r>
              <a:rPr lang="en-US" altLang="zh-TW" sz="1050" b="0" dirty="0">
                <a:latin typeface="+mn-ea"/>
                <a:ea typeface="+mn-ea"/>
              </a:rPr>
              <a:t>I</a:t>
            </a:r>
            <a:endParaRPr lang="en-US" altLang="zh-TW" sz="1050" b="0" dirty="0" smtClean="0">
              <a:latin typeface="+mn-ea"/>
              <a:ea typeface="+mn-ea"/>
            </a:endParaRPr>
          </a:p>
        </p:txBody>
      </p:sp>
      <p:sp>
        <p:nvSpPr>
          <p:cNvPr id="191" name="文字方塊 190"/>
          <p:cNvSpPr txBox="1"/>
          <p:nvPr/>
        </p:nvSpPr>
        <p:spPr>
          <a:xfrm>
            <a:off x="2312482" y="5739591"/>
            <a:ext cx="15477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0" dirty="0" smtClean="0">
                <a:latin typeface="+mn-ea"/>
                <a:ea typeface="+mn-ea"/>
              </a:rPr>
              <a:t>電性檢測、雷雕</a:t>
            </a:r>
            <a:endParaRPr lang="en-US" altLang="zh-TW" sz="1050" b="0" dirty="0" smtClean="0">
              <a:latin typeface="+mn-ea"/>
              <a:ea typeface="+mn-ea"/>
            </a:endParaRPr>
          </a:p>
          <a:p>
            <a:r>
              <a:rPr lang="zh-TW" altLang="en-US" sz="1050" b="0" dirty="0" smtClean="0">
                <a:latin typeface="+mn-ea"/>
                <a:ea typeface="+mn-ea"/>
              </a:rPr>
              <a:t>封袋裝箱</a:t>
            </a:r>
            <a:endParaRPr lang="en-US" altLang="zh-TW" sz="1050" b="0" dirty="0" smtClean="0">
              <a:latin typeface="+mn-ea"/>
              <a:ea typeface="+mn-ea"/>
            </a:endParaRPr>
          </a:p>
        </p:txBody>
      </p:sp>
      <p:sp>
        <p:nvSpPr>
          <p:cNvPr id="192" name="文字方塊 191"/>
          <p:cNvSpPr txBox="1"/>
          <p:nvPr/>
        </p:nvSpPr>
        <p:spPr>
          <a:xfrm>
            <a:off x="2312482" y="1394624"/>
            <a:ext cx="15477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0" dirty="0" smtClean="0">
                <a:latin typeface="+mn-ea"/>
                <a:ea typeface="+mn-ea"/>
              </a:rPr>
              <a:t>PCB</a:t>
            </a:r>
            <a:r>
              <a:rPr lang="zh-TW" altLang="en-US" sz="1050" b="0" dirty="0" smtClean="0">
                <a:latin typeface="+mn-ea"/>
                <a:ea typeface="+mn-ea"/>
              </a:rPr>
              <a:t>板貼件</a:t>
            </a:r>
            <a:endParaRPr lang="en-US" altLang="zh-TW" sz="1050" b="0" dirty="0" smtClean="0">
              <a:latin typeface="+mn-ea"/>
              <a:ea typeface="+mn-ea"/>
            </a:endParaRPr>
          </a:p>
        </p:txBody>
      </p:sp>
      <p:grpSp>
        <p:nvGrpSpPr>
          <p:cNvPr id="59" name="组合 55"/>
          <p:cNvGrpSpPr/>
          <p:nvPr/>
        </p:nvGrpSpPr>
        <p:grpSpPr>
          <a:xfrm>
            <a:off x="203060" y="94918"/>
            <a:ext cx="4255428" cy="597778"/>
            <a:chOff x="251900" y="183290"/>
            <a:chExt cx="4255428" cy="597778"/>
          </a:xfrm>
        </p:grpSpPr>
        <p:sp>
          <p:nvSpPr>
            <p:cNvPr id="61" name="矩形 60"/>
            <p:cNvSpPr/>
            <p:nvPr/>
          </p:nvSpPr>
          <p:spPr>
            <a:xfrm>
              <a:off x="1315685" y="183290"/>
              <a:ext cx="319164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800" dirty="0" err="1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iCharger</a:t>
              </a:r>
              <a:r>
                <a:rPr lang="zh-TW" altLang="en-US" sz="28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產品製程</a:t>
              </a:r>
              <a:endParaRPr lang="zh-CN" altLang="en-US" sz="2800" kern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62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63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4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5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7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8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56" name="圖片 5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19" b="77278" l="5250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6249" r="250" b="17052"/>
          <a:stretch/>
        </p:blipFill>
        <p:spPr>
          <a:xfrm>
            <a:off x="4823887" y="2505473"/>
            <a:ext cx="486013" cy="471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圖片 5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900" b="81500" l="4265" r="38385">
                        <a14:backgroundMark x1="11629" y1="80073" x2="17686" y2="78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00" r="57350" b="14300"/>
          <a:stretch/>
        </p:blipFill>
        <p:spPr>
          <a:xfrm flipH="1">
            <a:off x="4768412" y="1696453"/>
            <a:ext cx="549286" cy="530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9" name="椭圆 5"/>
          <p:cNvSpPr/>
          <p:nvPr/>
        </p:nvSpPr>
        <p:spPr>
          <a:xfrm>
            <a:off x="1114846" y="4068536"/>
            <a:ext cx="899999" cy="900000"/>
          </a:xfrm>
          <a:prstGeom prst="ellipse">
            <a:avLst/>
          </a:prstGeom>
          <a:solidFill>
            <a:srgbClr val="B4DA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AS</a:t>
            </a:r>
            <a:endParaRPr lang="zh-CN" altLang="en-US" sz="16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21653" r="2750" b="14299"/>
          <a:stretch/>
        </p:blipFill>
        <p:spPr>
          <a:xfrm>
            <a:off x="4948995" y="2150836"/>
            <a:ext cx="4093256" cy="2209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19551" r="25588" b="22700"/>
          <a:stretch/>
        </p:blipFill>
        <p:spPr>
          <a:xfrm>
            <a:off x="5616265" y="1808990"/>
            <a:ext cx="2883620" cy="2937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1151" r="388" b="10100"/>
          <a:stretch/>
        </p:blipFill>
        <p:spPr>
          <a:xfrm>
            <a:off x="4823157" y="2155991"/>
            <a:ext cx="4210862" cy="2567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" t="31443" b="23816"/>
          <a:stretch/>
        </p:blipFill>
        <p:spPr>
          <a:xfrm>
            <a:off x="4864979" y="2370292"/>
            <a:ext cx="4168636" cy="1478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701" r="1176" b="8000"/>
          <a:stretch/>
        </p:blipFill>
        <p:spPr>
          <a:xfrm>
            <a:off x="5375181" y="2109300"/>
            <a:ext cx="3334857" cy="2350801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564008" y="14972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>PCB</a:t>
            </a:r>
            <a:r>
              <a:rPr lang="zh-TW" altLang="en-US" dirty="0">
                <a:solidFill>
                  <a:schemeClr val="bg1"/>
                </a:solidFill>
                <a:latin typeface="+mn-ea"/>
                <a:ea typeface="+mn-ea"/>
              </a:rPr>
              <a:t>原</a:t>
            </a: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料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6618268" y="1487705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>SMT</a:t>
            </a: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後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0" name="文字方塊 69"/>
          <p:cNvSpPr txBox="1"/>
          <p:nvPr/>
        </p:nvSpPr>
        <p:spPr>
          <a:xfrm>
            <a:off x="6463850" y="146055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>HI</a:t>
            </a: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結合機芯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03277" y="1456896"/>
            <a:ext cx="1795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>TU</a:t>
            </a: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撈板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434200" y="1464136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+mn-ea"/>
                <a:ea typeface="+mn-ea"/>
              </a:rPr>
              <a:t>AS</a:t>
            </a:r>
            <a:r>
              <a:rPr lang="zh-TW" altLang="en-US" dirty="0">
                <a:solidFill>
                  <a:schemeClr val="bg1"/>
                </a:solidFill>
                <a:latin typeface="+mn-ea"/>
                <a:ea typeface="+mn-ea"/>
              </a:rPr>
              <a:t>結合機殼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6401314" y="1483254"/>
            <a:ext cx="156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>PK</a:t>
            </a: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成品裝箱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1" name="椭圆 5"/>
          <p:cNvSpPr/>
          <p:nvPr/>
        </p:nvSpPr>
        <p:spPr>
          <a:xfrm>
            <a:off x="1114846" y="846832"/>
            <a:ext cx="900000" cy="854839"/>
          </a:xfrm>
          <a:prstGeom prst="ellipse">
            <a:avLst/>
          </a:prstGeom>
          <a:solidFill>
            <a:srgbClr val="1F4E7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SMT</a:t>
            </a:r>
            <a:endParaRPr lang="zh-CN" altLang="en-US" sz="16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2" name="椭圆 5"/>
          <p:cNvSpPr/>
          <p:nvPr/>
        </p:nvSpPr>
        <p:spPr>
          <a:xfrm>
            <a:off x="1120763" y="1913505"/>
            <a:ext cx="900000" cy="854839"/>
          </a:xfrm>
          <a:prstGeom prst="ellipse">
            <a:avLst/>
          </a:prstGeom>
          <a:solidFill>
            <a:srgbClr val="1F4E7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HI</a:t>
            </a:r>
            <a:endParaRPr lang="zh-CN" altLang="en-US" sz="16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3" name="椭圆 5"/>
          <p:cNvSpPr/>
          <p:nvPr/>
        </p:nvSpPr>
        <p:spPr>
          <a:xfrm>
            <a:off x="1118634" y="3005243"/>
            <a:ext cx="900000" cy="854839"/>
          </a:xfrm>
          <a:prstGeom prst="ellipse">
            <a:avLst/>
          </a:prstGeom>
          <a:solidFill>
            <a:srgbClr val="1F4E7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TU</a:t>
            </a:r>
            <a:endParaRPr lang="zh-CN" altLang="en-US" sz="16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4" name="椭圆 5"/>
          <p:cNvSpPr/>
          <p:nvPr/>
        </p:nvSpPr>
        <p:spPr>
          <a:xfrm>
            <a:off x="1125529" y="4051885"/>
            <a:ext cx="900000" cy="900000"/>
          </a:xfrm>
          <a:prstGeom prst="ellipse">
            <a:avLst/>
          </a:prstGeom>
          <a:solidFill>
            <a:srgbClr val="1F4E7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AS</a:t>
            </a:r>
            <a:endParaRPr lang="zh-CN" altLang="en-US" sz="16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5" name="椭圆 5"/>
          <p:cNvSpPr/>
          <p:nvPr/>
        </p:nvSpPr>
        <p:spPr>
          <a:xfrm>
            <a:off x="1114846" y="5168366"/>
            <a:ext cx="900000" cy="854839"/>
          </a:xfrm>
          <a:prstGeom prst="ellipse">
            <a:avLst/>
          </a:prstGeom>
          <a:solidFill>
            <a:srgbClr val="1F4E7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PK</a:t>
            </a:r>
            <a:endParaRPr lang="zh-CN" altLang="en-US" sz="16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23" y="675442"/>
            <a:ext cx="4779675" cy="5519702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379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0.27517 3.7037E-6 C 0.39861 3.7037E-6 0.55069 -0.13195 0.55069 -0.23889 L 0.55069 -0.47755 " pathEditMode="relative" rAng="0" ptsTypes="AAAA">
                                      <p:cBhvr>
                                        <p:cTn id="104" dur="1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35" y="-23889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00"/>
                            </p:stCondLst>
                            <p:childTnLst>
                              <p:par>
                                <p:cTn id="19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3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4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82" grpId="0" animBg="1"/>
      <p:bldP spid="182" grpId="1" animBg="1"/>
      <p:bldP spid="183" grpId="0" animBg="1"/>
      <p:bldP spid="183" grpId="1" animBg="1"/>
      <p:bldP spid="187" grpId="0" animBg="1"/>
      <p:bldP spid="187" grpId="1" animBg="1"/>
      <p:bldP spid="139" grpId="0" animBg="1"/>
      <p:bldP spid="139" grpId="1" animBg="1"/>
      <p:bldP spid="11" grpId="0"/>
      <p:bldP spid="11" grpId="1"/>
      <p:bldP spid="69" grpId="2"/>
      <p:bldP spid="69" grpId="3"/>
      <p:bldP spid="70" grpId="0"/>
      <p:bldP spid="70" grpId="1"/>
      <p:bldP spid="14" grpId="0"/>
      <p:bldP spid="14" grpId="1"/>
      <p:bldP spid="15" grpId="0"/>
      <p:bldP spid="15" grpId="1"/>
      <p:bldP spid="16" grpId="0"/>
      <p:bldP spid="16" grpId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02" y="912197"/>
            <a:ext cx="8534745" cy="2355621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6</a:t>
            </a:fld>
            <a:endParaRPr lang="en-US" altLang="zh-TW" dirty="0"/>
          </a:p>
        </p:txBody>
      </p:sp>
      <p:sp>
        <p:nvSpPr>
          <p:cNvPr id="39" name="Line 5"/>
          <p:cNvSpPr>
            <a:spLocks noChangeShapeType="1"/>
          </p:cNvSpPr>
          <p:nvPr/>
        </p:nvSpPr>
        <p:spPr bwMode="auto">
          <a:xfrm>
            <a:off x="781390" y="5584656"/>
            <a:ext cx="3494924" cy="7630"/>
          </a:xfrm>
          <a:prstGeom prst="line">
            <a:avLst/>
          </a:prstGeom>
          <a:noFill/>
          <a:ln w="38100">
            <a:solidFill>
              <a:srgbClr val="FFFFFF">
                <a:lumMod val="65000"/>
              </a:srgbClr>
            </a:solidFill>
            <a:prstDash val="dash"/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AutoShape 6"/>
          <p:cNvSpPr>
            <a:spLocks/>
          </p:cNvSpPr>
          <p:nvPr/>
        </p:nvSpPr>
        <p:spPr bwMode="auto">
          <a:xfrm>
            <a:off x="1023799" y="3565522"/>
            <a:ext cx="318347" cy="230285"/>
          </a:xfrm>
          <a:custGeom>
            <a:avLst/>
            <a:gdLst>
              <a:gd name="T0" fmla="*/ 476250 w 21600"/>
              <a:gd name="T1" fmla="*/ 344488 h 21600"/>
              <a:gd name="T2" fmla="*/ 476250 w 21600"/>
              <a:gd name="T3" fmla="*/ 344488 h 21600"/>
              <a:gd name="T4" fmla="*/ 476250 w 21600"/>
              <a:gd name="T5" fmla="*/ 344488 h 21600"/>
              <a:gd name="T6" fmla="*/ 476250 w 21600"/>
              <a:gd name="T7" fmla="*/ 3444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n-US" altLang="zh-TW" sz="100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31</a:t>
            </a:r>
            <a:r>
              <a:rPr lang="es-E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%</a:t>
            </a:r>
            <a:endParaRPr lang="es-ES" altLang="zh-CN" sz="1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AutoShape 7"/>
          <p:cNvSpPr>
            <a:spLocks/>
          </p:cNvSpPr>
          <p:nvPr/>
        </p:nvSpPr>
        <p:spPr bwMode="auto">
          <a:xfrm>
            <a:off x="1556267" y="3827683"/>
            <a:ext cx="317818" cy="230285"/>
          </a:xfrm>
          <a:custGeom>
            <a:avLst/>
            <a:gdLst>
              <a:gd name="T0" fmla="*/ 475457 w 21600"/>
              <a:gd name="T1" fmla="*/ 344488 h 21600"/>
              <a:gd name="T2" fmla="*/ 475457 w 21600"/>
              <a:gd name="T3" fmla="*/ 344488 h 21600"/>
              <a:gd name="T4" fmla="*/ 475457 w 21600"/>
              <a:gd name="T5" fmla="*/ 344488 h 21600"/>
              <a:gd name="T6" fmla="*/ 475457 w 21600"/>
              <a:gd name="T7" fmla="*/ 3444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s-ES" altLang="zh-CN" sz="10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23%</a:t>
            </a:r>
            <a:endParaRPr lang="es-ES" altLang="zh-CN" sz="10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AutoShape 9"/>
          <p:cNvSpPr>
            <a:spLocks/>
          </p:cNvSpPr>
          <p:nvPr/>
        </p:nvSpPr>
        <p:spPr bwMode="auto">
          <a:xfrm>
            <a:off x="2109665" y="3939828"/>
            <a:ext cx="318347" cy="230814"/>
          </a:xfrm>
          <a:custGeom>
            <a:avLst/>
            <a:gdLst>
              <a:gd name="T0" fmla="*/ 476250 w 21600"/>
              <a:gd name="T1" fmla="*/ 345281 h 21600"/>
              <a:gd name="T2" fmla="*/ 476250 w 21600"/>
              <a:gd name="T3" fmla="*/ 345281 h 21600"/>
              <a:gd name="T4" fmla="*/ 476250 w 21600"/>
              <a:gd name="T5" fmla="*/ 345281 h 21600"/>
              <a:gd name="T6" fmla="*/ 476250 w 21600"/>
              <a:gd name="T7" fmla="*/ 34528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es-ES" altLang="zh-CN" sz="10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2%</a:t>
            </a:r>
            <a:endParaRPr lang="es-ES" altLang="zh-CN" sz="10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AutoShape 10"/>
          <p:cNvSpPr>
            <a:spLocks/>
          </p:cNvSpPr>
          <p:nvPr/>
        </p:nvSpPr>
        <p:spPr bwMode="auto">
          <a:xfrm>
            <a:off x="2704942" y="4122834"/>
            <a:ext cx="318347" cy="230285"/>
          </a:xfrm>
          <a:custGeom>
            <a:avLst/>
            <a:gdLst>
              <a:gd name="T0" fmla="*/ 476250 w 21600"/>
              <a:gd name="T1" fmla="*/ 344488 h 21600"/>
              <a:gd name="T2" fmla="*/ 476250 w 21600"/>
              <a:gd name="T3" fmla="*/ 344488 h 21600"/>
              <a:gd name="T4" fmla="*/ 476250 w 21600"/>
              <a:gd name="T5" fmla="*/ 344488 h 21600"/>
              <a:gd name="T6" fmla="*/ 476250 w 21600"/>
              <a:gd name="T7" fmla="*/ 3444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s-ES" altLang="zh-CN" sz="10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14%</a:t>
            </a:r>
            <a:endParaRPr lang="es-ES" altLang="zh-CN" sz="10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5" name="AutoShape 11"/>
          <p:cNvSpPr>
            <a:spLocks/>
          </p:cNvSpPr>
          <p:nvPr/>
        </p:nvSpPr>
        <p:spPr bwMode="auto">
          <a:xfrm>
            <a:off x="1396926" y="5784126"/>
            <a:ext cx="596803" cy="127959"/>
          </a:xfrm>
          <a:custGeom>
            <a:avLst/>
            <a:gdLst>
              <a:gd name="T0" fmla="*/ 669925 w 21600"/>
              <a:gd name="T1" fmla="*/ 245269 h 21600"/>
              <a:gd name="T2" fmla="*/ 669925 w 21600"/>
              <a:gd name="T3" fmla="*/ 245269 h 21600"/>
              <a:gd name="T4" fmla="*/ 669925 w 21600"/>
              <a:gd name="T5" fmla="*/ 245269 h 21600"/>
              <a:gd name="T6" fmla="*/ 669925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zh-TW" altLang="en-US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材料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AutoShape 12"/>
          <p:cNvSpPr>
            <a:spLocks/>
          </p:cNvSpPr>
          <p:nvPr/>
        </p:nvSpPr>
        <p:spPr bwMode="auto">
          <a:xfrm>
            <a:off x="805547" y="5784126"/>
            <a:ext cx="596803" cy="127959"/>
          </a:xfrm>
          <a:custGeom>
            <a:avLst/>
            <a:gdLst>
              <a:gd name="T0" fmla="*/ 669925 w 21600"/>
              <a:gd name="T1" fmla="*/ 245269 h 21600"/>
              <a:gd name="T2" fmla="*/ 669925 w 21600"/>
              <a:gd name="T3" fmla="*/ 245269 h 21600"/>
              <a:gd name="T4" fmla="*/ 669925 w 21600"/>
              <a:gd name="T5" fmla="*/ 245269 h 21600"/>
              <a:gd name="T6" fmla="*/ 669925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zh-TW" altLang="en-US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鉚</a:t>
            </a:r>
            <a:r>
              <a:rPr lang="zh-TW" altLang="en-US" sz="8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合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AutoShape 13"/>
          <p:cNvSpPr>
            <a:spLocks/>
          </p:cNvSpPr>
          <p:nvPr/>
        </p:nvSpPr>
        <p:spPr bwMode="auto">
          <a:xfrm>
            <a:off x="1999383" y="5786779"/>
            <a:ext cx="596803" cy="127959"/>
          </a:xfrm>
          <a:custGeom>
            <a:avLst/>
            <a:gdLst>
              <a:gd name="T0" fmla="*/ 669925 w 21600"/>
              <a:gd name="T1" fmla="*/ 245269 h 21600"/>
              <a:gd name="T2" fmla="*/ 669925 w 21600"/>
              <a:gd name="T3" fmla="*/ 245269 h 21600"/>
              <a:gd name="T4" fmla="*/ 669925 w 21600"/>
              <a:gd name="T5" fmla="*/ 245269 h 21600"/>
              <a:gd name="T6" fmla="*/ 669925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zh-TW" altLang="en-US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作</a:t>
            </a:r>
            <a:r>
              <a:rPr lang="zh-TW" altLang="en-US" sz="8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業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AutoShape 14"/>
          <p:cNvSpPr>
            <a:spLocks/>
          </p:cNvSpPr>
          <p:nvPr/>
        </p:nvSpPr>
        <p:spPr bwMode="auto">
          <a:xfrm>
            <a:off x="2515195" y="5784441"/>
            <a:ext cx="596803" cy="127959"/>
          </a:xfrm>
          <a:custGeom>
            <a:avLst/>
            <a:gdLst>
              <a:gd name="T0" fmla="*/ 669925 w 21600"/>
              <a:gd name="T1" fmla="*/ 245269 h 21600"/>
              <a:gd name="T2" fmla="*/ 669925 w 21600"/>
              <a:gd name="T3" fmla="*/ 245269 h 21600"/>
              <a:gd name="T4" fmla="*/ 669925 w 21600"/>
              <a:gd name="T5" fmla="*/ 245269 h 21600"/>
              <a:gd name="T6" fmla="*/ 669925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zh-TW" altLang="en-US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鐳雕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AutoShape 15"/>
          <p:cNvSpPr>
            <a:spLocks/>
          </p:cNvSpPr>
          <p:nvPr/>
        </p:nvSpPr>
        <p:spPr bwMode="auto">
          <a:xfrm>
            <a:off x="3077430" y="5780224"/>
            <a:ext cx="596803" cy="127959"/>
          </a:xfrm>
          <a:custGeom>
            <a:avLst/>
            <a:gdLst>
              <a:gd name="T0" fmla="*/ 669925 w 21600"/>
              <a:gd name="T1" fmla="*/ 245269 h 21600"/>
              <a:gd name="T2" fmla="*/ 669925 w 21600"/>
              <a:gd name="T3" fmla="*/ 245269 h 21600"/>
              <a:gd name="T4" fmla="*/ 669925 w 21600"/>
              <a:gd name="T5" fmla="*/ 245269 h 21600"/>
              <a:gd name="T6" fmla="*/ 669925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n-US" altLang="zh-TW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Auto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AutoShape 16"/>
          <p:cNvSpPr>
            <a:spLocks/>
          </p:cNvSpPr>
          <p:nvPr/>
        </p:nvSpPr>
        <p:spPr bwMode="auto">
          <a:xfrm>
            <a:off x="3250920" y="4395494"/>
            <a:ext cx="318347" cy="230285"/>
          </a:xfrm>
          <a:custGeom>
            <a:avLst/>
            <a:gdLst>
              <a:gd name="T0" fmla="*/ 476250 w 21600"/>
              <a:gd name="T1" fmla="*/ 344488 h 21600"/>
              <a:gd name="T2" fmla="*/ 476250 w 21600"/>
              <a:gd name="T3" fmla="*/ 344488 h 21600"/>
              <a:gd name="T4" fmla="*/ 476250 w 21600"/>
              <a:gd name="T5" fmla="*/ 344488 h 21600"/>
              <a:gd name="T6" fmla="*/ 476250 w 21600"/>
              <a:gd name="T7" fmla="*/ 3444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s-ES" altLang="zh-CN" sz="10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8%</a:t>
            </a:r>
            <a:endParaRPr lang="es-ES" altLang="zh-CN" sz="10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AutoShape 17"/>
          <p:cNvSpPr>
            <a:spLocks/>
          </p:cNvSpPr>
          <p:nvPr/>
        </p:nvSpPr>
        <p:spPr bwMode="auto">
          <a:xfrm>
            <a:off x="3599604" y="5784126"/>
            <a:ext cx="596095" cy="127959"/>
          </a:xfrm>
          <a:custGeom>
            <a:avLst/>
            <a:gdLst>
              <a:gd name="T0" fmla="*/ 669131 w 21600"/>
              <a:gd name="T1" fmla="*/ 245269 h 21600"/>
              <a:gd name="T2" fmla="*/ 669131 w 21600"/>
              <a:gd name="T3" fmla="*/ 245269 h 21600"/>
              <a:gd name="T4" fmla="*/ 669131 w 21600"/>
              <a:gd name="T5" fmla="*/ 245269 h 21600"/>
              <a:gd name="T6" fmla="*/ 669131 w 21600"/>
              <a:gd name="T7" fmla="*/ 245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zh-TW" altLang="en-US" sz="8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信息不良</a:t>
            </a:r>
            <a:endParaRPr lang="es-ES" altLang="zh-CN" sz="8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AutoShape 18"/>
          <p:cNvSpPr>
            <a:spLocks/>
          </p:cNvSpPr>
          <p:nvPr/>
        </p:nvSpPr>
        <p:spPr bwMode="auto">
          <a:xfrm>
            <a:off x="3241907" y="4706442"/>
            <a:ext cx="267851" cy="96473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AutoShape 19"/>
          <p:cNvSpPr>
            <a:spLocks/>
          </p:cNvSpPr>
          <p:nvPr/>
        </p:nvSpPr>
        <p:spPr bwMode="auto">
          <a:xfrm>
            <a:off x="982973" y="3821447"/>
            <a:ext cx="275371" cy="1855006"/>
          </a:xfrm>
          <a:prstGeom prst="rect">
            <a:avLst/>
          </a:prstGeom>
          <a:solidFill>
            <a:srgbClr val="B4DADE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D04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AutoShape 21"/>
          <p:cNvSpPr>
            <a:spLocks/>
          </p:cNvSpPr>
          <p:nvPr/>
        </p:nvSpPr>
        <p:spPr bwMode="auto">
          <a:xfrm>
            <a:off x="1520659" y="4122834"/>
            <a:ext cx="275371" cy="155256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AutoShape 22"/>
          <p:cNvSpPr>
            <a:spLocks/>
          </p:cNvSpPr>
          <p:nvPr/>
        </p:nvSpPr>
        <p:spPr bwMode="auto">
          <a:xfrm>
            <a:off x="2679706" y="4425812"/>
            <a:ext cx="274840" cy="124958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AutoShape 23"/>
          <p:cNvSpPr>
            <a:spLocks/>
          </p:cNvSpPr>
          <p:nvPr/>
        </p:nvSpPr>
        <p:spPr bwMode="auto">
          <a:xfrm>
            <a:off x="2100123" y="4186948"/>
            <a:ext cx="255739" cy="1488446"/>
          </a:xfrm>
          <a:prstGeom prst="rect">
            <a:avLst/>
          </a:prstGeom>
          <a:solidFill>
            <a:schemeClr val="accent3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8" name="AutoShape 24"/>
          <p:cNvSpPr>
            <a:spLocks/>
          </p:cNvSpPr>
          <p:nvPr/>
        </p:nvSpPr>
        <p:spPr bwMode="auto">
          <a:xfrm>
            <a:off x="3786342" y="4909240"/>
            <a:ext cx="231115" cy="761937"/>
          </a:xfrm>
          <a:prstGeom prst="rect">
            <a:avLst/>
          </a:prstGeom>
          <a:solidFill>
            <a:schemeClr val="accent3">
              <a:lumMod val="85000"/>
            </a:scheme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/>
          </a:extLst>
        </p:spPr>
        <p:txBody>
          <a:bodyPr lIns="0" tIns="0" rIns="0" bIns="0" anchor="ctr"/>
          <a:lstStyle/>
          <a:p>
            <a:pPr marL="0" marR="0" lvl="0" indent="0" algn="ctr" defTabSz="195244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9" name="AutoShape 25"/>
          <p:cNvSpPr>
            <a:spLocks/>
          </p:cNvSpPr>
          <p:nvPr/>
        </p:nvSpPr>
        <p:spPr bwMode="auto">
          <a:xfrm>
            <a:off x="3806232" y="4625779"/>
            <a:ext cx="318347" cy="230285"/>
          </a:xfrm>
          <a:custGeom>
            <a:avLst/>
            <a:gdLst>
              <a:gd name="T0" fmla="*/ 476250 w 21600"/>
              <a:gd name="T1" fmla="*/ 344488 h 21600"/>
              <a:gd name="T2" fmla="*/ 476250 w 21600"/>
              <a:gd name="T3" fmla="*/ 344488 h 21600"/>
              <a:gd name="T4" fmla="*/ 476250 w 21600"/>
              <a:gd name="T5" fmla="*/ 344488 h 21600"/>
              <a:gd name="T6" fmla="*/ 476250 w 21600"/>
              <a:gd name="T7" fmla="*/ 3444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</a:pPr>
            <a:r>
              <a:rPr lang="es-ES" altLang="zh-CN" sz="1000" b="0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3%</a:t>
            </a:r>
            <a:endParaRPr lang="es-ES" altLang="zh-CN" sz="1000" b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橢圓 61"/>
          <p:cNvSpPr/>
          <p:nvPr/>
        </p:nvSpPr>
        <p:spPr bwMode="auto">
          <a:xfrm>
            <a:off x="899592" y="5719060"/>
            <a:ext cx="432048" cy="28803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87224" y="3471255"/>
            <a:ext cx="4024988" cy="26668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095984" y="5934857"/>
            <a:ext cx="7609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不良種</a:t>
            </a:r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</a:p>
        </p:txBody>
      </p:sp>
      <p:sp>
        <p:nvSpPr>
          <p:cNvPr id="63" name="文字方塊 62"/>
          <p:cNvSpPr txBox="1"/>
          <p:nvPr/>
        </p:nvSpPr>
        <p:spPr>
          <a:xfrm>
            <a:off x="1849587" y="3481215"/>
            <a:ext cx="1612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A3</a:t>
            </a:r>
            <a:r>
              <a:rPr lang="zh-TW" altLang="en-US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OAIL</a:t>
            </a:r>
            <a:r>
              <a:rPr lang="zh-TW" altLang="en-US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各類不良圖</a:t>
            </a:r>
            <a:endParaRPr lang="zh-TW" alt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57124" y="4235793"/>
            <a:ext cx="431894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1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不良占比</a:t>
            </a:r>
            <a:endParaRPr lang="zh-TW" alt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4" name="组合 55"/>
          <p:cNvGrpSpPr/>
          <p:nvPr/>
        </p:nvGrpSpPr>
        <p:grpSpPr>
          <a:xfrm>
            <a:off x="233009" y="116632"/>
            <a:ext cx="2684742" cy="597778"/>
            <a:chOff x="251900" y="183290"/>
            <a:chExt cx="2684742" cy="597778"/>
          </a:xfrm>
        </p:grpSpPr>
        <p:sp>
          <p:nvSpPr>
            <p:cNvPr id="66" name="矩形 65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kern="0" dirty="0" smtClean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主題</a:t>
              </a:r>
              <a:r>
                <a:rPr lang="zh-TW" altLang="en-US" sz="2800" kern="0" dirty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選定</a:t>
              </a:r>
              <a:endParaRPr lang="zh-CN" altLang="en-US" sz="2800" kern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67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68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9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0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1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2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3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3" name="橢圓 12"/>
          <p:cNvSpPr/>
          <p:nvPr/>
        </p:nvSpPr>
        <p:spPr bwMode="auto">
          <a:xfrm>
            <a:off x="1052506" y="1880189"/>
            <a:ext cx="549349" cy="30985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4783755" y="3457230"/>
            <a:ext cx="4171861" cy="2714286"/>
            <a:chOff x="4792604" y="3462941"/>
            <a:chExt cx="4171861" cy="2714286"/>
          </a:xfrm>
        </p:grpSpPr>
        <p:grpSp>
          <p:nvGrpSpPr>
            <p:cNvPr id="23" name="群組 22"/>
            <p:cNvGrpSpPr/>
            <p:nvPr/>
          </p:nvGrpSpPr>
          <p:grpSpPr>
            <a:xfrm>
              <a:off x="4792604" y="3462941"/>
              <a:ext cx="4171861" cy="2714286"/>
              <a:chOff x="4792604" y="3462941"/>
              <a:chExt cx="4171861" cy="2714286"/>
            </a:xfrm>
          </p:grpSpPr>
          <p:sp>
            <p:nvSpPr>
              <p:cNvPr id="60" name="矩形 59"/>
              <p:cNvSpPr/>
              <p:nvPr/>
            </p:nvSpPr>
            <p:spPr bwMode="auto">
              <a:xfrm>
                <a:off x="4792604" y="3462941"/>
                <a:ext cx="4024988" cy="2666865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74" name="Line 5"/>
              <p:cNvSpPr>
                <a:spLocks noChangeShapeType="1"/>
              </p:cNvSpPr>
              <p:nvPr/>
            </p:nvSpPr>
            <p:spPr bwMode="auto">
              <a:xfrm>
                <a:off x="4992911" y="5620032"/>
                <a:ext cx="3494924" cy="7630"/>
              </a:xfrm>
              <a:prstGeom prst="line">
                <a:avLst/>
              </a:prstGeom>
              <a:noFill/>
              <a:ln w="38100">
                <a:solidFill>
                  <a:srgbClr val="FFFFFF">
                    <a:lumMod val="65000"/>
                  </a:srgbClr>
                </a:solidFill>
                <a:prstDash val="dash"/>
                <a:round/>
                <a:headEnd type="diamond" w="med" len="med"/>
                <a:tailEnd type="diamond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5" name="AutoShape 18"/>
              <p:cNvSpPr>
                <a:spLocks/>
              </p:cNvSpPr>
              <p:nvPr/>
            </p:nvSpPr>
            <p:spPr bwMode="auto">
              <a:xfrm>
                <a:off x="7453428" y="4688168"/>
                <a:ext cx="267851" cy="1018385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6" name="AutoShape 19"/>
              <p:cNvSpPr>
                <a:spLocks/>
              </p:cNvSpPr>
              <p:nvPr/>
            </p:nvSpPr>
            <p:spPr bwMode="auto">
              <a:xfrm>
                <a:off x="5194494" y="4039693"/>
                <a:ext cx="275371" cy="1672135"/>
              </a:xfrm>
              <a:prstGeom prst="rect">
                <a:avLst/>
              </a:prstGeom>
              <a:solidFill>
                <a:srgbClr val="B4DADE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D04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7" name="AutoShape 21"/>
              <p:cNvSpPr>
                <a:spLocks/>
              </p:cNvSpPr>
              <p:nvPr/>
            </p:nvSpPr>
            <p:spPr bwMode="auto">
              <a:xfrm>
                <a:off x="5732180" y="4104560"/>
                <a:ext cx="275371" cy="1606210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8" name="AutoShape 22"/>
              <p:cNvSpPr>
                <a:spLocks/>
              </p:cNvSpPr>
              <p:nvPr/>
            </p:nvSpPr>
            <p:spPr bwMode="auto">
              <a:xfrm>
                <a:off x="6891227" y="4377220"/>
                <a:ext cx="274840" cy="1333550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9" name="AutoShape 23"/>
              <p:cNvSpPr>
                <a:spLocks/>
              </p:cNvSpPr>
              <p:nvPr/>
            </p:nvSpPr>
            <p:spPr bwMode="auto">
              <a:xfrm>
                <a:off x="6311644" y="4274586"/>
                <a:ext cx="255739" cy="1436183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0" name="AutoShape 24"/>
              <p:cNvSpPr>
                <a:spLocks/>
              </p:cNvSpPr>
              <p:nvPr/>
            </p:nvSpPr>
            <p:spPr bwMode="auto">
              <a:xfrm>
                <a:off x="7997863" y="4837790"/>
                <a:ext cx="231115" cy="868763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/>
              </a:extLst>
            </p:spPr>
            <p:txBody>
              <a:bodyPr lIns="0" tIns="0" rIns="0" bIns="0" anchor="ctr"/>
              <a:lstStyle/>
              <a:p>
                <a:pPr marL="0" marR="0" lvl="0" indent="0" algn="ctr" defTabSz="195244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pic>
            <p:nvPicPr>
              <p:cNvPr id="16" name="圖片 1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5704" b="66792" l="13587" r="85761"/>
                        </a14:imgEffect>
                      </a14:imgLayer>
                    </a14:imgProps>
                  </a:ext>
                </a:extLst>
              </a:blip>
              <a:srcRect l="14052" t="21192" r="12769" b="32272"/>
              <a:stretch/>
            </p:blipFill>
            <p:spPr>
              <a:xfrm>
                <a:off x="5266124" y="3973801"/>
                <a:ext cx="3398649" cy="1252134"/>
              </a:xfrm>
              <a:prstGeom prst="rect">
                <a:avLst/>
              </a:prstGeom>
            </p:spPr>
          </p:pic>
          <p:sp>
            <p:nvSpPr>
              <p:cNvPr id="92" name="AutoShape 11"/>
              <p:cNvSpPr>
                <a:spLocks/>
              </p:cNvSpPr>
              <p:nvPr/>
            </p:nvSpPr>
            <p:spPr bwMode="auto">
              <a:xfrm>
                <a:off x="5604107" y="5790692"/>
                <a:ext cx="596803" cy="127959"/>
              </a:xfrm>
              <a:custGeom>
                <a:avLst/>
                <a:gdLst>
                  <a:gd name="T0" fmla="*/ 669925 w 21600"/>
                  <a:gd name="T1" fmla="*/ 245269 h 21600"/>
                  <a:gd name="T2" fmla="*/ 669925 w 21600"/>
                  <a:gd name="T3" fmla="*/ 245269 h 21600"/>
                  <a:gd name="T4" fmla="*/ 669925 w 21600"/>
                  <a:gd name="T5" fmla="*/ 245269 h 21600"/>
                  <a:gd name="T6" fmla="*/ 669925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異物壓</a:t>
                </a:r>
                <a:r>
                  <a:rPr lang="zh-TW" altLang="en-US" sz="800" b="0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傷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3" name="AutoShape 12"/>
              <p:cNvSpPr>
                <a:spLocks/>
              </p:cNvSpPr>
              <p:nvPr/>
            </p:nvSpPr>
            <p:spPr bwMode="auto">
              <a:xfrm>
                <a:off x="5012728" y="5790692"/>
                <a:ext cx="596803" cy="127959"/>
              </a:xfrm>
              <a:custGeom>
                <a:avLst/>
                <a:gdLst>
                  <a:gd name="T0" fmla="*/ 669925 w 21600"/>
                  <a:gd name="T1" fmla="*/ 245269 h 21600"/>
                  <a:gd name="T2" fmla="*/ 669925 w 21600"/>
                  <a:gd name="T3" fmla="*/ 245269 h 21600"/>
                  <a:gd name="T4" fmla="*/ 669925 w 21600"/>
                  <a:gd name="T5" fmla="*/ 245269 h 21600"/>
                  <a:gd name="T6" fmla="*/ 669925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模穴不匹</a:t>
                </a:r>
                <a:r>
                  <a:rPr lang="zh-TW" altLang="en-US" sz="800" b="0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配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4" name="AutoShape 13"/>
              <p:cNvSpPr>
                <a:spLocks/>
              </p:cNvSpPr>
              <p:nvPr/>
            </p:nvSpPr>
            <p:spPr bwMode="auto">
              <a:xfrm>
                <a:off x="6206564" y="5793345"/>
                <a:ext cx="596803" cy="127959"/>
              </a:xfrm>
              <a:custGeom>
                <a:avLst/>
                <a:gdLst>
                  <a:gd name="T0" fmla="*/ 669925 w 21600"/>
                  <a:gd name="T1" fmla="*/ 245269 h 21600"/>
                  <a:gd name="T2" fmla="*/ 669925 w 21600"/>
                  <a:gd name="T3" fmla="*/ 245269 h 21600"/>
                  <a:gd name="T4" fmla="*/ 669925 w 21600"/>
                  <a:gd name="T5" fmla="*/ 245269 h 21600"/>
                  <a:gd name="T6" fmla="*/ 669925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模具壓傷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5" name="AutoShape 14"/>
              <p:cNvSpPr>
                <a:spLocks/>
              </p:cNvSpPr>
              <p:nvPr/>
            </p:nvSpPr>
            <p:spPr bwMode="auto">
              <a:xfrm>
                <a:off x="6722376" y="5791007"/>
                <a:ext cx="596803" cy="127959"/>
              </a:xfrm>
              <a:custGeom>
                <a:avLst/>
                <a:gdLst>
                  <a:gd name="T0" fmla="*/ 669925 w 21600"/>
                  <a:gd name="T1" fmla="*/ 245269 h 21600"/>
                  <a:gd name="T2" fmla="*/ 669925 w 21600"/>
                  <a:gd name="T3" fmla="*/ 245269 h 21600"/>
                  <a:gd name="T4" fmla="*/ 669925 w 21600"/>
                  <a:gd name="T5" fmla="*/ 245269 h 21600"/>
                  <a:gd name="T6" fmla="*/ 669925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中縫異</a:t>
                </a:r>
                <a:r>
                  <a:rPr lang="zh-TW" altLang="en-US" sz="800" b="0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物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6" name="AutoShape 15"/>
              <p:cNvSpPr>
                <a:spLocks/>
              </p:cNvSpPr>
              <p:nvPr/>
            </p:nvSpPr>
            <p:spPr bwMode="auto">
              <a:xfrm>
                <a:off x="7284611" y="5786790"/>
                <a:ext cx="596803" cy="127959"/>
              </a:xfrm>
              <a:custGeom>
                <a:avLst/>
                <a:gdLst>
                  <a:gd name="T0" fmla="*/ 669925 w 21600"/>
                  <a:gd name="T1" fmla="*/ 245269 h 21600"/>
                  <a:gd name="T2" fmla="*/ 669925 w 21600"/>
                  <a:gd name="T3" fmla="*/ 245269 h 21600"/>
                  <a:gd name="T4" fmla="*/ 669925 w 21600"/>
                  <a:gd name="T5" fmla="*/ 245269 h 21600"/>
                  <a:gd name="T6" fmla="*/ 669925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保護模壓</a:t>
                </a:r>
                <a:r>
                  <a:rPr lang="zh-TW" altLang="en-US" sz="800" b="0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傷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7" name="AutoShape 17"/>
              <p:cNvSpPr>
                <a:spLocks/>
              </p:cNvSpPr>
              <p:nvPr/>
            </p:nvSpPr>
            <p:spPr bwMode="auto">
              <a:xfrm>
                <a:off x="7806785" y="5790692"/>
                <a:ext cx="596095" cy="127959"/>
              </a:xfrm>
              <a:custGeom>
                <a:avLst/>
                <a:gdLst>
                  <a:gd name="T0" fmla="*/ 669131 w 21600"/>
                  <a:gd name="T1" fmla="*/ 245269 h 21600"/>
                  <a:gd name="T2" fmla="*/ 669131 w 21600"/>
                  <a:gd name="T3" fmla="*/ 245269 h 21600"/>
                  <a:gd name="T4" fmla="*/ 669131 w 21600"/>
                  <a:gd name="T5" fmla="*/ 245269 h 21600"/>
                  <a:gd name="T6" fmla="*/ 669131 w 21600"/>
                  <a:gd name="T7" fmla="*/ 24526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800" b="0" dirty="0" smtClean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鉚</a:t>
                </a:r>
                <a:r>
                  <a:rPr lang="zh-TW" altLang="en-US" sz="800" b="0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反</a:t>
                </a:r>
                <a:endParaRPr lang="es-ES" altLang="zh-CN" sz="800" b="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8" name="文字方塊 97"/>
              <p:cNvSpPr txBox="1"/>
              <p:nvPr/>
            </p:nvSpPr>
            <p:spPr>
              <a:xfrm>
                <a:off x="6432773" y="3473419"/>
                <a:ext cx="161227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鉚合不良種類</a:t>
                </a:r>
                <a:endParaRPr lang="zh-TW" altLang="en-US" sz="1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文字方塊 98"/>
              <p:cNvSpPr txBox="1"/>
              <p:nvPr/>
            </p:nvSpPr>
            <p:spPr>
              <a:xfrm>
                <a:off x="4855775" y="4169947"/>
                <a:ext cx="431894" cy="707886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zh-TW" altLang="en-US" sz="1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不良占比</a:t>
                </a:r>
                <a:endParaRPr lang="zh-TW" altLang="en-US" sz="1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0" name="文字方塊 99"/>
              <p:cNvSpPr txBox="1"/>
              <p:nvPr/>
            </p:nvSpPr>
            <p:spPr>
              <a:xfrm>
                <a:off x="8532571" y="4169947"/>
                <a:ext cx="431894" cy="707886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zh-TW" altLang="en-US" sz="1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累積占比</a:t>
                </a:r>
                <a:endParaRPr lang="zh-TW" altLang="en-US" sz="1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/>
              <p:cNvSpPr txBox="1"/>
              <p:nvPr/>
            </p:nvSpPr>
            <p:spPr>
              <a:xfrm>
                <a:off x="6516694" y="5931006"/>
                <a:ext cx="76095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不良種</a:t>
                </a:r>
                <a:r>
                  <a:rPr lang="zh-TW" altLang="en-US" sz="1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類</a:t>
                </a:r>
              </a:p>
            </p:txBody>
          </p:sp>
          <p:sp>
            <p:nvSpPr>
              <p:cNvPr id="102" name="橢圓 101"/>
              <p:cNvSpPr/>
              <p:nvPr/>
            </p:nvSpPr>
            <p:spPr bwMode="auto">
              <a:xfrm>
                <a:off x="4932518" y="5714981"/>
                <a:ext cx="720966" cy="306777"/>
              </a:xfrm>
              <a:prstGeom prst="ellips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</p:grpSp>
        <p:sp>
          <p:nvSpPr>
            <p:cNvPr id="82" name="AutoShape 6"/>
            <p:cNvSpPr>
              <a:spLocks/>
            </p:cNvSpPr>
            <p:nvPr/>
          </p:nvSpPr>
          <p:spPr bwMode="auto">
            <a:xfrm>
              <a:off x="5194494" y="3717364"/>
              <a:ext cx="318347" cy="230285"/>
            </a:xfrm>
            <a:custGeom>
              <a:avLst/>
              <a:gdLst>
                <a:gd name="T0" fmla="*/ 476250 w 21600"/>
                <a:gd name="T1" fmla="*/ 344488 h 21600"/>
                <a:gd name="T2" fmla="*/ 476250 w 21600"/>
                <a:gd name="T3" fmla="*/ 344488 h 21600"/>
                <a:gd name="T4" fmla="*/ 476250 w 21600"/>
                <a:gd name="T5" fmla="*/ 344488 h 21600"/>
                <a:gd name="T6" fmla="*/ 476250 w 21600"/>
                <a:gd name="T7" fmla="*/ 34448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TW" sz="100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25</a:t>
              </a:r>
              <a:r>
                <a:rPr lang="es-ES" altLang="zh-CN" sz="100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lang="es-ES" altLang="zh-CN" sz="1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3" name="AutoShape 7"/>
            <p:cNvSpPr>
              <a:spLocks/>
            </p:cNvSpPr>
            <p:nvPr/>
          </p:nvSpPr>
          <p:spPr bwMode="auto">
            <a:xfrm>
              <a:off x="5761189" y="3820529"/>
              <a:ext cx="317818" cy="230285"/>
            </a:xfrm>
            <a:custGeom>
              <a:avLst/>
              <a:gdLst>
                <a:gd name="T0" fmla="*/ 475457 w 21600"/>
                <a:gd name="T1" fmla="*/ 344488 h 21600"/>
                <a:gd name="T2" fmla="*/ 475457 w 21600"/>
                <a:gd name="T3" fmla="*/ 344488 h 21600"/>
                <a:gd name="T4" fmla="*/ 475457 w 21600"/>
                <a:gd name="T5" fmla="*/ 344488 h 21600"/>
                <a:gd name="T6" fmla="*/ 475457 w 21600"/>
                <a:gd name="T7" fmla="*/ 34448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s-ES" altLang="zh-CN" sz="1000" b="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22%</a:t>
              </a:r>
              <a:endPara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AutoShape 9"/>
            <p:cNvSpPr>
              <a:spLocks/>
            </p:cNvSpPr>
            <p:nvPr/>
          </p:nvSpPr>
          <p:spPr bwMode="auto">
            <a:xfrm>
              <a:off x="6314587" y="3932674"/>
              <a:ext cx="318347" cy="230814"/>
            </a:xfrm>
            <a:custGeom>
              <a:avLst/>
              <a:gdLst>
                <a:gd name="T0" fmla="*/ 476250 w 21600"/>
                <a:gd name="T1" fmla="*/ 345281 h 21600"/>
                <a:gd name="T2" fmla="*/ 476250 w 21600"/>
                <a:gd name="T3" fmla="*/ 345281 h 21600"/>
                <a:gd name="T4" fmla="*/ 476250 w 21600"/>
                <a:gd name="T5" fmla="*/ 345281 h 21600"/>
                <a:gd name="T6" fmla="*/ 476250 w 21600"/>
                <a:gd name="T7" fmla="*/ 34528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s-ES" altLang="zh-CN" sz="1000" b="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19%</a:t>
              </a:r>
              <a:endPara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5" name="AutoShape 10"/>
            <p:cNvSpPr>
              <a:spLocks/>
            </p:cNvSpPr>
            <p:nvPr/>
          </p:nvSpPr>
          <p:spPr bwMode="auto">
            <a:xfrm>
              <a:off x="6909864" y="4115680"/>
              <a:ext cx="318347" cy="230285"/>
            </a:xfrm>
            <a:custGeom>
              <a:avLst/>
              <a:gdLst>
                <a:gd name="T0" fmla="*/ 476250 w 21600"/>
                <a:gd name="T1" fmla="*/ 344488 h 21600"/>
                <a:gd name="T2" fmla="*/ 476250 w 21600"/>
                <a:gd name="T3" fmla="*/ 344488 h 21600"/>
                <a:gd name="T4" fmla="*/ 476250 w 21600"/>
                <a:gd name="T5" fmla="*/ 344488 h 21600"/>
                <a:gd name="T6" fmla="*/ 476250 w 21600"/>
                <a:gd name="T7" fmla="*/ 34448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s-ES" altLang="zh-CN" sz="1000" b="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15%</a:t>
              </a:r>
              <a:endPara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6" name="AutoShape 16"/>
            <p:cNvSpPr>
              <a:spLocks/>
            </p:cNvSpPr>
            <p:nvPr/>
          </p:nvSpPr>
          <p:spPr bwMode="auto">
            <a:xfrm>
              <a:off x="7455842" y="4388340"/>
              <a:ext cx="318347" cy="230285"/>
            </a:xfrm>
            <a:custGeom>
              <a:avLst/>
              <a:gdLst>
                <a:gd name="T0" fmla="*/ 476250 w 21600"/>
                <a:gd name="T1" fmla="*/ 344488 h 21600"/>
                <a:gd name="T2" fmla="*/ 476250 w 21600"/>
                <a:gd name="T3" fmla="*/ 344488 h 21600"/>
                <a:gd name="T4" fmla="*/ 476250 w 21600"/>
                <a:gd name="T5" fmla="*/ 344488 h 21600"/>
                <a:gd name="T6" fmla="*/ 476250 w 21600"/>
                <a:gd name="T7" fmla="*/ 34448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s-ES" altLang="zh-CN" sz="1000" b="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13%</a:t>
              </a:r>
              <a:endPara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" name="AutoShape 25"/>
            <p:cNvSpPr>
              <a:spLocks/>
            </p:cNvSpPr>
            <p:nvPr/>
          </p:nvSpPr>
          <p:spPr bwMode="auto">
            <a:xfrm>
              <a:off x="8011154" y="4618625"/>
              <a:ext cx="318347" cy="230285"/>
            </a:xfrm>
            <a:custGeom>
              <a:avLst/>
              <a:gdLst>
                <a:gd name="T0" fmla="*/ 476250 w 21600"/>
                <a:gd name="T1" fmla="*/ 344488 h 21600"/>
                <a:gd name="T2" fmla="*/ 476250 w 21600"/>
                <a:gd name="T3" fmla="*/ 344488 h 21600"/>
                <a:gd name="T4" fmla="*/ 476250 w 21600"/>
                <a:gd name="T5" fmla="*/ 344488 h 21600"/>
                <a:gd name="T6" fmla="*/ 476250 w 21600"/>
                <a:gd name="T7" fmla="*/ 34448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</a:pPr>
              <a:r>
                <a:rPr lang="es-ES" altLang="zh-CN" sz="1000" b="0" dirty="0" smtClean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6%</a:t>
              </a:r>
              <a:endParaRPr lang="es-ES" altLang="zh-CN" sz="1000" b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1464438" y="4547146"/>
            <a:ext cx="2514342" cy="834073"/>
            <a:chOff x="4966712" y="2213105"/>
            <a:chExt cx="3652806" cy="1505396"/>
          </a:xfrm>
        </p:grpSpPr>
        <p:grpSp>
          <p:nvGrpSpPr>
            <p:cNvPr id="11" name="群組 10"/>
            <p:cNvGrpSpPr/>
            <p:nvPr/>
          </p:nvGrpSpPr>
          <p:grpSpPr>
            <a:xfrm>
              <a:off x="4966712" y="2213105"/>
              <a:ext cx="3652806" cy="1505396"/>
              <a:chOff x="5537540" y="3902962"/>
              <a:chExt cx="3652806" cy="1505396"/>
            </a:xfrm>
          </p:grpSpPr>
          <p:sp>
            <p:nvSpPr>
              <p:cNvPr id="61" name="圆角矩形 70"/>
              <p:cNvSpPr/>
              <p:nvPr/>
            </p:nvSpPr>
            <p:spPr>
              <a:xfrm>
                <a:off x="5537540" y="3902962"/>
                <a:ext cx="3652806" cy="1505396"/>
              </a:xfrm>
              <a:prstGeom prst="roundRect">
                <a:avLst/>
              </a:prstGeom>
              <a:solidFill>
                <a:srgbClr val="1F4E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6018045" y="4077549"/>
                <a:ext cx="2536555" cy="1166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TW" altLang="en-US" sz="2000" dirty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鉚合不良</a:t>
                </a:r>
                <a:r>
                  <a:rPr lang="en-US" altLang="zh-TW" sz="2000" dirty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31</a:t>
                </a:r>
                <a:r>
                  <a:rPr lang="en-US" altLang="zh-TW" sz="20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%</a:t>
                </a:r>
              </a:p>
              <a:p>
                <a:pPr algn="ctr"/>
                <a:r>
                  <a:rPr lang="en-US" altLang="zh-TW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(1200</a:t>
                </a:r>
                <a:r>
                  <a:rPr lang="zh-TW" altLang="en-US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  <a:r>
                  <a:rPr lang="en-US" altLang="zh-TW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DPPM)</a:t>
                </a:r>
                <a:r>
                  <a:rPr lang="zh-TW" altLang="en-US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  <a:endParaRPr lang="zh-TW" altLang="en-US" sz="1600" dirty="0">
                  <a:ln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</p:grpSp>
        <p:sp>
          <p:nvSpPr>
            <p:cNvPr id="42" name="流程图: 联系 20"/>
            <p:cNvSpPr/>
            <p:nvPr/>
          </p:nvSpPr>
          <p:spPr>
            <a:xfrm>
              <a:off x="7887951" y="2924732"/>
              <a:ext cx="367920" cy="592627"/>
            </a:xfrm>
            <a:custGeom>
              <a:avLst/>
              <a:gdLst/>
              <a:ahLst/>
              <a:cxnLst/>
              <a:rect l="l" t="t" r="r" b="b"/>
              <a:pathLst>
                <a:path w="977900" h="1447800">
                  <a:moveTo>
                    <a:pt x="485775" y="203200"/>
                  </a:moveTo>
                  <a:lnTo>
                    <a:pt x="546485" y="399665"/>
                  </a:lnTo>
                  <a:lnTo>
                    <a:pt x="742949" y="399664"/>
                  </a:lnTo>
                  <a:lnTo>
                    <a:pt x="584005" y="521084"/>
                  </a:lnTo>
                  <a:lnTo>
                    <a:pt x="644718" y="717549"/>
                  </a:lnTo>
                  <a:lnTo>
                    <a:pt x="485775" y="596126"/>
                  </a:lnTo>
                  <a:lnTo>
                    <a:pt x="326832" y="717549"/>
                  </a:lnTo>
                  <a:lnTo>
                    <a:pt x="387545" y="521084"/>
                  </a:lnTo>
                  <a:lnTo>
                    <a:pt x="228601" y="399664"/>
                  </a:lnTo>
                  <a:lnTo>
                    <a:pt x="425065" y="399665"/>
                  </a:lnTo>
                  <a:close/>
                  <a:moveTo>
                    <a:pt x="486229" y="136980"/>
                  </a:moveTo>
                  <a:cubicBezTo>
                    <a:pt x="290839" y="136980"/>
                    <a:pt x="132444" y="295375"/>
                    <a:pt x="132444" y="490765"/>
                  </a:cubicBezTo>
                  <a:cubicBezTo>
                    <a:pt x="132444" y="686155"/>
                    <a:pt x="290839" y="844550"/>
                    <a:pt x="486229" y="844550"/>
                  </a:cubicBezTo>
                  <a:cubicBezTo>
                    <a:pt x="681619" y="844550"/>
                    <a:pt x="840014" y="686155"/>
                    <a:pt x="840014" y="490765"/>
                  </a:cubicBezTo>
                  <a:cubicBezTo>
                    <a:pt x="840014" y="295375"/>
                    <a:pt x="681619" y="136980"/>
                    <a:pt x="486229" y="136980"/>
                  </a:cubicBezTo>
                  <a:close/>
                  <a:moveTo>
                    <a:pt x="488950" y="0"/>
                  </a:moveTo>
                  <a:cubicBezTo>
                    <a:pt x="758990" y="0"/>
                    <a:pt x="977900" y="218910"/>
                    <a:pt x="977900" y="488950"/>
                  </a:cubicBezTo>
                  <a:cubicBezTo>
                    <a:pt x="977900" y="682898"/>
                    <a:pt x="864979" y="850470"/>
                    <a:pt x="700535" y="927935"/>
                  </a:cubicBezTo>
                  <a:lnTo>
                    <a:pt x="809625" y="1447800"/>
                  </a:lnTo>
                  <a:lnTo>
                    <a:pt x="506413" y="1206950"/>
                  </a:lnTo>
                  <a:lnTo>
                    <a:pt x="203200" y="1447800"/>
                  </a:lnTo>
                  <a:lnTo>
                    <a:pt x="309181" y="942752"/>
                  </a:lnTo>
                  <a:cubicBezTo>
                    <a:pt x="127925" y="871931"/>
                    <a:pt x="0" y="695380"/>
                    <a:pt x="0" y="488950"/>
                  </a:cubicBezTo>
                  <a:cubicBezTo>
                    <a:pt x="0" y="218910"/>
                    <a:pt x="218910" y="0"/>
                    <a:pt x="48895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14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103" name="群組 102"/>
          <p:cNvGrpSpPr/>
          <p:nvPr/>
        </p:nvGrpSpPr>
        <p:grpSpPr>
          <a:xfrm>
            <a:off x="5799735" y="4549181"/>
            <a:ext cx="2514342" cy="834073"/>
            <a:chOff x="5047250" y="2229728"/>
            <a:chExt cx="3652806" cy="1505396"/>
          </a:xfrm>
        </p:grpSpPr>
        <p:grpSp>
          <p:nvGrpSpPr>
            <p:cNvPr id="104" name="群組 103"/>
            <p:cNvGrpSpPr/>
            <p:nvPr/>
          </p:nvGrpSpPr>
          <p:grpSpPr>
            <a:xfrm>
              <a:off x="5047250" y="2229728"/>
              <a:ext cx="3652806" cy="1505396"/>
              <a:chOff x="5618078" y="3919585"/>
              <a:chExt cx="3652806" cy="1505396"/>
            </a:xfrm>
          </p:grpSpPr>
          <p:sp>
            <p:nvSpPr>
              <p:cNvPr id="106" name="圆角矩形 70"/>
              <p:cNvSpPr/>
              <p:nvPr/>
            </p:nvSpPr>
            <p:spPr>
              <a:xfrm>
                <a:off x="5618078" y="3919585"/>
                <a:ext cx="3652806" cy="1505396"/>
              </a:xfrm>
              <a:prstGeom prst="roundRect">
                <a:avLst/>
              </a:prstGeom>
              <a:solidFill>
                <a:srgbClr val="1F4E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107" name="矩形 106"/>
              <p:cNvSpPr/>
              <p:nvPr/>
            </p:nvSpPr>
            <p:spPr>
              <a:xfrm>
                <a:off x="6089031" y="4096872"/>
                <a:ext cx="2536556" cy="1166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TW" altLang="en-US" sz="20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匹</a:t>
                </a:r>
                <a:r>
                  <a:rPr lang="zh-TW" altLang="en-US" sz="2000" dirty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配</a:t>
                </a:r>
                <a:r>
                  <a:rPr lang="zh-TW" altLang="en-US" sz="20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不良</a:t>
                </a:r>
                <a:r>
                  <a:rPr lang="en-US" altLang="zh-TW" sz="20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25%</a:t>
                </a:r>
              </a:p>
              <a:p>
                <a:pPr algn="ctr"/>
                <a:r>
                  <a:rPr lang="en-US" altLang="zh-TW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(300</a:t>
                </a:r>
                <a:r>
                  <a:rPr lang="zh-TW" altLang="en-US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  <a:r>
                  <a:rPr lang="en-US" altLang="zh-TW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DPPM)</a:t>
                </a:r>
                <a:r>
                  <a:rPr lang="zh-TW" altLang="en-US" sz="1600" dirty="0" smtClean="0">
                    <a:ln/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  <a:endParaRPr lang="zh-TW" altLang="en-US" sz="1600" dirty="0">
                  <a:ln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</p:grpSp>
        <p:sp>
          <p:nvSpPr>
            <p:cNvPr id="105" name="流程图: 联系 20"/>
            <p:cNvSpPr/>
            <p:nvPr/>
          </p:nvSpPr>
          <p:spPr>
            <a:xfrm>
              <a:off x="7887950" y="2937680"/>
              <a:ext cx="355515" cy="579677"/>
            </a:xfrm>
            <a:custGeom>
              <a:avLst/>
              <a:gdLst/>
              <a:ahLst/>
              <a:cxnLst/>
              <a:rect l="l" t="t" r="r" b="b"/>
              <a:pathLst>
                <a:path w="977900" h="1447800">
                  <a:moveTo>
                    <a:pt x="485775" y="203200"/>
                  </a:moveTo>
                  <a:lnTo>
                    <a:pt x="546485" y="399665"/>
                  </a:lnTo>
                  <a:lnTo>
                    <a:pt x="742949" y="399664"/>
                  </a:lnTo>
                  <a:lnTo>
                    <a:pt x="584005" y="521084"/>
                  </a:lnTo>
                  <a:lnTo>
                    <a:pt x="644718" y="717549"/>
                  </a:lnTo>
                  <a:lnTo>
                    <a:pt x="485775" y="596126"/>
                  </a:lnTo>
                  <a:lnTo>
                    <a:pt x="326832" y="717549"/>
                  </a:lnTo>
                  <a:lnTo>
                    <a:pt x="387545" y="521084"/>
                  </a:lnTo>
                  <a:lnTo>
                    <a:pt x="228601" y="399664"/>
                  </a:lnTo>
                  <a:lnTo>
                    <a:pt x="425065" y="399665"/>
                  </a:lnTo>
                  <a:close/>
                  <a:moveTo>
                    <a:pt x="486229" y="136980"/>
                  </a:moveTo>
                  <a:cubicBezTo>
                    <a:pt x="290839" y="136980"/>
                    <a:pt x="132444" y="295375"/>
                    <a:pt x="132444" y="490765"/>
                  </a:cubicBezTo>
                  <a:cubicBezTo>
                    <a:pt x="132444" y="686155"/>
                    <a:pt x="290839" y="844550"/>
                    <a:pt x="486229" y="844550"/>
                  </a:cubicBezTo>
                  <a:cubicBezTo>
                    <a:pt x="681619" y="844550"/>
                    <a:pt x="840014" y="686155"/>
                    <a:pt x="840014" y="490765"/>
                  </a:cubicBezTo>
                  <a:cubicBezTo>
                    <a:pt x="840014" y="295375"/>
                    <a:pt x="681619" y="136980"/>
                    <a:pt x="486229" y="136980"/>
                  </a:cubicBezTo>
                  <a:close/>
                  <a:moveTo>
                    <a:pt x="488950" y="0"/>
                  </a:moveTo>
                  <a:cubicBezTo>
                    <a:pt x="758990" y="0"/>
                    <a:pt x="977900" y="218910"/>
                    <a:pt x="977900" y="488950"/>
                  </a:cubicBezTo>
                  <a:cubicBezTo>
                    <a:pt x="977900" y="682898"/>
                    <a:pt x="864979" y="850470"/>
                    <a:pt x="700535" y="927935"/>
                  </a:cubicBezTo>
                  <a:lnTo>
                    <a:pt x="809625" y="1447800"/>
                  </a:lnTo>
                  <a:lnTo>
                    <a:pt x="506413" y="1206950"/>
                  </a:lnTo>
                  <a:lnTo>
                    <a:pt x="203200" y="1447800"/>
                  </a:lnTo>
                  <a:lnTo>
                    <a:pt x="309181" y="942752"/>
                  </a:lnTo>
                  <a:cubicBezTo>
                    <a:pt x="127925" y="871931"/>
                    <a:pt x="0" y="695380"/>
                    <a:pt x="0" y="488950"/>
                  </a:cubicBezTo>
                  <a:cubicBezTo>
                    <a:pt x="0" y="218910"/>
                    <a:pt x="218910" y="0"/>
                    <a:pt x="48895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714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314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utoUpdateAnimBg="0"/>
      <p:bldP spid="41" grpId="0" autoUpdateAnimBg="0"/>
      <p:bldP spid="43" grpId="0" autoUpdateAnimBg="0"/>
      <p:bldP spid="44" grpId="0" autoUpdateAnimBg="0"/>
      <p:bldP spid="45" grpId="0" autoUpdateAnimBg="0"/>
      <p:bldP spid="46" grpId="0" autoUpdateAnimBg="0"/>
      <p:bldP spid="47" grpId="0" autoUpdateAnimBg="0"/>
      <p:bldP spid="48" grpId="0" autoUpdateAnimBg="0"/>
      <p:bldP spid="49" grpId="0" autoUpdateAnimBg="0"/>
      <p:bldP spid="50" grpId="0" autoUpdateAnimBg="0"/>
      <p:bldP spid="51" grpId="0" autoUpdateAnimBg="0"/>
      <p:bldP spid="52" grpId="0" animBg="1" autoUpdateAnimBg="0"/>
      <p:bldP spid="53" grpId="0" animBg="1" autoUpdateAnimBg="0"/>
      <p:bldP spid="55" grpId="0" animBg="1" autoUpdateAnimBg="0"/>
      <p:bldP spid="56" grpId="0" animBg="1" autoUpdateAnimBg="0"/>
      <p:bldP spid="57" grpId="0" animBg="1" autoUpdateAnimBg="0"/>
      <p:bldP spid="58" grpId="0" animBg="1" autoUpdateAnimBg="0"/>
      <p:bldP spid="59" grpId="0" autoUpdateAnimBg="0"/>
      <p:bldP spid="62" grpId="0" animBg="1"/>
      <p:bldP spid="3" grpId="0" animBg="1"/>
      <p:bldP spid="6" grpId="0"/>
      <p:bldP spid="6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5287070" y="1073246"/>
            <a:ext cx="2022202" cy="2740146"/>
            <a:chOff x="4888348" y="417157"/>
            <a:chExt cx="2696269" cy="3653527"/>
          </a:xfrm>
        </p:grpSpPr>
        <p:sp>
          <p:nvSpPr>
            <p:cNvPr id="9" name="圆角矩形 8"/>
            <p:cNvSpPr>
              <a:spLocks noChangeArrowheads="1"/>
            </p:cNvSpPr>
            <p:nvPr/>
          </p:nvSpPr>
          <p:spPr bwMode="auto">
            <a:xfrm>
              <a:off x="4888348" y="1412149"/>
              <a:ext cx="2696269" cy="2658535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rgbClr val="B4DADE"/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5673483" y="417157"/>
              <a:ext cx="1524542" cy="1482934"/>
            </a:xfrm>
            <a:prstGeom prst="ellipse">
              <a:avLst/>
            </a:prstGeom>
            <a:solidFill>
              <a:srgbClr val="1F4E79"/>
            </a:solidFill>
            <a:ln>
              <a:noFill/>
            </a:ln>
            <a:effectLst>
              <a:outerShdw blurRad="127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799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3" name="矩形 12"/>
            <p:cNvSpPr>
              <a:spLocks noChangeArrowheads="1"/>
            </p:cNvSpPr>
            <p:nvPr/>
          </p:nvSpPr>
          <p:spPr bwMode="auto">
            <a:xfrm>
              <a:off x="5732039" y="855443"/>
              <a:ext cx="1369568" cy="53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8957" tIns="39479" rIns="78957" bIns="39479">
              <a:spAutoFit/>
            </a:bodyPr>
            <a:lstStyle/>
            <a:p>
              <a:pPr algn="ctr" defTabSz="788732"/>
              <a:r>
                <a:rPr lang="zh-TW" altLang="en-US" sz="2100" u="sng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時間</a:t>
              </a:r>
              <a:endParaRPr lang="zh-CN" altLang="en-US" sz="2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6" name="TextBox 22"/>
            <p:cNvSpPr txBox="1">
              <a:spLocks noChangeArrowheads="1"/>
            </p:cNvSpPr>
            <p:nvPr/>
          </p:nvSpPr>
          <p:spPr bwMode="auto">
            <a:xfrm>
              <a:off x="5160872" y="2246808"/>
              <a:ext cx="2143894" cy="1333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2019/07</a:t>
              </a:r>
            </a:p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2019/08</a:t>
              </a:r>
            </a:p>
            <a:p>
              <a:pPr algn="ctr" defTabSz="788732">
                <a:lnSpc>
                  <a:spcPct val="130000"/>
                </a:lnSpc>
              </a:pPr>
              <a:endParaRPr lang="en-US" altLang="zh-CN" dirty="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2929841" y="1029558"/>
            <a:ext cx="2022204" cy="2786288"/>
            <a:chOff x="4760738" y="1096315"/>
            <a:chExt cx="2696269" cy="3715050"/>
          </a:xfrm>
        </p:grpSpPr>
        <p:sp>
          <p:nvSpPr>
            <p:cNvPr id="18" name="圆角矩形 7"/>
            <p:cNvSpPr>
              <a:spLocks noChangeArrowheads="1"/>
            </p:cNvSpPr>
            <p:nvPr/>
          </p:nvSpPr>
          <p:spPr bwMode="auto">
            <a:xfrm>
              <a:off x="4760738" y="2152830"/>
              <a:ext cx="2696269" cy="2658535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rgbClr val="B4DADE"/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9" name="椭圆 9"/>
            <p:cNvSpPr/>
            <p:nvPr/>
          </p:nvSpPr>
          <p:spPr>
            <a:xfrm>
              <a:off x="5429416" y="1096315"/>
              <a:ext cx="1523386" cy="1549357"/>
            </a:xfrm>
            <a:prstGeom prst="ellipse">
              <a:avLst/>
            </a:prstGeom>
            <a:solidFill>
              <a:srgbClr val="1F4E79"/>
            </a:solidFill>
            <a:ln>
              <a:noFill/>
            </a:ln>
            <a:effectLst>
              <a:outerShdw blurRad="127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799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20" name="矩形 19"/>
            <p:cNvSpPr>
              <a:spLocks noChangeArrowheads="1"/>
            </p:cNvSpPr>
            <p:nvPr/>
          </p:nvSpPr>
          <p:spPr bwMode="auto">
            <a:xfrm>
              <a:off x="5581146" y="1618483"/>
              <a:ext cx="1186229" cy="53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8957" tIns="39479" rIns="78957" bIns="39479">
              <a:spAutoFit/>
            </a:bodyPr>
            <a:lstStyle/>
            <a:p>
              <a:pPr algn="ctr" defTabSz="788732"/>
              <a:r>
                <a:rPr lang="zh-TW" altLang="en-US" sz="2100" u="sng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對</a:t>
              </a:r>
              <a:r>
                <a:rPr lang="zh-TW" altLang="en-US" sz="2100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象</a:t>
              </a:r>
              <a:endParaRPr lang="zh-CN" altLang="en-US" sz="2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21" name="TextBox 21"/>
            <p:cNvSpPr txBox="1">
              <a:spLocks noChangeArrowheads="1"/>
            </p:cNvSpPr>
            <p:nvPr/>
          </p:nvSpPr>
          <p:spPr bwMode="auto">
            <a:xfrm>
              <a:off x="4777642" y="3001965"/>
              <a:ext cx="2629650" cy="80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PA-1050-7A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8A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機種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鉚合不良情形</a:t>
              </a:r>
              <a:endPara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637928" y="1049906"/>
            <a:ext cx="2022202" cy="2763486"/>
            <a:chOff x="4888348" y="386037"/>
            <a:chExt cx="2696269" cy="3684647"/>
          </a:xfrm>
        </p:grpSpPr>
        <p:sp>
          <p:nvSpPr>
            <p:cNvPr id="23" name="圆角矩形 8"/>
            <p:cNvSpPr>
              <a:spLocks noChangeArrowheads="1"/>
            </p:cNvSpPr>
            <p:nvPr/>
          </p:nvSpPr>
          <p:spPr bwMode="auto">
            <a:xfrm>
              <a:off x="4888348" y="1412149"/>
              <a:ext cx="2696269" cy="2658535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chemeClr val="accent1"/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24" name="椭圆 10"/>
            <p:cNvSpPr/>
            <p:nvPr/>
          </p:nvSpPr>
          <p:spPr>
            <a:xfrm>
              <a:off x="5458077" y="386037"/>
              <a:ext cx="1524542" cy="1551052"/>
            </a:xfrm>
            <a:prstGeom prst="ellipse">
              <a:avLst/>
            </a:prstGeom>
            <a:solidFill>
              <a:srgbClr val="1F4E79"/>
            </a:solidFill>
            <a:ln>
              <a:noFill/>
            </a:ln>
            <a:effectLst>
              <a:outerShdw blurRad="127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799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5386529" y="906796"/>
              <a:ext cx="1656445" cy="53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8957" tIns="39479" rIns="78957" bIns="39479">
              <a:spAutoFit/>
            </a:bodyPr>
            <a:lstStyle/>
            <a:p>
              <a:pPr algn="ctr" defTabSz="788732"/>
              <a:r>
                <a:rPr lang="zh-TW" altLang="en-US" sz="2100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範圍</a:t>
              </a:r>
              <a:endParaRPr lang="zh-CN" altLang="en-US" sz="21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26" name="TextBox 22"/>
            <p:cNvSpPr txBox="1">
              <a:spLocks noChangeArrowheads="1"/>
            </p:cNvSpPr>
            <p:nvPr/>
          </p:nvSpPr>
          <p:spPr bwMode="auto">
            <a:xfrm>
              <a:off x="5164532" y="2246808"/>
              <a:ext cx="2420082" cy="80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788732">
                <a:lnSpc>
                  <a:spcPct val="130000"/>
                </a:lnSpc>
              </a:pP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A3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廠</a:t>
              </a: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en-US" altLang="zh-TW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MFG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產線與機殼上料流程</a:t>
              </a: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081899" y="3245040"/>
            <a:ext cx="2034880" cy="2777000"/>
            <a:chOff x="4760738" y="1108699"/>
            <a:chExt cx="2713173" cy="3702666"/>
          </a:xfrm>
        </p:grpSpPr>
        <p:sp>
          <p:nvSpPr>
            <p:cNvPr id="8" name="圆角矩形 7"/>
            <p:cNvSpPr>
              <a:spLocks noChangeArrowheads="1"/>
            </p:cNvSpPr>
            <p:nvPr/>
          </p:nvSpPr>
          <p:spPr bwMode="auto">
            <a:xfrm>
              <a:off x="4760738" y="2152830"/>
              <a:ext cx="2696269" cy="2658535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chemeClr val="bg1">
                  <a:lumMod val="85000"/>
                </a:schemeClr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5307867" y="1108699"/>
              <a:ext cx="1523386" cy="1549357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  <a:effectLst>
              <a:outerShdw blurRad="127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799">
                <a:solidFill>
                  <a:srgbClr val="FFD04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2" name="矩形 11"/>
            <p:cNvSpPr>
              <a:spLocks noChangeArrowheads="1"/>
            </p:cNvSpPr>
            <p:nvPr/>
          </p:nvSpPr>
          <p:spPr bwMode="auto">
            <a:xfrm>
              <a:off x="5456127" y="1598332"/>
              <a:ext cx="1183175" cy="53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8957" tIns="39479" rIns="78957" bIns="39479">
              <a:spAutoFit/>
            </a:bodyPr>
            <a:lstStyle/>
            <a:p>
              <a:pPr algn="ctr" defTabSz="788732"/>
              <a:r>
                <a:rPr lang="zh-TW" altLang="en-US" sz="2100" u="sng" dirty="0" smtClean="0">
                  <a:solidFill>
                    <a:srgbClr val="00206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影響</a:t>
              </a:r>
              <a:endParaRPr lang="zh-CN" altLang="en-US" sz="2100" u="sng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5" name="TextBox 21"/>
            <p:cNvSpPr txBox="1">
              <a:spLocks noChangeArrowheads="1"/>
            </p:cNvSpPr>
            <p:nvPr/>
          </p:nvSpPr>
          <p:spPr bwMode="auto">
            <a:xfrm>
              <a:off x="4777642" y="3041431"/>
              <a:ext cx="2696269" cy="80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機台外觀</a:t>
              </a: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不良</a:t>
              </a:r>
              <a:endPara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導致重</a:t>
              </a:r>
              <a:r>
                <a:rPr lang="zh-TW" altLang="en-US" sz="16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工與報廢</a:t>
              </a:r>
              <a:endPara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6447625" y="3194348"/>
            <a:ext cx="2022202" cy="2814713"/>
            <a:chOff x="4760738" y="1058416"/>
            <a:chExt cx="2696269" cy="3752949"/>
          </a:xfrm>
        </p:grpSpPr>
        <p:sp>
          <p:nvSpPr>
            <p:cNvPr id="29" name="圆角矩形 7"/>
            <p:cNvSpPr>
              <a:spLocks noChangeArrowheads="1"/>
            </p:cNvSpPr>
            <p:nvPr/>
          </p:nvSpPr>
          <p:spPr bwMode="auto">
            <a:xfrm>
              <a:off x="4760738" y="2152830"/>
              <a:ext cx="2696269" cy="2658535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chemeClr val="bg1">
                  <a:lumMod val="85000"/>
                </a:schemeClr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30" name="椭圆 9"/>
            <p:cNvSpPr/>
            <p:nvPr/>
          </p:nvSpPr>
          <p:spPr>
            <a:xfrm>
              <a:off x="5347179" y="1058416"/>
              <a:ext cx="1523386" cy="1549357"/>
            </a:xfrm>
            <a:prstGeom prst="ellipse">
              <a:avLst/>
            </a:prstGeom>
            <a:solidFill>
              <a:srgbClr val="B4DADE"/>
            </a:solidFill>
            <a:ln>
              <a:noFill/>
            </a:ln>
            <a:effectLst>
              <a:outerShdw blurRad="127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799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31" name="矩形 30"/>
            <p:cNvSpPr>
              <a:spLocks noChangeArrowheads="1"/>
            </p:cNvSpPr>
            <p:nvPr/>
          </p:nvSpPr>
          <p:spPr bwMode="auto">
            <a:xfrm>
              <a:off x="5515501" y="1640781"/>
              <a:ext cx="1186743" cy="53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8957" tIns="39479" rIns="78957" bIns="39479">
              <a:spAutoFit/>
            </a:bodyPr>
            <a:lstStyle/>
            <a:p>
              <a:pPr algn="ctr" defTabSz="788732"/>
              <a:r>
                <a:rPr lang="zh-TW" altLang="en-US" sz="2100" u="sng" dirty="0" smtClean="0">
                  <a:solidFill>
                    <a:srgbClr val="00206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目標</a:t>
              </a:r>
              <a:endParaRPr lang="zh-CN" altLang="en-US" sz="2100" u="sng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32" name="TextBox 21"/>
            <p:cNvSpPr txBox="1">
              <a:spLocks noChangeArrowheads="1"/>
            </p:cNvSpPr>
            <p:nvPr/>
          </p:nvSpPr>
          <p:spPr bwMode="auto">
            <a:xfrm>
              <a:off x="5062421" y="2942683"/>
              <a:ext cx="2139661" cy="853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zh-TW" altLang="en-US" sz="16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降低</a:t>
              </a:r>
              <a:r>
                <a:rPr lang="en-US" altLang="zh-TW" sz="16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20%</a:t>
              </a:r>
              <a:r>
                <a:rPr lang="zh-TW" altLang="en-US" sz="1600" dirty="0" smtClean="0">
                  <a:solidFill>
                    <a:srgbClr val="1F4E7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160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788732">
                <a:lnSpc>
                  <a:spcPct val="130000"/>
                </a:lnSpc>
                <a:buClr>
                  <a:srgbClr val="0075BA"/>
                </a:buClr>
                <a:buSzPct val="100000"/>
              </a:pPr>
              <a:r>
                <a:rPr lang="zh-TW" altLang="en-US" sz="16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鉚合不良</a:t>
              </a:r>
              <a:endPara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7" name="组合 55"/>
          <p:cNvGrpSpPr/>
          <p:nvPr/>
        </p:nvGrpSpPr>
        <p:grpSpPr>
          <a:xfrm>
            <a:off x="245092" y="129392"/>
            <a:ext cx="2684742" cy="597778"/>
            <a:chOff x="251900" y="183290"/>
            <a:chExt cx="2684742" cy="597778"/>
          </a:xfrm>
        </p:grpSpPr>
        <p:sp>
          <p:nvSpPr>
            <p:cNvPr id="39" name="矩形 38"/>
            <p:cNvSpPr/>
            <p:nvPr/>
          </p:nvSpPr>
          <p:spPr>
            <a:xfrm>
              <a:off x="1315685" y="18329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kern="0" dirty="0" smtClean="0">
                  <a:solidFill>
                    <a:srgbClr val="1F4E79"/>
                  </a:solidFill>
                  <a:latin typeface="Arial"/>
                  <a:ea typeface="微軟正黑體"/>
                  <a:cs typeface="+mj-cs"/>
                  <a:sym typeface="+mn-lt"/>
                </a:rPr>
                <a:t>專案描述</a:t>
              </a:r>
              <a:endParaRPr lang="zh-CN" altLang="en-US" sz="2800" kern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40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41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2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3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4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5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6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5" name="群組 34"/>
          <p:cNvGrpSpPr/>
          <p:nvPr/>
        </p:nvGrpSpPr>
        <p:grpSpPr>
          <a:xfrm>
            <a:off x="1691680" y="3212976"/>
            <a:ext cx="2046276" cy="2870507"/>
            <a:chOff x="272427" y="1000820"/>
            <a:chExt cx="2046276" cy="2870507"/>
          </a:xfrm>
        </p:grpSpPr>
        <p:sp>
          <p:nvSpPr>
            <p:cNvPr id="34" name="圆角矩形 8"/>
            <p:cNvSpPr>
              <a:spLocks noChangeArrowheads="1"/>
            </p:cNvSpPr>
            <p:nvPr/>
          </p:nvSpPr>
          <p:spPr bwMode="auto">
            <a:xfrm>
              <a:off x="272427" y="1877426"/>
              <a:ext cx="2022202" cy="1993901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chemeClr val="bg1">
                  <a:lumMod val="85000"/>
                </a:schemeClr>
              </a:solidFill>
              <a:prstDash val="lgDash"/>
              <a:round/>
              <a:headEnd/>
              <a:tailEnd/>
            </a:ln>
          </p:spPr>
          <p:txBody>
            <a:bodyPr lIns="78957" tIns="39479" rIns="78957" bIns="39479" anchor="ctr"/>
            <a:lstStyle/>
            <a:p>
              <a:pPr algn="ctr" defTabSz="788732"/>
              <a:endParaRPr lang="zh-CN" altLang="en-US" sz="1600">
                <a:solidFill>
                  <a:srgbClr val="686868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grpSp>
          <p:nvGrpSpPr>
            <p:cNvPr id="27" name="群組 26"/>
            <p:cNvGrpSpPr/>
            <p:nvPr/>
          </p:nvGrpSpPr>
          <p:grpSpPr>
            <a:xfrm>
              <a:off x="331483" y="1000820"/>
              <a:ext cx="1987220" cy="2289866"/>
              <a:chOff x="278636" y="290795"/>
              <a:chExt cx="2649627" cy="3053153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771605" y="290795"/>
                <a:ext cx="1523508" cy="1551052"/>
              </a:xfrm>
              <a:prstGeom prst="ellipse">
                <a:avLst/>
              </a:prstGeom>
              <a:solidFill>
                <a:srgbClr val="B4DADE"/>
              </a:solidFill>
              <a:ln>
                <a:noFill/>
              </a:ln>
              <a:effectLst>
                <a:outerShdw blurRad="127000" dist="190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799">
                  <a:solidFill>
                    <a:srgbClr val="0075BA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7" name="矩形 6"/>
              <p:cNvSpPr>
                <a:spLocks noChangeArrowheads="1"/>
              </p:cNvSpPr>
              <p:nvPr/>
            </p:nvSpPr>
            <p:spPr bwMode="auto">
              <a:xfrm>
                <a:off x="948677" y="773677"/>
                <a:ext cx="1198703" cy="537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8957" tIns="39479" rIns="78957" bIns="39479">
                <a:spAutoFit/>
              </a:bodyPr>
              <a:lstStyle/>
              <a:p>
                <a:pPr algn="ctr" defTabSz="788732"/>
                <a:r>
                  <a:rPr lang="zh-TW" altLang="en-US" sz="2100" u="sng" dirty="0">
                    <a:solidFill>
                      <a:srgbClr val="002060"/>
                    </a:solidFill>
                    <a:latin typeface="方正清刻本悦宋简体" panose="02000000000000000000" pitchFamily="2" charset="-122"/>
                    <a:ea typeface="方正清刻本悦宋简体" panose="02000000000000000000" pitchFamily="2" charset="-122"/>
                  </a:rPr>
                  <a:t>問題</a:t>
                </a:r>
                <a:endParaRPr lang="zh-CN" altLang="en-US" sz="2100" u="sng" dirty="0">
                  <a:solidFill>
                    <a:srgbClr val="00206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14" name="TextBox 20"/>
              <p:cNvSpPr txBox="1">
                <a:spLocks noChangeArrowheads="1"/>
              </p:cNvSpPr>
              <p:nvPr/>
            </p:nvSpPr>
            <p:spPr bwMode="auto">
              <a:xfrm>
                <a:off x="278636" y="2116946"/>
                <a:ext cx="2649627" cy="12270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88732">
                  <a:lnSpc>
                    <a:spcPct val="130000"/>
                  </a:lnSpc>
                  <a:buClr>
                    <a:srgbClr val="0075BA"/>
                  </a:buClr>
                  <a:buSzPct val="100000"/>
                </a:pPr>
                <a:r>
                  <a:rPr lang="zh-TW" altLang="en-US" sz="16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鉚</a:t>
                </a:r>
                <a:r>
                  <a:rPr lang="zh-TW" altLang="en-US" sz="16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合不良率平均為</a:t>
                </a:r>
                <a:r>
                  <a:rPr lang="en-US" altLang="zh-TW" sz="16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0.12%</a:t>
                </a:r>
              </a:p>
              <a:p>
                <a:pPr algn="ctr" defTabSz="788732">
                  <a:lnSpc>
                    <a:spcPct val="130000"/>
                  </a:lnSpc>
                  <a:buClr>
                    <a:srgbClr val="0075BA"/>
                  </a:buClr>
                  <a:buSzPct val="100000"/>
                </a:pPr>
                <a:r>
                  <a:rPr lang="zh-TW" altLang="en-US" sz="14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4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en-US" altLang="zh-TW" sz="14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2019/01</a:t>
                </a:r>
                <a:r>
                  <a:rPr lang="zh-TW" altLang="en-US" sz="14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4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</a:t>
                </a:r>
                <a:r>
                  <a:rPr lang="zh-TW" altLang="en-US" sz="14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4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2019/06</a:t>
                </a:r>
                <a:r>
                  <a:rPr lang="en-US" altLang="zh-TW" sz="1400" b="0" dirty="0">
                    <a:solidFill>
                      <a:srgbClr val="68686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</p:txBody>
          </p:sp>
        </p:grpSp>
      </p:grpSp>
      <p:grpSp>
        <p:nvGrpSpPr>
          <p:cNvPr id="4" name="群組 3"/>
          <p:cNvGrpSpPr/>
          <p:nvPr/>
        </p:nvGrpSpPr>
        <p:grpSpPr>
          <a:xfrm>
            <a:off x="983332" y="1475463"/>
            <a:ext cx="7062717" cy="2886168"/>
            <a:chOff x="1004491" y="1548371"/>
            <a:chExt cx="7062717" cy="2886168"/>
          </a:xfrm>
        </p:grpSpPr>
        <p:grpSp>
          <p:nvGrpSpPr>
            <p:cNvPr id="47" name="群組 46"/>
            <p:cNvGrpSpPr/>
            <p:nvPr/>
          </p:nvGrpSpPr>
          <p:grpSpPr>
            <a:xfrm>
              <a:off x="1004491" y="1548371"/>
              <a:ext cx="7062717" cy="2886168"/>
              <a:chOff x="4742240" y="1095990"/>
              <a:chExt cx="9416955" cy="3689721"/>
            </a:xfrm>
          </p:grpSpPr>
          <p:sp>
            <p:nvSpPr>
              <p:cNvPr id="48" name="圆角矩形 7"/>
              <p:cNvSpPr>
                <a:spLocks noChangeArrowheads="1"/>
              </p:cNvSpPr>
              <p:nvPr/>
            </p:nvSpPr>
            <p:spPr bwMode="auto">
              <a:xfrm>
                <a:off x="4742240" y="2101598"/>
                <a:ext cx="9416955" cy="2684113"/>
              </a:xfrm>
              <a:prstGeom prst="roundRect">
                <a:avLst>
                  <a:gd name="adj" fmla="val 16667"/>
                </a:avLst>
              </a:prstGeom>
              <a:solidFill>
                <a:srgbClr val="EAEFF5"/>
              </a:solidFill>
              <a:ln w="12700" algn="ctr">
                <a:solidFill>
                  <a:srgbClr val="1F4E79"/>
                </a:solidFill>
                <a:prstDash val="lgDash"/>
                <a:round/>
                <a:headEnd/>
                <a:tailEnd/>
              </a:ln>
            </p:spPr>
            <p:txBody>
              <a:bodyPr lIns="78957" tIns="39479" rIns="78957" bIns="39479" anchor="ctr"/>
              <a:lstStyle/>
              <a:p>
                <a:pPr algn="ctr" defTabSz="788732"/>
                <a:endParaRPr lang="zh-CN" altLang="en-US" sz="1600">
                  <a:solidFill>
                    <a:srgbClr val="686868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49" name="椭圆 9"/>
              <p:cNvSpPr/>
              <p:nvPr/>
            </p:nvSpPr>
            <p:spPr>
              <a:xfrm>
                <a:off x="5323105" y="1095990"/>
                <a:ext cx="1523387" cy="1549357"/>
              </a:xfrm>
              <a:prstGeom prst="ellipse">
                <a:avLst/>
              </a:prstGeom>
              <a:solidFill>
                <a:srgbClr val="B4DADE"/>
              </a:solidFill>
              <a:ln>
                <a:noFill/>
              </a:ln>
              <a:effectLst>
                <a:outerShdw blurRad="127000" dist="1905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799">
                  <a:solidFill>
                    <a:srgbClr val="686868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p:sp>
            <p:nvSpPr>
              <p:cNvPr id="50" name="矩形 49"/>
              <p:cNvSpPr>
                <a:spLocks noChangeArrowheads="1"/>
              </p:cNvSpPr>
              <p:nvPr/>
            </p:nvSpPr>
            <p:spPr bwMode="auto">
              <a:xfrm>
                <a:off x="5515501" y="1640781"/>
                <a:ext cx="1186743" cy="537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78957" tIns="39479" rIns="78957" bIns="39479">
                <a:spAutoFit/>
              </a:bodyPr>
              <a:lstStyle/>
              <a:p>
                <a:pPr algn="ctr" defTabSz="788732"/>
                <a:r>
                  <a:rPr lang="zh-TW" altLang="en-US" sz="2100" u="sng" dirty="0" smtClean="0">
                    <a:solidFill>
                      <a:srgbClr val="002060"/>
                    </a:solidFill>
                    <a:latin typeface="方正清刻本悦宋简体" panose="02000000000000000000" pitchFamily="2" charset="-122"/>
                    <a:ea typeface="方正清刻本悦宋简体" panose="02000000000000000000" pitchFamily="2" charset="-122"/>
                  </a:rPr>
                  <a:t>目標</a:t>
                </a:r>
                <a:endParaRPr lang="zh-CN" altLang="en-US" sz="2100" u="sng" dirty="0">
                  <a:solidFill>
                    <a:srgbClr val="00206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87271" y="2895488"/>
                    <a:ext cx="6545114" cy="9207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 defTabSz="788732">
                      <a:lnSpc>
                        <a:spcPct val="130000"/>
                      </a:lnSpc>
                      <a:buClr>
                        <a:srgbClr val="0075BA"/>
                      </a:buClr>
                      <a:buSzPct val="100000"/>
                    </a:pPr>
                    <a:r>
                      <a: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鉚合不良</a:t>
                    </a:r>
                    <a:endParaRPr lang="en-US" altLang="zh-TW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  <a:p>
                    <a:pPr algn="ctr" defTabSz="788732">
                      <a:lnSpc>
                        <a:spcPct val="130000"/>
                      </a:lnSpc>
                      <a:buClr>
                        <a:srgbClr val="0075BA"/>
                      </a:buClr>
                      <a:buSzPct val="100000"/>
                    </a:pPr>
                    <a:r>
                      <a:rPr lang="en-US" altLang="zh-TW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           1200 DPPM</a:t>
                    </a:r>
                    <a:r>
                      <a: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TW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</a:t>
                    </a:r>
                    <a:r>
                      <a:rPr lang="en-US" altLang="zh-TW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960 DPPM </a:t>
                    </a:r>
                    <a:r>
                      <a:rPr lang="en-US" altLang="zh-TW" b="0" dirty="0" smtClean="0">
                        <a:solidFill>
                          <a:srgbClr val="1F4E7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(</a:t>
                    </a:r>
                    <a:r>
                      <a:rPr lang="zh-TW" altLang="en-US" b="0" dirty="0" smtClean="0">
                        <a:solidFill>
                          <a:srgbClr val="1F4E7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降低</a:t>
                    </a:r>
                    <a:r>
                      <a:rPr lang="en-US" altLang="zh-TW" b="0" dirty="0" smtClean="0">
                        <a:solidFill>
                          <a:srgbClr val="1F4E7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20%)</a:t>
                    </a:r>
                    <a:r>
                      <a:rPr lang="zh-TW" altLang="en-US" b="0" dirty="0" smtClean="0">
                        <a:solidFill>
                          <a:srgbClr val="1F4E7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</a:t>
                    </a:r>
                    <a:endParaRPr lang="en-US" altLang="zh-TW" b="0" dirty="0">
                      <a:solidFill>
                        <a:srgbClr val="1F4E79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</mc:Choice>
            <mc:Fallback xmlns="">
              <p:sp>
                <p:nvSpPr>
                  <p:cNvPr id="51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187271" y="2895488"/>
                    <a:ext cx="6545114" cy="920711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4237" b="-13559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2" name="Freeform 81"/>
            <p:cNvSpPr>
              <a:spLocks/>
            </p:cNvSpPr>
            <p:nvPr/>
          </p:nvSpPr>
          <p:spPr bwMode="auto">
            <a:xfrm>
              <a:off x="7081253" y="3816582"/>
              <a:ext cx="339945" cy="377490"/>
            </a:xfrm>
            <a:custGeom>
              <a:avLst/>
              <a:gdLst>
                <a:gd name="T0" fmla="*/ 106 w 128"/>
                <a:gd name="T1" fmla="*/ 144 h 144"/>
                <a:gd name="T2" fmla="*/ 12 w 128"/>
                <a:gd name="T3" fmla="*/ 144 h 144"/>
                <a:gd name="T4" fmla="*/ 12 w 128"/>
                <a:gd name="T5" fmla="*/ 14 h 144"/>
                <a:gd name="T6" fmla="*/ 0 w 128"/>
                <a:gd name="T7" fmla="*/ 14 h 144"/>
                <a:gd name="T8" fmla="*/ 0 w 128"/>
                <a:gd name="T9" fmla="*/ 0 h 144"/>
                <a:gd name="T10" fmla="*/ 128 w 128"/>
                <a:gd name="T11" fmla="*/ 0 h 144"/>
                <a:gd name="T12" fmla="*/ 128 w 128"/>
                <a:gd name="T13" fmla="*/ 14 h 144"/>
                <a:gd name="T14" fmla="*/ 106 w 128"/>
                <a:gd name="T15" fmla="*/ 14 h 144"/>
                <a:gd name="T16" fmla="*/ 106 w 128"/>
                <a:gd name="T17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44">
                  <a:moveTo>
                    <a:pt x="106" y="144"/>
                  </a:moveTo>
                  <a:cubicBezTo>
                    <a:pt x="74" y="144"/>
                    <a:pt x="43" y="144"/>
                    <a:pt x="12" y="144"/>
                  </a:cubicBezTo>
                  <a:cubicBezTo>
                    <a:pt x="12" y="100"/>
                    <a:pt x="12" y="57"/>
                    <a:pt x="12" y="14"/>
                  </a:cubicBezTo>
                  <a:cubicBezTo>
                    <a:pt x="8" y="14"/>
                    <a:pt x="4" y="14"/>
                    <a:pt x="0" y="14"/>
                  </a:cubicBezTo>
                  <a:cubicBezTo>
                    <a:pt x="0" y="9"/>
                    <a:pt x="0" y="4"/>
                    <a:pt x="0" y="0"/>
                  </a:cubicBezTo>
                  <a:cubicBezTo>
                    <a:pt x="43" y="0"/>
                    <a:pt x="85" y="0"/>
                    <a:pt x="128" y="0"/>
                  </a:cubicBezTo>
                  <a:cubicBezTo>
                    <a:pt x="128" y="4"/>
                    <a:pt x="128" y="9"/>
                    <a:pt x="128" y="14"/>
                  </a:cubicBezTo>
                  <a:cubicBezTo>
                    <a:pt x="121" y="14"/>
                    <a:pt x="114" y="14"/>
                    <a:pt x="106" y="14"/>
                  </a:cubicBezTo>
                  <a:cubicBezTo>
                    <a:pt x="106" y="57"/>
                    <a:pt x="106" y="100"/>
                    <a:pt x="106" y="144"/>
                  </a:cubicBez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82"/>
            <p:cNvSpPr>
              <a:spLocks/>
            </p:cNvSpPr>
            <p:nvPr/>
          </p:nvSpPr>
          <p:spPr bwMode="auto">
            <a:xfrm>
              <a:off x="7304930" y="3641005"/>
              <a:ext cx="346589" cy="553067"/>
            </a:xfrm>
            <a:custGeom>
              <a:avLst/>
              <a:gdLst>
                <a:gd name="T0" fmla="*/ 0 w 131"/>
                <a:gd name="T1" fmla="*/ 19 h 211"/>
                <a:gd name="T2" fmla="*/ 18 w 131"/>
                <a:gd name="T3" fmla="*/ 0 h 211"/>
                <a:gd name="T4" fmla="*/ 51 w 131"/>
                <a:gd name="T5" fmla="*/ 30 h 211"/>
                <a:gd name="T6" fmla="*/ 48 w 131"/>
                <a:gd name="T7" fmla="*/ 33 h 211"/>
                <a:gd name="T8" fmla="*/ 50 w 131"/>
                <a:gd name="T9" fmla="*/ 36 h 211"/>
                <a:gd name="T10" fmla="*/ 46 w 131"/>
                <a:gd name="T11" fmla="*/ 39 h 211"/>
                <a:gd name="T12" fmla="*/ 60 w 131"/>
                <a:gd name="T13" fmla="*/ 41 h 211"/>
                <a:gd name="T14" fmla="*/ 89 w 131"/>
                <a:gd name="T15" fmla="*/ 35 h 211"/>
                <a:gd name="T16" fmla="*/ 96 w 131"/>
                <a:gd name="T17" fmla="*/ 26 h 211"/>
                <a:gd name="T18" fmla="*/ 115 w 131"/>
                <a:gd name="T19" fmla="*/ 15 h 211"/>
                <a:gd name="T20" fmla="*/ 131 w 131"/>
                <a:gd name="T21" fmla="*/ 30 h 211"/>
                <a:gd name="T22" fmla="*/ 131 w 131"/>
                <a:gd name="T23" fmla="*/ 33 h 211"/>
                <a:gd name="T24" fmla="*/ 122 w 131"/>
                <a:gd name="T25" fmla="*/ 109 h 211"/>
                <a:gd name="T26" fmla="*/ 119 w 131"/>
                <a:gd name="T27" fmla="*/ 122 h 211"/>
                <a:gd name="T28" fmla="*/ 110 w 131"/>
                <a:gd name="T29" fmla="*/ 132 h 211"/>
                <a:gd name="T30" fmla="*/ 57 w 131"/>
                <a:gd name="T31" fmla="*/ 140 h 211"/>
                <a:gd name="T32" fmla="*/ 56 w 131"/>
                <a:gd name="T33" fmla="*/ 140 h 211"/>
                <a:gd name="T34" fmla="*/ 55 w 131"/>
                <a:gd name="T35" fmla="*/ 140 h 211"/>
                <a:gd name="T36" fmla="*/ 55 w 131"/>
                <a:gd name="T37" fmla="*/ 145 h 211"/>
                <a:gd name="T38" fmla="*/ 55 w 131"/>
                <a:gd name="T39" fmla="*/ 195 h 211"/>
                <a:gd name="T40" fmla="*/ 46 w 131"/>
                <a:gd name="T41" fmla="*/ 209 h 211"/>
                <a:gd name="T42" fmla="*/ 31 w 131"/>
                <a:gd name="T43" fmla="*/ 200 h 211"/>
                <a:gd name="T44" fmla="*/ 29 w 131"/>
                <a:gd name="T45" fmla="*/ 170 h 211"/>
                <a:gd name="T46" fmla="*/ 31 w 131"/>
                <a:gd name="T47" fmla="*/ 138 h 211"/>
                <a:gd name="T48" fmla="*/ 34 w 131"/>
                <a:gd name="T49" fmla="*/ 130 h 211"/>
                <a:gd name="T50" fmla="*/ 52 w 131"/>
                <a:gd name="T51" fmla="*/ 116 h 211"/>
                <a:gd name="T52" fmla="*/ 80 w 131"/>
                <a:gd name="T53" fmla="*/ 111 h 211"/>
                <a:gd name="T54" fmla="*/ 85 w 131"/>
                <a:gd name="T55" fmla="*/ 107 h 211"/>
                <a:gd name="T56" fmla="*/ 92 w 131"/>
                <a:gd name="T57" fmla="*/ 62 h 211"/>
                <a:gd name="T58" fmla="*/ 92 w 131"/>
                <a:gd name="T59" fmla="*/ 60 h 211"/>
                <a:gd name="T60" fmla="*/ 82 w 131"/>
                <a:gd name="T61" fmla="*/ 63 h 211"/>
                <a:gd name="T62" fmla="*/ 53 w 131"/>
                <a:gd name="T63" fmla="*/ 63 h 211"/>
                <a:gd name="T64" fmla="*/ 36 w 131"/>
                <a:gd name="T65" fmla="*/ 60 h 211"/>
                <a:gd name="T66" fmla="*/ 27 w 131"/>
                <a:gd name="T67" fmla="*/ 46 h 211"/>
                <a:gd name="T68" fmla="*/ 26 w 131"/>
                <a:gd name="T69" fmla="*/ 43 h 211"/>
                <a:gd name="T70" fmla="*/ 2 w 131"/>
                <a:gd name="T71" fmla="*/ 21 h 211"/>
                <a:gd name="T72" fmla="*/ 0 w 131"/>
                <a:gd name="T73" fmla="*/ 1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1" h="211">
                  <a:moveTo>
                    <a:pt x="0" y="19"/>
                  </a:moveTo>
                  <a:cubicBezTo>
                    <a:pt x="6" y="12"/>
                    <a:pt x="12" y="6"/>
                    <a:pt x="18" y="0"/>
                  </a:cubicBezTo>
                  <a:cubicBezTo>
                    <a:pt x="29" y="10"/>
                    <a:pt x="40" y="20"/>
                    <a:pt x="51" y="30"/>
                  </a:cubicBezTo>
                  <a:cubicBezTo>
                    <a:pt x="50" y="31"/>
                    <a:pt x="49" y="32"/>
                    <a:pt x="48" y="33"/>
                  </a:cubicBezTo>
                  <a:cubicBezTo>
                    <a:pt x="49" y="34"/>
                    <a:pt x="49" y="35"/>
                    <a:pt x="50" y="36"/>
                  </a:cubicBezTo>
                  <a:cubicBezTo>
                    <a:pt x="49" y="37"/>
                    <a:pt x="48" y="37"/>
                    <a:pt x="46" y="39"/>
                  </a:cubicBezTo>
                  <a:cubicBezTo>
                    <a:pt x="51" y="39"/>
                    <a:pt x="55" y="40"/>
                    <a:pt x="60" y="41"/>
                  </a:cubicBezTo>
                  <a:cubicBezTo>
                    <a:pt x="70" y="42"/>
                    <a:pt x="80" y="41"/>
                    <a:pt x="89" y="35"/>
                  </a:cubicBezTo>
                  <a:cubicBezTo>
                    <a:pt x="92" y="32"/>
                    <a:pt x="95" y="30"/>
                    <a:pt x="96" y="26"/>
                  </a:cubicBezTo>
                  <a:cubicBezTo>
                    <a:pt x="100" y="18"/>
                    <a:pt x="107" y="15"/>
                    <a:pt x="115" y="15"/>
                  </a:cubicBezTo>
                  <a:cubicBezTo>
                    <a:pt x="122" y="16"/>
                    <a:pt x="129" y="23"/>
                    <a:pt x="131" y="30"/>
                  </a:cubicBezTo>
                  <a:cubicBezTo>
                    <a:pt x="131" y="31"/>
                    <a:pt x="131" y="32"/>
                    <a:pt x="131" y="33"/>
                  </a:cubicBezTo>
                  <a:cubicBezTo>
                    <a:pt x="129" y="59"/>
                    <a:pt x="128" y="84"/>
                    <a:pt x="122" y="109"/>
                  </a:cubicBezTo>
                  <a:cubicBezTo>
                    <a:pt x="121" y="114"/>
                    <a:pt x="120" y="118"/>
                    <a:pt x="119" y="122"/>
                  </a:cubicBezTo>
                  <a:cubicBezTo>
                    <a:pt x="118" y="127"/>
                    <a:pt x="114" y="130"/>
                    <a:pt x="110" y="132"/>
                  </a:cubicBezTo>
                  <a:cubicBezTo>
                    <a:pt x="93" y="140"/>
                    <a:pt x="75" y="142"/>
                    <a:pt x="57" y="140"/>
                  </a:cubicBezTo>
                  <a:cubicBezTo>
                    <a:pt x="57" y="140"/>
                    <a:pt x="56" y="140"/>
                    <a:pt x="56" y="140"/>
                  </a:cubicBezTo>
                  <a:cubicBezTo>
                    <a:pt x="56" y="140"/>
                    <a:pt x="56" y="140"/>
                    <a:pt x="55" y="140"/>
                  </a:cubicBezTo>
                  <a:cubicBezTo>
                    <a:pt x="55" y="142"/>
                    <a:pt x="55" y="144"/>
                    <a:pt x="55" y="145"/>
                  </a:cubicBezTo>
                  <a:cubicBezTo>
                    <a:pt x="53" y="162"/>
                    <a:pt x="53" y="178"/>
                    <a:pt x="55" y="195"/>
                  </a:cubicBezTo>
                  <a:cubicBezTo>
                    <a:pt x="56" y="202"/>
                    <a:pt x="52" y="208"/>
                    <a:pt x="46" y="209"/>
                  </a:cubicBezTo>
                  <a:cubicBezTo>
                    <a:pt x="39" y="211"/>
                    <a:pt x="32" y="207"/>
                    <a:pt x="31" y="200"/>
                  </a:cubicBezTo>
                  <a:cubicBezTo>
                    <a:pt x="30" y="190"/>
                    <a:pt x="29" y="180"/>
                    <a:pt x="29" y="170"/>
                  </a:cubicBezTo>
                  <a:cubicBezTo>
                    <a:pt x="28" y="159"/>
                    <a:pt x="29" y="148"/>
                    <a:pt x="31" y="138"/>
                  </a:cubicBezTo>
                  <a:cubicBezTo>
                    <a:pt x="32" y="135"/>
                    <a:pt x="33" y="133"/>
                    <a:pt x="34" y="130"/>
                  </a:cubicBezTo>
                  <a:cubicBezTo>
                    <a:pt x="37" y="122"/>
                    <a:pt x="44" y="118"/>
                    <a:pt x="52" y="116"/>
                  </a:cubicBezTo>
                  <a:cubicBezTo>
                    <a:pt x="61" y="113"/>
                    <a:pt x="71" y="112"/>
                    <a:pt x="80" y="111"/>
                  </a:cubicBezTo>
                  <a:cubicBezTo>
                    <a:pt x="84" y="111"/>
                    <a:pt x="84" y="111"/>
                    <a:pt x="85" y="107"/>
                  </a:cubicBezTo>
                  <a:cubicBezTo>
                    <a:pt x="88" y="92"/>
                    <a:pt x="90" y="77"/>
                    <a:pt x="92" y="62"/>
                  </a:cubicBezTo>
                  <a:cubicBezTo>
                    <a:pt x="92" y="61"/>
                    <a:pt x="92" y="61"/>
                    <a:pt x="92" y="60"/>
                  </a:cubicBezTo>
                  <a:cubicBezTo>
                    <a:pt x="88" y="61"/>
                    <a:pt x="85" y="62"/>
                    <a:pt x="82" y="63"/>
                  </a:cubicBezTo>
                  <a:cubicBezTo>
                    <a:pt x="72" y="65"/>
                    <a:pt x="63" y="65"/>
                    <a:pt x="53" y="63"/>
                  </a:cubicBezTo>
                  <a:cubicBezTo>
                    <a:pt x="47" y="63"/>
                    <a:pt x="42" y="62"/>
                    <a:pt x="36" y="60"/>
                  </a:cubicBezTo>
                  <a:cubicBezTo>
                    <a:pt x="28" y="59"/>
                    <a:pt x="25" y="54"/>
                    <a:pt x="27" y="46"/>
                  </a:cubicBezTo>
                  <a:cubicBezTo>
                    <a:pt x="27" y="45"/>
                    <a:pt x="27" y="44"/>
                    <a:pt x="26" y="43"/>
                  </a:cubicBezTo>
                  <a:cubicBezTo>
                    <a:pt x="18" y="36"/>
                    <a:pt x="10" y="28"/>
                    <a:pt x="2" y="21"/>
                  </a:cubicBezTo>
                  <a:cubicBezTo>
                    <a:pt x="1" y="20"/>
                    <a:pt x="1" y="20"/>
                    <a:pt x="0" y="19"/>
                  </a:cubicBez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84"/>
            <p:cNvSpPr>
              <a:spLocks/>
            </p:cNvSpPr>
            <p:nvPr/>
          </p:nvSpPr>
          <p:spPr bwMode="auto">
            <a:xfrm>
              <a:off x="7514212" y="3546632"/>
              <a:ext cx="112946" cy="111930"/>
            </a:xfrm>
            <a:custGeom>
              <a:avLst/>
              <a:gdLst>
                <a:gd name="T0" fmla="*/ 22 w 43"/>
                <a:gd name="T1" fmla="*/ 1 h 43"/>
                <a:gd name="T2" fmla="*/ 43 w 43"/>
                <a:gd name="T3" fmla="*/ 22 h 43"/>
                <a:gd name="T4" fmla="*/ 22 w 43"/>
                <a:gd name="T5" fmla="*/ 43 h 43"/>
                <a:gd name="T6" fmla="*/ 1 w 43"/>
                <a:gd name="T7" fmla="*/ 21 h 43"/>
                <a:gd name="T8" fmla="*/ 22 w 43"/>
                <a:gd name="T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2" y="1"/>
                  </a:moveTo>
                  <a:cubicBezTo>
                    <a:pt x="34" y="1"/>
                    <a:pt x="43" y="10"/>
                    <a:pt x="43" y="22"/>
                  </a:cubicBezTo>
                  <a:cubicBezTo>
                    <a:pt x="42" y="34"/>
                    <a:pt x="33" y="43"/>
                    <a:pt x="22" y="43"/>
                  </a:cubicBezTo>
                  <a:cubicBezTo>
                    <a:pt x="10" y="42"/>
                    <a:pt x="0" y="33"/>
                    <a:pt x="1" y="21"/>
                  </a:cubicBezTo>
                  <a:cubicBezTo>
                    <a:pt x="1" y="10"/>
                    <a:pt x="11" y="0"/>
                    <a:pt x="22" y="1"/>
                  </a:cubicBez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977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59532 -0.24189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74" y="-121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圓角矩形 69"/>
          <p:cNvSpPr/>
          <p:nvPr/>
        </p:nvSpPr>
        <p:spPr bwMode="auto">
          <a:xfrm>
            <a:off x="3187564" y="2299272"/>
            <a:ext cx="1396234" cy="356688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6" name="橢圓 35"/>
          <p:cNvSpPr/>
          <p:nvPr/>
        </p:nvSpPr>
        <p:spPr bwMode="auto">
          <a:xfrm>
            <a:off x="7060628" y="3817686"/>
            <a:ext cx="903837" cy="461514"/>
          </a:xfrm>
          <a:prstGeom prst="ellipse">
            <a:avLst/>
          </a:prstGeom>
          <a:solidFill>
            <a:srgbClr val="CFE0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溢膠</a:t>
            </a:r>
          </a:p>
        </p:txBody>
      </p:sp>
      <p:sp>
        <p:nvSpPr>
          <p:cNvPr id="74" name="圓角矩形 73"/>
          <p:cNvSpPr/>
          <p:nvPr/>
        </p:nvSpPr>
        <p:spPr bwMode="auto">
          <a:xfrm>
            <a:off x="3187691" y="2303347"/>
            <a:ext cx="1390825" cy="346908"/>
          </a:xfrm>
          <a:prstGeom prst="roundRect">
            <a:avLst/>
          </a:prstGeom>
          <a:solidFill>
            <a:schemeClr val="accent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4" name="圓角矩形 63"/>
          <p:cNvSpPr/>
          <p:nvPr/>
        </p:nvSpPr>
        <p:spPr bwMode="auto">
          <a:xfrm>
            <a:off x="4103998" y="3845621"/>
            <a:ext cx="2169438" cy="393462"/>
          </a:xfrm>
          <a:prstGeom prst="roundRect">
            <a:avLst/>
          </a:prstGeom>
          <a:solidFill>
            <a:srgbClr val="CFE0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3" name="圓角矩形 62"/>
          <p:cNvSpPr/>
          <p:nvPr/>
        </p:nvSpPr>
        <p:spPr bwMode="auto">
          <a:xfrm>
            <a:off x="4167824" y="3326299"/>
            <a:ext cx="2335625" cy="423401"/>
          </a:xfrm>
          <a:prstGeom prst="roundRect">
            <a:avLst/>
          </a:prstGeom>
          <a:solidFill>
            <a:srgbClr val="3C8188">
              <a:alpha val="2470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8</a:t>
            </a:fld>
            <a:endParaRPr lang="en-US" altLang="zh-TW" dirty="0"/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631983" y="3086626"/>
            <a:ext cx="7180378" cy="18962"/>
          </a:xfrm>
          <a:prstGeom prst="line">
            <a:avLst/>
          </a:prstGeom>
          <a:ln w="38100">
            <a:solidFill>
              <a:srgbClr val="1F4E79"/>
            </a:solidFill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圓角矩形 6"/>
          <p:cNvSpPr/>
          <p:nvPr/>
        </p:nvSpPr>
        <p:spPr bwMode="auto">
          <a:xfrm>
            <a:off x="1941634" y="1092203"/>
            <a:ext cx="876459" cy="504056"/>
          </a:xfrm>
          <a:prstGeom prst="roundRect">
            <a:avLst/>
          </a:prstGeom>
          <a:solidFill>
            <a:srgbClr val="28639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2404337" y="4995580"/>
            <a:ext cx="1087993" cy="573636"/>
          </a:xfrm>
          <a:prstGeom prst="roundRect">
            <a:avLst/>
          </a:prstGeom>
          <a:solidFill>
            <a:srgbClr val="28639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3936227" y="1081376"/>
            <a:ext cx="864095" cy="504056"/>
          </a:xfrm>
          <a:prstGeom prst="roundRect">
            <a:avLst/>
          </a:prstGeom>
          <a:solidFill>
            <a:srgbClr val="28639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材料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6429336" y="1033441"/>
            <a:ext cx="796533" cy="504056"/>
          </a:xfrm>
          <a:prstGeom prst="roundRect">
            <a:avLst/>
          </a:prstGeom>
          <a:solidFill>
            <a:srgbClr val="28639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 bwMode="auto">
          <a:xfrm>
            <a:off x="5820793" y="5081453"/>
            <a:ext cx="883605" cy="504056"/>
          </a:xfrm>
          <a:prstGeom prst="roundRect">
            <a:avLst/>
          </a:prstGeom>
          <a:solidFill>
            <a:srgbClr val="28639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/>
        </p:nvCxnSpPr>
        <p:spPr bwMode="auto">
          <a:xfrm>
            <a:off x="2445093" y="1606491"/>
            <a:ext cx="785906" cy="151695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線接點 16"/>
          <p:cNvCxnSpPr/>
          <p:nvPr/>
        </p:nvCxnSpPr>
        <p:spPr bwMode="auto">
          <a:xfrm>
            <a:off x="4531830" y="1583432"/>
            <a:ext cx="1018269" cy="153249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線接點 17"/>
          <p:cNvCxnSpPr/>
          <p:nvPr/>
        </p:nvCxnSpPr>
        <p:spPr bwMode="auto">
          <a:xfrm>
            <a:off x="6938183" y="1549023"/>
            <a:ext cx="864095" cy="151695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文字方塊 19"/>
          <p:cNvSpPr txBox="1"/>
          <p:nvPr/>
        </p:nvSpPr>
        <p:spPr>
          <a:xfrm>
            <a:off x="5040964" y="160462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剪線機線頭殘留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2981907" y="1717729"/>
            <a:ext cx="1578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來料外觀不良</a:t>
            </a:r>
          </a:p>
        </p:txBody>
      </p:sp>
      <p:cxnSp>
        <p:nvCxnSpPr>
          <p:cNvPr id="22" name="直線接點 21"/>
          <p:cNvCxnSpPr/>
          <p:nvPr/>
        </p:nvCxnSpPr>
        <p:spPr bwMode="auto">
          <a:xfrm flipH="1">
            <a:off x="3048228" y="3065981"/>
            <a:ext cx="1091054" cy="19396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線接點 23"/>
          <p:cNvCxnSpPr/>
          <p:nvPr/>
        </p:nvCxnSpPr>
        <p:spPr bwMode="auto">
          <a:xfrm flipH="1">
            <a:off x="6351781" y="3105588"/>
            <a:ext cx="1124823" cy="197744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文字方塊 24"/>
          <p:cNvSpPr txBox="1"/>
          <p:nvPr/>
        </p:nvSpPr>
        <p:spPr>
          <a:xfrm>
            <a:off x="872321" y="3392779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鉚合機使用已過正常壽命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1572146" y="400785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治具不穩固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00308" y="169851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 smtClean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補焊站錫渣殘留</a:t>
            </a:r>
            <a:endParaRPr lang="zh-TW" altLang="en-US" sz="1600" b="0" dirty="0">
              <a:solidFill>
                <a:srgbClr val="1F4E7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39175" y="3385729"/>
            <a:ext cx="2280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模具升降距離參數不良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188526" y="3881578"/>
            <a:ext cx="2031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鉚合機參數設定不良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429556" y="2330634"/>
            <a:ext cx="1872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焊錫機錫渣殘留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3192164" y="232912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來料尺寸不一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92781" y="2194136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組裝方向不正確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1280116" y="454977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夾具不準確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325489" y="5813338"/>
            <a:ext cx="30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rgbClr val="C00000"/>
                </a:solidFill>
                <a:latin typeface="+mn-ea"/>
                <a:ea typeface="+mn-ea"/>
              </a:rPr>
              <a:t>模穴匹配不良為主要因子</a:t>
            </a:r>
            <a:endParaRPr lang="zh-TW" altLang="en-US" sz="16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cxnSp>
        <p:nvCxnSpPr>
          <p:cNvPr id="37" name="直線單箭頭接點 36"/>
          <p:cNvCxnSpPr/>
          <p:nvPr/>
        </p:nvCxnSpPr>
        <p:spPr bwMode="auto">
          <a:xfrm flipH="1">
            <a:off x="2112469" y="1844128"/>
            <a:ext cx="436494" cy="115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線單箭頭接點 41"/>
          <p:cNvCxnSpPr/>
          <p:nvPr/>
        </p:nvCxnSpPr>
        <p:spPr bwMode="auto">
          <a:xfrm flipH="1">
            <a:off x="2286814" y="2339893"/>
            <a:ext cx="540060" cy="97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直線單箭頭接點 55"/>
          <p:cNvCxnSpPr/>
          <p:nvPr/>
        </p:nvCxnSpPr>
        <p:spPr bwMode="auto">
          <a:xfrm flipH="1" flipV="1">
            <a:off x="4304361" y="1869456"/>
            <a:ext cx="436494" cy="97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直線單箭頭接點 56"/>
          <p:cNvCxnSpPr/>
          <p:nvPr/>
        </p:nvCxnSpPr>
        <p:spPr bwMode="auto">
          <a:xfrm flipH="1">
            <a:off x="4662807" y="2477860"/>
            <a:ext cx="436494" cy="115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直線單箭頭接點 58"/>
          <p:cNvCxnSpPr/>
          <p:nvPr/>
        </p:nvCxnSpPr>
        <p:spPr bwMode="auto">
          <a:xfrm flipH="1" flipV="1">
            <a:off x="6665607" y="1840080"/>
            <a:ext cx="436494" cy="97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直線單箭頭接點 59"/>
          <p:cNvCxnSpPr/>
          <p:nvPr/>
        </p:nvCxnSpPr>
        <p:spPr bwMode="auto">
          <a:xfrm flipH="1">
            <a:off x="7007622" y="2499911"/>
            <a:ext cx="436494" cy="115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直線單箭頭接點 65"/>
          <p:cNvCxnSpPr/>
          <p:nvPr/>
        </p:nvCxnSpPr>
        <p:spPr bwMode="auto">
          <a:xfrm flipH="1">
            <a:off x="3347864" y="3594158"/>
            <a:ext cx="50555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線單箭頭接點 66"/>
          <p:cNvCxnSpPr/>
          <p:nvPr/>
        </p:nvCxnSpPr>
        <p:spPr bwMode="auto">
          <a:xfrm flipH="1">
            <a:off x="2860851" y="4209495"/>
            <a:ext cx="63147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線單箭頭接點 67"/>
          <p:cNvCxnSpPr>
            <a:endCxn id="29" idx="3"/>
          </p:cNvCxnSpPr>
          <p:nvPr/>
        </p:nvCxnSpPr>
        <p:spPr bwMode="auto">
          <a:xfrm flipH="1">
            <a:off x="2490704" y="4713943"/>
            <a:ext cx="740295" cy="51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直線單箭頭接點 75"/>
          <p:cNvCxnSpPr/>
          <p:nvPr/>
        </p:nvCxnSpPr>
        <p:spPr bwMode="auto">
          <a:xfrm flipH="1" flipV="1">
            <a:off x="6641617" y="3584515"/>
            <a:ext cx="546416" cy="35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直線單箭頭接點 76"/>
          <p:cNvCxnSpPr/>
          <p:nvPr/>
        </p:nvCxnSpPr>
        <p:spPr bwMode="auto">
          <a:xfrm flipH="1">
            <a:off x="6287639" y="4068990"/>
            <a:ext cx="62655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" name="直線單箭頭接點 78"/>
          <p:cNvCxnSpPr/>
          <p:nvPr/>
        </p:nvCxnSpPr>
        <p:spPr bwMode="auto">
          <a:xfrm flipH="1">
            <a:off x="6079941" y="4615175"/>
            <a:ext cx="5193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" name="Freeform 5"/>
          <p:cNvSpPr>
            <a:spLocks noEditPoints="1"/>
          </p:cNvSpPr>
          <p:nvPr/>
        </p:nvSpPr>
        <p:spPr bwMode="auto">
          <a:xfrm>
            <a:off x="7739398" y="2169650"/>
            <a:ext cx="1291249" cy="1892552"/>
          </a:xfrm>
          <a:custGeom>
            <a:avLst/>
            <a:gdLst/>
            <a:ahLst/>
            <a:cxnLst>
              <a:cxn ang="0">
                <a:pos x="2300" y="1434"/>
              </a:cxn>
              <a:cxn ang="0">
                <a:pos x="2194" y="1203"/>
              </a:cxn>
              <a:cxn ang="0">
                <a:pos x="2064" y="997"/>
              </a:cxn>
              <a:cxn ang="0">
                <a:pos x="1916" y="817"/>
              </a:cxn>
              <a:cxn ang="0">
                <a:pos x="1751" y="657"/>
              </a:cxn>
              <a:cxn ang="0">
                <a:pos x="1577" y="521"/>
              </a:cxn>
              <a:cxn ang="0">
                <a:pos x="1397" y="404"/>
              </a:cxn>
              <a:cxn ang="0">
                <a:pos x="1215" y="305"/>
              </a:cxn>
              <a:cxn ang="0">
                <a:pos x="1035" y="224"/>
              </a:cxn>
              <a:cxn ang="0">
                <a:pos x="780" y="129"/>
              </a:cxn>
              <a:cxn ang="0">
                <a:pos x="491" y="50"/>
              </a:cxn>
              <a:cxn ang="0">
                <a:pos x="292" y="11"/>
              </a:cxn>
              <a:cxn ang="0">
                <a:pos x="208" y="39"/>
              </a:cxn>
              <a:cxn ang="0">
                <a:pos x="129" y="415"/>
              </a:cxn>
              <a:cxn ang="0">
                <a:pos x="51" y="889"/>
              </a:cxn>
              <a:cxn ang="0">
                <a:pos x="15" y="1211"/>
              </a:cxn>
              <a:cxn ang="0">
                <a:pos x="1" y="1461"/>
              </a:cxn>
              <a:cxn ang="0">
                <a:pos x="2" y="1581"/>
              </a:cxn>
              <a:cxn ang="0">
                <a:pos x="16" y="1709"/>
              </a:cxn>
              <a:cxn ang="0">
                <a:pos x="58" y="1915"/>
              </a:cxn>
              <a:cxn ang="0">
                <a:pos x="145" y="2204"/>
              </a:cxn>
              <a:cxn ang="0">
                <a:pos x="256" y="2491"/>
              </a:cxn>
              <a:cxn ang="0">
                <a:pos x="372" y="2758"/>
              </a:cxn>
              <a:cxn ang="0">
                <a:pos x="570" y="3157"/>
              </a:cxn>
              <a:cxn ang="0">
                <a:pos x="649" y="3251"/>
              </a:cxn>
              <a:cxn ang="0">
                <a:pos x="990" y="3038"/>
              </a:cxn>
              <a:cxn ang="0">
                <a:pos x="1301" y="2826"/>
              </a:cxn>
              <a:cxn ang="0">
                <a:pos x="1637" y="2570"/>
              </a:cxn>
              <a:cxn ang="0">
                <a:pos x="1880" y="2364"/>
              </a:cxn>
              <a:cxn ang="0">
                <a:pos x="2025" y="2222"/>
              </a:cxn>
              <a:cxn ang="0">
                <a:pos x="2150" y="2080"/>
              </a:cxn>
              <a:cxn ang="0">
                <a:pos x="2251" y="1941"/>
              </a:cxn>
              <a:cxn ang="0">
                <a:pos x="2321" y="1806"/>
              </a:cxn>
              <a:cxn ang="0">
                <a:pos x="2353" y="1679"/>
              </a:cxn>
              <a:cxn ang="0">
                <a:pos x="2353" y="1618"/>
              </a:cxn>
              <a:cxn ang="0">
                <a:pos x="2342" y="1560"/>
              </a:cxn>
              <a:cxn ang="0">
                <a:pos x="709" y="860"/>
              </a:cxn>
              <a:cxn ang="0">
                <a:pos x="617" y="832"/>
              </a:cxn>
              <a:cxn ang="0">
                <a:pos x="545" y="773"/>
              </a:cxn>
              <a:cxn ang="0">
                <a:pos x="501" y="691"/>
              </a:cxn>
              <a:cxn ang="0">
                <a:pos x="490" y="619"/>
              </a:cxn>
              <a:cxn ang="0">
                <a:pos x="499" y="508"/>
              </a:cxn>
              <a:cxn ang="0">
                <a:pos x="518" y="463"/>
              </a:cxn>
              <a:cxn ang="0">
                <a:pos x="544" y="434"/>
              </a:cxn>
              <a:cxn ang="0">
                <a:pos x="583" y="409"/>
              </a:cxn>
              <a:cxn ang="0">
                <a:pos x="639" y="391"/>
              </a:cxn>
              <a:cxn ang="0">
                <a:pos x="733" y="376"/>
              </a:cxn>
              <a:cxn ang="0">
                <a:pos x="784" y="380"/>
              </a:cxn>
              <a:cxn ang="0">
                <a:pos x="836" y="396"/>
              </a:cxn>
              <a:cxn ang="0">
                <a:pos x="911" y="438"/>
              </a:cxn>
              <a:cxn ang="0">
                <a:pos x="992" y="522"/>
              </a:cxn>
              <a:cxn ang="0">
                <a:pos x="1018" y="569"/>
              </a:cxn>
              <a:cxn ang="0">
                <a:pos x="1032" y="620"/>
              </a:cxn>
              <a:cxn ang="0">
                <a:pos x="1034" y="657"/>
              </a:cxn>
              <a:cxn ang="0">
                <a:pos x="1023" y="704"/>
              </a:cxn>
              <a:cxn ang="0">
                <a:pos x="999" y="745"/>
              </a:cxn>
              <a:cxn ang="0">
                <a:pos x="955" y="789"/>
              </a:cxn>
              <a:cxn ang="0">
                <a:pos x="862" y="839"/>
              </a:cxn>
              <a:cxn ang="0">
                <a:pos x="758" y="861"/>
              </a:cxn>
            </a:cxnLst>
            <a:rect l="0" t="0" r="r" b="b"/>
            <a:pathLst>
              <a:path w="2354" h="3264">
                <a:moveTo>
                  <a:pt x="2342" y="1560"/>
                </a:moveTo>
                <a:lnTo>
                  <a:pt x="2342" y="1560"/>
                </a:lnTo>
                <a:lnTo>
                  <a:pt x="2322" y="1496"/>
                </a:lnTo>
                <a:lnTo>
                  <a:pt x="2300" y="1434"/>
                </a:lnTo>
                <a:lnTo>
                  <a:pt x="2275" y="1373"/>
                </a:lnTo>
                <a:lnTo>
                  <a:pt x="2250" y="1315"/>
                </a:lnTo>
                <a:lnTo>
                  <a:pt x="2222" y="1258"/>
                </a:lnTo>
                <a:lnTo>
                  <a:pt x="2194" y="1203"/>
                </a:lnTo>
                <a:lnTo>
                  <a:pt x="2163" y="1148"/>
                </a:lnTo>
                <a:lnTo>
                  <a:pt x="2132" y="1096"/>
                </a:lnTo>
                <a:lnTo>
                  <a:pt x="2098" y="1047"/>
                </a:lnTo>
                <a:lnTo>
                  <a:pt x="2064" y="997"/>
                </a:lnTo>
                <a:lnTo>
                  <a:pt x="2028" y="950"/>
                </a:lnTo>
                <a:lnTo>
                  <a:pt x="1992" y="903"/>
                </a:lnTo>
                <a:lnTo>
                  <a:pt x="1954" y="859"/>
                </a:lnTo>
                <a:lnTo>
                  <a:pt x="1916" y="817"/>
                </a:lnTo>
                <a:lnTo>
                  <a:pt x="1876" y="774"/>
                </a:lnTo>
                <a:lnTo>
                  <a:pt x="1835" y="734"/>
                </a:lnTo>
                <a:lnTo>
                  <a:pt x="1794" y="696"/>
                </a:lnTo>
                <a:lnTo>
                  <a:pt x="1751" y="657"/>
                </a:lnTo>
                <a:lnTo>
                  <a:pt x="1709" y="621"/>
                </a:lnTo>
                <a:lnTo>
                  <a:pt x="1666" y="586"/>
                </a:lnTo>
                <a:lnTo>
                  <a:pt x="1622" y="554"/>
                </a:lnTo>
                <a:lnTo>
                  <a:pt x="1577" y="521"/>
                </a:lnTo>
                <a:lnTo>
                  <a:pt x="1533" y="490"/>
                </a:lnTo>
                <a:lnTo>
                  <a:pt x="1487" y="460"/>
                </a:lnTo>
                <a:lnTo>
                  <a:pt x="1442" y="432"/>
                </a:lnTo>
                <a:lnTo>
                  <a:pt x="1397" y="404"/>
                </a:lnTo>
                <a:lnTo>
                  <a:pt x="1352" y="378"/>
                </a:lnTo>
                <a:lnTo>
                  <a:pt x="1306" y="352"/>
                </a:lnTo>
                <a:lnTo>
                  <a:pt x="1260" y="329"/>
                </a:lnTo>
                <a:lnTo>
                  <a:pt x="1215" y="305"/>
                </a:lnTo>
                <a:lnTo>
                  <a:pt x="1169" y="283"/>
                </a:lnTo>
                <a:lnTo>
                  <a:pt x="1124" y="263"/>
                </a:lnTo>
                <a:lnTo>
                  <a:pt x="1079" y="243"/>
                </a:lnTo>
                <a:lnTo>
                  <a:pt x="1035" y="224"/>
                </a:lnTo>
                <a:lnTo>
                  <a:pt x="991" y="206"/>
                </a:lnTo>
                <a:lnTo>
                  <a:pt x="947" y="189"/>
                </a:lnTo>
                <a:lnTo>
                  <a:pt x="862" y="158"/>
                </a:lnTo>
                <a:lnTo>
                  <a:pt x="780" y="129"/>
                </a:lnTo>
                <a:lnTo>
                  <a:pt x="701" y="105"/>
                </a:lnTo>
                <a:lnTo>
                  <a:pt x="627" y="84"/>
                </a:lnTo>
                <a:lnTo>
                  <a:pt x="556" y="66"/>
                </a:lnTo>
                <a:lnTo>
                  <a:pt x="491" y="50"/>
                </a:lnTo>
                <a:lnTo>
                  <a:pt x="432" y="36"/>
                </a:lnTo>
                <a:lnTo>
                  <a:pt x="378" y="25"/>
                </a:lnTo>
                <a:lnTo>
                  <a:pt x="331" y="17"/>
                </a:lnTo>
                <a:lnTo>
                  <a:pt x="292" y="11"/>
                </a:lnTo>
                <a:lnTo>
                  <a:pt x="237" y="2"/>
                </a:lnTo>
                <a:lnTo>
                  <a:pt x="217" y="0"/>
                </a:lnTo>
                <a:lnTo>
                  <a:pt x="217" y="0"/>
                </a:lnTo>
                <a:lnTo>
                  <a:pt x="208" y="39"/>
                </a:lnTo>
                <a:lnTo>
                  <a:pt x="184" y="148"/>
                </a:lnTo>
                <a:lnTo>
                  <a:pt x="167" y="226"/>
                </a:lnTo>
                <a:lnTo>
                  <a:pt x="149" y="315"/>
                </a:lnTo>
                <a:lnTo>
                  <a:pt x="129" y="415"/>
                </a:lnTo>
                <a:lnTo>
                  <a:pt x="109" y="524"/>
                </a:lnTo>
                <a:lnTo>
                  <a:pt x="88" y="640"/>
                </a:lnTo>
                <a:lnTo>
                  <a:pt x="69" y="762"/>
                </a:lnTo>
                <a:lnTo>
                  <a:pt x="51" y="889"/>
                </a:lnTo>
                <a:lnTo>
                  <a:pt x="34" y="1018"/>
                </a:lnTo>
                <a:lnTo>
                  <a:pt x="27" y="1082"/>
                </a:lnTo>
                <a:lnTo>
                  <a:pt x="20" y="1146"/>
                </a:lnTo>
                <a:lnTo>
                  <a:pt x="15" y="1211"/>
                </a:lnTo>
                <a:lnTo>
                  <a:pt x="10" y="1275"/>
                </a:lnTo>
                <a:lnTo>
                  <a:pt x="5" y="1337"/>
                </a:lnTo>
                <a:lnTo>
                  <a:pt x="2" y="1400"/>
                </a:lnTo>
                <a:lnTo>
                  <a:pt x="1" y="1461"/>
                </a:lnTo>
                <a:lnTo>
                  <a:pt x="0" y="1521"/>
                </a:lnTo>
                <a:lnTo>
                  <a:pt x="0" y="1521"/>
                </a:lnTo>
                <a:lnTo>
                  <a:pt x="1" y="1550"/>
                </a:lnTo>
                <a:lnTo>
                  <a:pt x="2" y="1581"/>
                </a:lnTo>
                <a:lnTo>
                  <a:pt x="4" y="1612"/>
                </a:lnTo>
                <a:lnTo>
                  <a:pt x="7" y="1644"/>
                </a:lnTo>
                <a:lnTo>
                  <a:pt x="11" y="1677"/>
                </a:lnTo>
                <a:lnTo>
                  <a:pt x="16" y="1709"/>
                </a:lnTo>
                <a:lnTo>
                  <a:pt x="21" y="1742"/>
                </a:lnTo>
                <a:lnTo>
                  <a:pt x="28" y="1776"/>
                </a:lnTo>
                <a:lnTo>
                  <a:pt x="41" y="1845"/>
                </a:lnTo>
                <a:lnTo>
                  <a:pt x="58" y="1915"/>
                </a:lnTo>
                <a:lnTo>
                  <a:pt x="77" y="1986"/>
                </a:lnTo>
                <a:lnTo>
                  <a:pt x="99" y="2058"/>
                </a:lnTo>
                <a:lnTo>
                  <a:pt x="121" y="2131"/>
                </a:lnTo>
                <a:lnTo>
                  <a:pt x="145" y="2204"/>
                </a:lnTo>
                <a:lnTo>
                  <a:pt x="172" y="2277"/>
                </a:lnTo>
                <a:lnTo>
                  <a:pt x="198" y="2349"/>
                </a:lnTo>
                <a:lnTo>
                  <a:pt x="227" y="2421"/>
                </a:lnTo>
                <a:lnTo>
                  <a:pt x="256" y="2491"/>
                </a:lnTo>
                <a:lnTo>
                  <a:pt x="284" y="2561"/>
                </a:lnTo>
                <a:lnTo>
                  <a:pt x="314" y="2629"/>
                </a:lnTo>
                <a:lnTo>
                  <a:pt x="344" y="2695"/>
                </a:lnTo>
                <a:lnTo>
                  <a:pt x="372" y="2758"/>
                </a:lnTo>
                <a:lnTo>
                  <a:pt x="430" y="2878"/>
                </a:lnTo>
                <a:lnTo>
                  <a:pt x="483" y="2986"/>
                </a:lnTo>
                <a:lnTo>
                  <a:pt x="529" y="3081"/>
                </a:lnTo>
                <a:lnTo>
                  <a:pt x="570" y="3157"/>
                </a:lnTo>
                <a:lnTo>
                  <a:pt x="600" y="3215"/>
                </a:lnTo>
                <a:lnTo>
                  <a:pt x="628" y="3264"/>
                </a:lnTo>
                <a:lnTo>
                  <a:pt x="628" y="3264"/>
                </a:lnTo>
                <a:lnTo>
                  <a:pt x="649" y="3251"/>
                </a:lnTo>
                <a:lnTo>
                  <a:pt x="709" y="3215"/>
                </a:lnTo>
                <a:lnTo>
                  <a:pt x="802" y="3159"/>
                </a:lnTo>
                <a:lnTo>
                  <a:pt x="921" y="3083"/>
                </a:lnTo>
                <a:lnTo>
                  <a:pt x="990" y="3038"/>
                </a:lnTo>
                <a:lnTo>
                  <a:pt x="1062" y="2990"/>
                </a:lnTo>
                <a:lnTo>
                  <a:pt x="1138" y="2938"/>
                </a:lnTo>
                <a:lnTo>
                  <a:pt x="1218" y="2883"/>
                </a:lnTo>
                <a:lnTo>
                  <a:pt x="1301" y="2826"/>
                </a:lnTo>
                <a:lnTo>
                  <a:pt x="1383" y="2766"/>
                </a:lnTo>
                <a:lnTo>
                  <a:pt x="1468" y="2702"/>
                </a:lnTo>
                <a:lnTo>
                  <a:pt x="1553" y="2637"/>
                </a:lnTo>
                <a:lnTo>
                  <a:pt x="1637" y="2570"/>
                </a:lnTo>
                <a:lnTo>
                  <a:pt x="1721" y="2503"/>
                </a:lnTo>
                <a:lnTo>
                  <a:pt x="1801" y="2434"/>
                </a:lnTo>
                <a:lnTo>
                  <a:pt x="1841" y="2399"/>
                </a:lnTo>
                <a:lnTo>
                  <a:pt x="1880" y="2364"/>
                </a:lnTo>
                <a:lnTo>
                  <a:pt x="1917" y="2328"/>
                </a:lnTo>
                <a:lnTo>
                  <a:pt x="1954" y="2293"/>
                </a:lnTo>
                <a:lnTo>
                  <a:pt x="1990" y="2258"/>
                </a:lnTo>
                <a:lnTo>
                  <a:pt x="2025" y="2222"/>
                </a:lnTo>
                <a:lnTo>
                  <a:pt x="2058" y="2187"/>
                </a:lnTo>
                <a:lnTo>
                  <a:pt x="2091" y="2151"/>
                </a:lnTo>
                <a:lnTo>
                  <a:pt x="2122" y="2116"/>
                </a:lnTo>
                <a:lnTo>
                  <a:pt x="2150" y="2080"/>
                </a:lnTo>
                <a:lnTo>
                  <a:pt x="2179" y="2045"/>
                </a:lnTo>
                <a:lnTo>
                  <a:pt x="2204" y="2010"/>
                </a:lnTo>
                <a:lnTo>
                  <a:pt x="2229" y="1975"/>
                </a:lnTo>
                <a:lnTo>
                  <a:pt x="2251" y="1941"/>
                </a:lnTo>
                <a:lnTo>
                  <a:pt x="2272" y="1907"/>
                </a:lnTo>
                <a:lnTo>
                  <a:pt x="2290" y="1873"/>
                </a:lnTo>
                <a:lnTo>
                  <a:pt x="2306" y="1839"/>
                </a:lnTo>
                <a:lnTo>
                  <a:pt x="2321" y="1806"/>
                </a:lnTo>
                <a:lnTo>
                  <a:pt x="2333" y="1773"/>
                </a:lnTo>
                <a:lnTo>
                  <a:pt x="2341" y="1741"/>
                </a:lnTo>
                <a:lnTo>
                  <a:pt x="2349" y="1709"/>
                </a:lnTo>
                <a:lnTo>
                  <a:pt x="2353" y="1679"/>
                </a:lnTo>
                <a:lnTo>
                  <a:pt x="2354" y="1663"/>
                </a:lnTo>
                <a:lnTo>
                  <a:pt x="2354" y="1648"/>
                </a:lnTo>
                <a:lnTo>
                  <a:pt x="2354" y="1633"/>
                </a:lnTo>
                <a:lnTo>
                  <a:pt x="2353" y="1618"/>
                </a:lnTo>
                <a:lnTo>
                  <a:pt x="2352" y="1603"/>
                </a:lnTo>
                <a:lnTo>
                  <a:pt x="2350" y="1589"/>
                </a:lnTo>
                <a:lnTo>
                  <a:pt x="2347" y="1574"/>
                </a:lnTo>
                <a:lnTo>
                  <a:pt x="2342" y="1560"/>
                </a:lnTo>
                <a:lnTo>
                  <a:pt x="2342" y="1560"/>
                </a:lnTo>
                <a:close/>
                <a:moveTo>
                  <a:pt x="733" y="862"/>
                </a:moveTo>
                <a:lnTo>
                  <a:pt x="733" y="862"/>
                </a:lnTo>
                <a:lnTo>
                  <a:pt x="709" y="860"/>
                </a:lnTo>
                <a:lnTo>
                  <a:pt x="684" y="857"/>
                </a:lnTo>
                <a:lnTo>
                  <a:pt x="661" y="850"/>
                </a:lnTo>
                <a:lnTo>
                  <a:pt x="639" y="843"/>
                </a:lnTo>
                <a:lnTo>
                  <a:pt x="617" y="832"/>
                </a:lnTo>
                <a:lnTo>
                  <a:pt x="597" y="821"/>
                </a:lnTo>
                <a:lnTo>
                  <a:pt x="578" y="806"/>
                </a:lnTo>
                <a:lnTo>
                  <a:pt x="561" y="791"/>
                </a:lnTo>
                <a:lnTo>
                  <a:pt x="545" y="773"/>
                </a:lnTo>
                <a:lnTo>
                  <a:pt x="531" y="755"/>
                </a:lnTo>
                <a:lnTo>
                  <a:pt x="520" y="735"/>
                </a:lnTo>
                <a:lnTo>
                  <a:pt x="509" y="714"/>
                </a:lnTo>
                <a:lnTo>
                  <a:pt x="501" y="691"/>
                </a:lnTo>
                <a:lnTo>
                  <a:pt x="495" y="668"/>
                </a:lnTo>
                <a:lnTo>
                  <a:pt x="491" y="644"/>
                </a:lnTo>
                <a:lnTo>
                  <a:pt x="490" y="619"/>
                </a:lnTo>
                <a:lnTo>
                  <a:pt x="490" y="619"/>
                </a:lnTo>
                <a:lnTo>
                  <a:pt x="491" y="572"/>
                </a:lnTo>
                <a:lnTo>
                  <a:pt x="492" y="548"/>
                </a:lnTo>
                <a:lnTo>
                  <a:pt x="495" y="527"/>
                </a:lnTo>
                <a:lnTo>
                  <a:pt x="499" y="508"/>
                </a:lnTo>
                <a:lnTo>
                  <a:pt x="505" y="489"/>
                </a:lnTo>
                <a:lnTo>
                  <a:pt x="508" y="479"/>
                </a:lnTo>
                <a:lnTo>
                  <a:pt x="512" y="471"/>
                </a:lnTo>
                <a:lnTo>
                  <a:pt x="518" y="463"/>
                </a:lnTo>
                <a:lnTo>
                  <a:pt x="523" y="455"/>
                </a:lnTo>
                <a:lnTo>
                  <a:pt x="529" y="448"/>
                </a:lnTo>
                <a:lnTo>
                  <a:pt x="536" y="440"/>
                </a:lnTo>
                <a:lnTo>
                  <a:pt x="544" y="434"/>
                </a:lnTo>
                <a:lnTo>
                  <a:pt x="553" y="426"/>
                </a:lnTo>
                <a:lnTo>
                  <a:pt x="562" y="421"/>
                </a:lnTo>
                <a:lnTo>
                  <a:pt x="572" y="415"/>
                </a:lnTo>
                <a:lnTo>
                  <a:pt x="583" y="409"/>
                </a:lnTo>
                <a:lnTo>
                  <a:pt x="595" y="404"/>
                </a:lnTo>
                <a:lnTo>
                  <a:pt x="609" y="399"/>
                </a:lnTo>
                <a:lnTo>
                  <a:pt x="623" y="394"/>
                </a:lnTo>
                <a:lnTo>
                  <a:pt x="639" y="391"/>
                </a:lnTo>
                <a:lnTo>
                  <a:pt x="655" y="387"/>
                </a:lnTo>
                <a:lnTo>
                  <a:pt x="692" y="381"/>
                </a:lnTo>
                <a:lnTo>
                  <a:pt x="733" y="376"/>
                </a:lnTo>
                <a:lnTo>
                  <a:pt x="733" y="376"/>
                </a:lnTo>
                <a:lnTo>
                  <a:pt x="746" y="376"/>
                </a:lnTo>
                <a:lnTo>
                  <a:pt x="758" y="376"/>
                </a:lnTo>
                <a:lnTo>
                  <a:pt x="771" y="378"/>
                </a:lnTo>
                <a:lnTo>
                  <a:pt x="784" y="380"/>
                </a:lnTo>
                <a:lnTo>
                  <a:pt x="798" y="382"/>
                </a:lnTo>
                <a:lnTo>
                  <a:pt x="810" y="386"/>
                </a:lnTo>
                <a:lnTo>
                  <a:pt x="823" y="390"/>
                </a:lnTo>
                <a:lnTo>
                  <a:pt x="836" y="396"/>
                </a:lnTo>
                <a:lnTo>
                  <a:pt x="850" y="401"/>
                </a:lnTo>
                <a:lnTo>
                  <a:pt x="862" y="407"/>
                </a:lnTo>
                <a:lnTo>
                  <a:pt x="887" y="421"/>
                </a:lnTo>
                <a:lnTo>
                  <a:pt x="911" y="438"/>
                </a:lnTo>
                <a:lnTo>
                  <a:pt x="934" y="457"/>
                </a:lnTo>
                <a:lnTo>
                  <a:pt x="955" y="477"/>
                </a:lnTo>
                <a:lnTo>
                  <a:pt x="974" y="498"/>
                </a:lnTo>
                <a:lnTo>
                  <a:pt x="992" y="522"/>
                </a:lnTo>
                <a:lnTo>
                  <a:pt x="999" y="533"/>
                </a:lnTo>
                <a:lnTo>
                  <a:pt x="1007" y="545"/>
                </a:lnTo>
                <a:lnTo>
                  <a:pt x="1013" y="558"/>
                </a:lnTo>
                <a:lnTo>
                  <a:pt x="1018" y="569"/>
                </a:lnTo>
                <a:lnTo>
                  <a:pt x="1023" y="582"/>
                </a:lnTo>
                <a:lnTo>
                  <a:pt x="1027" y="595"/>
                </a:lnTo>
                <a:lnTo>
                  <a:pt x="1030" y="608"/>
                </a:lnTo>
                <a:lnTo>
                  <a:pt x="1032" y="620"/>
                </a:lnTo>
                <a:lnTo>
                  <a:pt x="1034" y="633"/>
                </a:lnTo>
                <a:lnTo>
                  <a:pt x="1034" y="646"/>
                </a:lnTo>
                <a:lnTo>
                  <a:pt x="1034" y="646"/>
                </a:lnTo>
                <a:lnTo>
                  <a:pt x="1034" y="657"/>
                </a:lnTo>
                <a:lnTo>
                  <a:pt x="1032" y="670"/>
                </a:lnTo>
                <a:lnTo>
                  <a:pt x="1030" y="682"/>
                </a:lnTo>
                <a:lnTo>
                  <a:pt x="1027" y="694"/>
                </a:lnTo>
                <a:lnTo>
                  <a:pt x="1023" y="704"/>
                </a:lnTo>
                <a:lnTo>
                  <a:pt x="1018" y="715"/>
                </a:lnTo>
                <a:lnTo>
                  <a:pt x="1013" y="725"/>
                </a:lnTo>
                <a:lnTo>
                  <a:pt x="1007" y="736"/>
                </a:lnTo>
                <a:lnTo>
                  <a:pt x="999" y="745"/>
                </a:lnTo>
                <a:lnTo>
                  <a:pt x="992" y="755"/>
                </a:lnTo>
                <a:lnTo>
                  <a:pt x="983" y="764"/>
                </a:lnTo>
                <a:lnTo>
                  <a:pt x="975" y="773"/>
                </a:lnTo>
                <a:lnTo>
                  <a:pt x="955" y="789"/>
                </a:lnTo>
                <a:lnTo>
                  <a:pt x="934" y="804"/>
                </a:lnTo>
                <a:lnTo>
                  <a:pt x="911" y="817"/>
                </a:lnTo>
                <a:lnTo>
                  <a:pt x="887" y="828"/>
                </a:lnTo>
                <a:lnTo>
                  <a:pt x="862" y="839"/>
                </a:lnTo>
                <a:lnTo>
                  <a:pt x="837" y="846"/>
                </a:lnTo>
                <a:lnTo>
                  <a:pt x="810" y="854"/>
                </a:lnTo>
                <a:lnTo>
                  <a:pt x="784" y="858"/>
                </a:lnTo>
                <a:lnTo>
                  <a:pt x="758" y="861"/>
                </a:lnTo>
                <a:lnTo>
                  <a:pt x="733" y="862"/>
                </a:lnTo>
                <a:lnTo>
                  <a:pt x="733" y="862"/>
                </a:lnTo>
                <a:close/>
              </a:path>
            </a:pathLst>
          </a:custGeom>
          <a:solidFill>
            <a:srgbClr val="28639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88" name="Group 25"/>
          <p:cNvGrpSpPr/>
          <p:nvPr/>
        </p:nvGrpSpPr>
        <p:grpSpPr>
          <a:xfrm>
            <a:off x="114859" y="2139321"/>
            <a:ext cx="702117" cy="1951374"/>
            <a:chOff x="216429" y="2190275"/>
            <a:chExt cx="1091142" cy="2492295"/>
          </a:xfrm>
          <a:solidFill>
            <a:srgbClr val="286398"/>
          </a:solidFill>
        </p:grpSpPr>
        <p:sp>
          <p:nvSpPr>
            <p:cNvPr id="89" name="Freeform 26"/>
            <p:cNvSpPr>
              <a:spLocks/>
            </p:cNvSpPr>
            <p:nvPr/>
          </p:nvSpPr>
          <p:spPr bwMode="auto">
            <a:xfrm>
              <a:off x="216429" y="2190275"/>
              <a:ext cx="1091142" cy="1265714"/>
            </a:xfrm>
            <a:custGeom>
              <a:avLst/>
              <a:gdLst/>
              <a:ahLst/>
              <a:cxnLst>
                <a:cxn ang="0">
                  <a:pos x="1019" y="888"/>
                </a:cxn>
                <a:cxn ang="0">
                  <a:pos x="917" y="708"/>
                </a:cxn>
                <a:cxn ang="0">
                  <a:pos x="836" y="559"/>
                </a:cxn>
                <a:cxn ang="0">
                  <a:pos x="788" y="462"/>
                </a:cxn>
                <a:cxn ang="0">
                  <a:pos x="777" y="437"/>
                </a:cxn>
                <a:cxn ang="0">
                  <a:pos x="758" y="395"/>
                </a:cxn>
                <a:cxn ang="0">
                  <a:pos x="738" y="361"/>
                </a:cxn>
                <a:cxn ang="0">
                  <a:pos x="715" y="333"/>
                </a:cxn>
                <a:cxn ang="0">
                  <a:pos x="693" y="310"/>
                </a:cxn>
                <a:cxn ang="0">
                  <a:pos x="667" y="290"/>
                </a:cxn>
                <a:cxn ang="0">
                  <a:pos x="610" y="254"/>
                </a:cxn>
                <a:cxn ang="0">
                  <a:pos x="577" y="236"/>
                </a:cxn>
                <a:cxn ang="0">
                  <a:pos x="525" y="212"/>
                </a:cxn>
                <a:cxn ang="0">
                  <a:pos x="353" y="140"/>
                </a:cxn>
                <a:cxn ang="0">
                  <a:pos x="76" y="31"/>
                </a:cxn>
                <a:cxn ang="0">
                  <a:pos x="0" y="0"/>
                </a:cxn>
                <a:cxn ang="0">
                  <a:pos x="120" y="181"/>
                </a:cxn>
                <a:cxn ang="0">
                  <a:pos x="263" y="405"/>
                </a:cxn>
                <a:cxn ang="0">
                  <a:pos x="327" y="514"/>
                </a:cxn>
                <a:cxn ang="0">
                  <a:pos x="377" y="604"/>
                </a:cxn>
                <a:cxn ang="0">
                  <a:pos x="392" y="640"/>
                </a:cxn>
                <a:cxn ang="0">
                  <a:pos x="401" y="666"/>
                </a:cxn>
                <a:cxn ang="0">
                  <a:pos x="404" y="676"/>
                </a:cxn>
                <a:cxn ang="0">
                  <a:pos x="412" y="698"/>
                </a:cxn>
                <a:cxn ang="0">
                  <a:pos x="427" y="727"/>
                </a:cxn>
                <a:cxn ang="0">
                  <a:pos x="457" y="763"/>
                </a:cxn>
                <a:cxn ang="0">
                  <a:pos x="490" y="794"/>
                </a:cxn>
                <a:cxn ang="0">
                  <a:pos x="527" y="822"/>
                </a:cxn>
                <a:cxn ang="0">
                  <a:pos x="580" y="857"/>
                </a:cxn>
                <a:cxn ang="0">
                  <a:pos x="635" y="888"/>
                </a:cxn>
                <a:cxn ang="0">
                  <a:pos x="641" y="891"/>
                </a:cxn>
                <a:cxn ang="0">
                  <a:pos x="667" y="898"/>
                </a:cxn>
                <a:cxn ang="0">
                  <a:pos x="720" y="908"/>
                </a:cxn>
                <a:cxn ang="0">
                  <a:pos x="858" y="924"/>
                </a:cxn>
                <a:cxn ang="0">
                  <a:pos x="987" y="934"/>
                </a:cxn>
                <a:cxn ang="0">
                  <a:pos x="1019" y="888"/>
                </a:cxn>
              </a:cxnLst>
              <a:rect l="0" t="0" r="r" b="b"/>
              <a:pathLst>
                <a:path w="1045" h="938">
                  <a:moveTo>
                    <a:pt x="1019" y="888"/>
                  </a:moveTo>
                  <a:lnTo>
                    <a:pt x="1019" y="888"/>
                  </a:lnTo>
                  <a:lnTo>
                    <a:pt x="988" y="835"/>
                  </a:lnTo>
                  <a:lnTo>
                    <a:pt x="917" y="708"/>
                  </a:lnTo>
                  <a:lnTo>
                    <a:pt x="876" y="633"/>
                  </a:lnTo>
                  <a:lnTo>
                    <a:pt x="836" y="559"/>
                  </a:lnTo>
                  <a:lnTo>
                    <a:pt x="802" y="492"/>
                  </a:lnTo>
                  <a:lnTo>
                    <a:pt x="788" y="462"/>
                  </a:lnTo>
                  <a:lnTo>
                    <a:pt x="777" y="437"/>
                  </a:lnTo>
                  <a:lnTo>
                    <a:pt x="777" y="437"/>
                  </a:lnTo>
                  <a:lnTo>
                    <a:pt x="767" y="415"/>
                  </a:lnTo>
                  <a:lnTo>
                    <a:pt x="758" y="395"/>
                  </a:lnTo>
                  <a:lnTo>
                    <a:pt x="748" y="378"/>
                  </a:lnTo>
                  <a:lnTo>
                    <a:pt x="738" y="361"/>
                  </a:lnTo>
                  <a:lnTo>
                    <a:pt x="726" y="347"/>
                  </a:lnTo>
                  <a:lnTo>
                    <a:pt x="715" y="333"/>
                  </a:lnTo>
                  <a:lnTo>
                    <a:pt x="704" y="321"/>
                  </a:lnTo>
                  <a:lnTo>
                    <a:pt x="693" y="310"/>
                  </a:lnTo>
                  <a:lnTo>
                    <a:pt x="680" y="299"/>
                  </a:lnTo>
                  <a:lnTo>
                    <a:pt x="667" y="290"/>
                  </a:lnTo>
                  <a:lnTo>
                    <a:pt x="640" y="272"/>
                  </a:lnTo>
                  <a:lnTo>
                    <a:pt x="610" y="254"/>
                  </a:lnTo>
                  <a:lnTo>
                    <a:pt x="577" y="236"/>
                  </a:lnTo>
                  <a:lnTo>
                    <a:pt x="577" y="236"/>
                  </a:lnTo>
                  <a:lnTo>
                    <a:pt x="554" y="226"/>
                  </a:lnTo>
                  <a:lnTo>
                    <a:pt x="525" y="212"/>
                  </a:lnTo>
                  <a:lnTo>
                    <a:pt x="448" y="179"/>
                  </a:lnTo>
                  <a:lnTo>
                    <a:pt x="353" y="140"/>
                  </a:lnTo>
                  <a:lnTo>
                    <a:pt x="254" y="100"/>
                  </a:lnTo>
                  <a:lnTo>
                    <a:pt x="76" y="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" y="88"/>
                  </a:lnTo>
                  <a:lnTo>
                    <a:pt x="120" y="181"/>
                  </a:lnTo>
                  <a:lnTo>
                    <a:pt x="191" y="290"/>
                  </a:lnTo>
                  <a:lnTo>
                    <a:pt x="263" y="405"/>
                  </a:lnTo>
                  <a:lnTo>
                    <a:pt x="297" y="461"/>
                  </a:lnTo>
                  <a:lnTo>
                    <a:pt x="327" y="514"/>
                  </a:lnTo>
                  <a:lnTo>
                    <a:pt x="354" y="563"/>
                  </a:lnTo>
                  <a:lnTo>
                    <a:pt x="377" y="604"/>
                  </a:lnTo>
                  <a:lnTo>
                    <a:pt x="386" y="623"/>
                  </a:lnTo>
                  <a:lnTo>
                    <a:pt x="392" y="640"/>
                  </a:lnTo>
                  <a:lnTo>
                    <a:pt x="398" y="654"/>
                  </a:lnTo>
                  <a:lnTo>
                    <a:pt x="401" y="666"/>
                  </a:lnTo>
                  <a:lnTo>
                    <a:pt x="401" y="666"/>
                  </a:lnTo>
                  <a:lnTo>
                    <a:pt x="404" y="676"/>
                  </a:lnTo>
                  <a:lnTo>
                    <a:pt x="407" y="687"/>
                  </a:lnTo>
                  <a:lnTo>
                    <a:pt x="412" y="698"/>
                  </a:lnTo>
                  <a:lnTo>
                    <a:pt x="416" y="708"/>
                  </a:lnTo>
                  <a:lnTo>
                    <a:pt x="427" y="727"/>
                  </a:lnTo>
                  <a:lnTo>
                    <a:pt x="441" y="745"/>
                  </a:lnTo>
                  <a:lnTo>
                    <a:pt x="457" y="763"/>
                  </a:lnTo>
                  <a:lnTo>
                    <a:pt x="472" y="779"/>
                  </a:lnTo>
                  <a:lnTo>
                    <a:pt x="490" y="794"/>
                  </a:lnTo>
                  <a:lnTo>
                    <a:pt x="508" y="809"/>
                  </a:lnTo>
                  <a:lnTo>
                    <a:pt x="527" y="822"/>
                  </a:lnTo>
                  <a:lnTo>
                    <a:pt x="545" y="835"/>
                  </a:lnTo>
                  <a:lnTo>
                    <a:pt x="580" y="857"/>
                  </a:lnTo>
                  <a:lnTo>
                    <a:pt x="612" y="875"/>
                  </a:lnTo>
                  <a:lnTo>
                    <a:pt x="635" y="888"/>
                  </a:lnTo>
                  <a:lnTo>
                    <a:pt x="635" y="888"/>
                  </a:lnTo>
                  <a:lnTo>
                    <a:pt x="641" y="891"/>
                  </a:lnTo>
                  <a:lnTo>
                    <a:pt x="648" y="893"/>
                  </a:lnTo>
                  <a:lnTo>
                    <a:pt x="667" y="898"/>
                  </a:lnTo>
                  <a:lnTo>
                    <a:pt x="692" y="903"/>
                  </a:lnTo>
                  <a:lnTo>
                    <a:pt x="720" y="908"/>
                  </a:lnTo>
                  <a:lnTo>
                    <a:pt x="786" y="916"/>
                  </a:lnTo>
                  <a:lnTo>
                    <a:pt x="858" y="924"/>
                  </a:lnTo>
                  <a:lnTo>
                    <a:pt x="928" y="929"/>
                  </a:lnTo>
                  <a:lnTo>
                    <a:pt x="987" y="934"/>
                  </a:lnTo>
                  <a:lnTo>
                    <a:pt x="1045" y="938"/>
                  </a:lnTo>
                  <a:lnTo>
                    <a:pt x="1019" y="88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27"/>
            <p:cNvSpPr>
              <a:spLocks/>
            </p:cNvSpPr>
            <p:nvPr/>
          </p:nvSpPr>
          <p:spPr bwMode="auto">
            <a:xfrm>
              <a:off x="216429" y="3416856"/>
              <a:ext cx="1091142" cy="1265714"/>
            </a:xfrm>
            <a:custGeom>
              <a:avLst/>
              <a:gdLst/>
              <a:ahLst/>
              <a:cxnLst>
                <a:cxn ang="0">
                  <a:pos x="1019" y="51"/>
                </a:cxn>
                <a:cxn ang="0">
                  <a:pos x="917" y="231"/>
                </a:cxn>
                <a:cxn ang="0">
                  <a:pos x="836" y="379"/>
                </a:cxn>
                <a:cxn ang="0">
                  <a:pos x="788" y="476"/>
                </a:cxn>
                <a:cxn ang="0">
                  <a:pos x="777" y="502"/>
                </a:cxn>
                <a:cxn ang="0">
                  <a:pos x="758" y="542"/>
                </a:cxn>
                <a:cxn ang="0">
                  <a:pos x="738" y="577"/>
                </a:cxn>
                <a:cxn ang="0">
                  <a:pos x="715" y="605"/>
                </a:cxn>
                <a:cxn ang="0">
                  <a:pos x="693" y="629"/>
                </a:cxn>
                <a:cxn ang="0">
                  <a:pos x="667" y="648"/>
                </a:cxn>
                <a:cxn ang="0">
                  <a:pos x="610" y="684"/>
                </a:cxn>
                <a:cxn ang="0">
                  <a:pos x="577" y="702"/>
                </a:cxn>
                <a:cxn ang="0">
                  <a:pos x="525" y="727"/>
                </a:cxn>
                <a:cxn ang="0">
                  <a:pos x="353" y="799"/>
                </a:cxn>
                <a:cxn ang="0">
                  <a:pos x="76" y="908"/>
                </a:cxn>
                <a:cxn ang="0">
                  <a:pos x="0" y="938"/>
                </a:cxn>
                <a:cxn ang="0">
                  <a:pos x="120" y="757"/>
                </a:cxn>
                <a:cxn ang="0">
                  <a:pos x="263" y="533"/>
                </a:cxn>
                <a:cxn ang="0">
                  <a:pos x="327" y="424"/>
                </a:cxn>
                <a:cxn ang="0">
                  <a:pos x="377" y="334"/>
                </a:cxn>
                <a:cxn ang="0">
                  <a:pos x="392" y="298"/>
                </a:cxn>
                <a:cxn ang="0">
                  <a:pos x="401" y="272"/>
                </a:cxn>
                <a:cxn ang="0">
                  <a:pos x="404" y="262"/>
                </a:cxn>
                <a:cxn ang="0">
                  <a:pos x="412" y="241"/>
                </a:cxn>
                <a:cxn ang="0">
                  <a:pos x="427" y="211"/>
                </a:cxn>
                <a:cxn ang="0">
                  <a:pos x="457" y="175"/>
                </a:cxn>
                <a:cxn ang="0">
                  <a:pos x="490" y="144"/>
                </a:cxn>
                <a:cxn ang="0">
                  <a:pos x="527" y="116"/>
                </a:cxn>
                <a:cxn ang="0">
                  <a:pos x="580" y="81"/>
                </a:cxn>
                <a:cxn ang="0">
                  <a:pos x="635" y="51"/>
                </a:cxn>
                <a:cxn ang="0">
                  <a:pos x="641" y="47"/>
                </a:cxn>
                <a:cxn ang="0">
                  <a:pos x="667" y="40"/>
                </a:cxn>
                <a:cxn ang="0">
                  <a:pos x="720" y="30"/>
                </a:cxn>
                <a:cxn ang="0">
                  <a:pos x="858" y="15"/>
                </a:cxn>
                <a:cxn ang="0">
                  <a:pos x="987" y="5"/>
                </a:cxn>
                <a:cxn ang="0">
                  <a:pos x="1019" y="51"/>
                </a:cxn>
              </a:cxnLst>
              <a:rect l="0" t="0" r="r" b="b"/>
              <a:pathLst>
                <a:path w="1045" h="938">
                  <a:moveTo>
                    <a:pt x="1019" y="51"/>
                  </a:moveTo>
                  <a:lnTo>
                    <a:pt x="1019" y="51"/>
                  </a:lnTo>
                  <a:lnTo>
                    <a:pt x="988" y="103"/>
                  </a:lnTo>
                  <a:lnTo>
                    <a:pt x="917" y="231"/>
                  </a:lnTo>
                  <a:lnTo>
                    <a:pt x="876" y="305"/>
                  </a:lnTo>
                  <a:lnTo>
                    <a:pt x="836" y="379"/>
                  </a:lnTo>
                  <a:lnTo>
                    <a:pt x="802" y="447"/>
                  </a:lnTo>
                  <a:lnTo>
                    <a:pt x="788" y="476"/>
                  </a:lnTo>
                  <a:lnTo>
                    <a:pt x="777" y="502"/>
                  </a:lnTo>
                  <a:lnTo>
                    <a:pt x="777" y="502"/>
                  </a:lnTo>
                  <a:lnTo>
                    <a:pt x="767" y="523"/>
                  </a:lnTo>
                  <a:lnTo>
                    <a:pt x="758" y="542"/>
                  </a:lnTo>
                  <a:lnTo>
                    <a:pt x="748" y="560"/>
                  </a:lnTo>
                  <a:lnTo>
                    <a:pt x="738" y="577"/>
                  </a:lnTo>
                  <a:lnTo>
                    <a:pt x="726" y="592"/>
                  </a:lnTo>
                  <a:lnTo>
                    <a:pt x="715" y="605"/>
                  </a:lnTo>
                  <a:lnTo>
                    <a:pt x="704" y="617"/>
                  </a:lnTo>
                  <a:lnTo>
                    <a:pt x="693" y="629"/>
                  </a:lnTo>
                  <a:lnTo>
                    <a:pt x="680" y="639"/>
                  </a:lnTo>
                  <a:lnTo>
                    <a:pt x="667" y="648"/>
                  </a:lnTo>
                  <a:lnTo>
                    <a:pt x="640" y="666"/>
                  </a:lnTo>
                  <a:lnTo>
                    <a:pt x="610" y="684"/>
                  </a:lnTo>
                  <a:lnTo>
                    <a:pt x="577" y="702"/>
                  </a:lnTo>
                  <a:lnTo>
                    <a:pt x="577" y="702"/>
                  </a:lnTo>
                  <a:lnTo>
                    <a:pt x="554" y="712"/>
                  </a:lnTo>
                  <a:lnTo>
                    <a:pt x="525" y="727"/>
                  </a:lnTo>
                  <a:lnTo>
                    <a:pt x="448" y="759"/>
                  </a:lnTo>
                  <a:lnTo>
                    <a:pt x="353" y="799"/>
                  </a:lnTo>
                  <a:lnTo>
                    <a:pt x="254" y="838"/>
                  </a:lnTo>
                  <a:lnTo>
                    <a:pt x="76" y="908"/>
                  </a:lnTo>
                  <a:lnTo>
                    <a:pt x="0" y="938"/>
                  </a:lnTo>
                  <a:lnTo>
                    <a:pt x="0" y="938"/>
                  </a:lnTo>
                  <a:lnTo>
                    <a:pt x="58" y="850"/>
                  </a:lnTo>
                  <a:lnTo>
                    <a:pt x="120" y="757"/>
                  </a:lnTo>
                  <a:lnTo>
                    <a:pt x="191" y="648"/>
                  </a:lnTo>
                  <a:lnTo>
                    <a:pt x="263" y="533"/>
                  </a:lnTo>
                  <a:lnTo>
                    <a:pt x="297" y="477"/>
                  </a:lnTo>
                  <a:lnTo>
                    <a:pt x="327" y="424"/>
                  </a:lnTo>
                  <a:lnTo>
                    <a:pt x="354" y="376"/>
                  </a:lnTo>
                  <a:lnTo>
                    <a:pt x="377" y="334"/>
                  </a:lnTo>
                  <a:lnTo>
                    <a:pt x="386" y="315"/>
                  </a:lnTo>
                  <a:lnTo>
                    <a:pt x="392" y="298"/>
                  </a:lnTo>
                  <a:lnTo>
                    <a:pt x="398" y="285"/>
                  </a:lnTo>
                  <a:lnTo>
                    <a:pt x="401" y="272"/>
                  </a:lnTo>
                  <a:lnTo>
                    <a:pt x="401" y="272"/>
                  </a:lnTo>
                  <a:lnTo>
                    <a:pt x="404" y="262"/>
                  </a:lnTo>
                  <a:lnTo>
                    <a:pt x="407" y="251"/>
                  </a:lnTo>
                  <a:lnTo>
                    <a:pt x="412" y="241"/>
                  </a:lnTo>
                  <a:lnTo>
                    <a:pt x="416" y="231"/>
                  </a:lnTo>
                  <a:lnTo>
                    <a:pt x="427" y="211"/>
                  </a:lnTo>
                  <a:lnTo>
                    <a:pt x="441" y="193"/>
                  </a:lnTo>
                  <a:lnTo>
                    <a:pt x="457" y="175"/>
                  </a:lnTo>
                  <a:lnTo>
                    <a:pt x="472" y="160"/>
                  </a:lnTo>
                  <a:lnTo>
                    <a:pt x="490" y="144"/>
                  </a:lnTo>
                  <a:lnTo>
                    <a:pt x="508" y="129"/>
                  </a:lnTo>
                  <a:lnTo>
                    <a:pt x="527" y="116"/>
                  </a:lnTo>
                  <a:lnTo>
                    <a:pt x="545" y="103"/>
                  </a:lnTo>
                  <a:lnTo>
                    <a:pt x="580" y="81"/>
                  </a:lnTo>
                  <a:lnTo>
                    <a:pt x="612" y="63"/>
                  </a:lnTo>
                  <a:lnTo>
                    <a:pt x="635" y="51"/>
                  </a:lnTo>
                  <a:lnTo>
                    <a:pt x="635" y="51"/>
                  </a:lnTo>
                  <a:lnTo>
                    <a:pt x="641" y="47"/>
                  </a:lnTo>
                  <a:lnTo>
                    <a:pt x="648" y="45"/>
                  </a:lnTo>
                  <a:lnTo>
                    <a:pt x="667" y="40"/>
                  </a:lnTo>
                  <a:lnTo>
                    <a:pt x="692" y="35"/>
                  </a:lnTo>
                  <a:lnTo>
                    <a:pt x="720" y="30"/>
                  </a:lnTo>
                  <a:lnTo>
                    <a:pt x="786" y="22"/>
                  </a:lnTo>
                  <a:lnTo>
                    <a:pt x="858" y="15"/>
                  </a:lnTo>
                  <a:lnTo>
                    <a:pt x="928" y="9"/>
                  </a:lnTo>
                  <a:lnTo>
                    <a:pt x="987" y="5"/>
                  </a:lnTo>
                  <a:lnTo>
                    <a:pt x="1045" y="0"/>
                  </a:lnTo>
                  <a:lnTo>
                    <a:pt x="1019" y="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" name="月亮 8"/>
          <p:cNvSpPr/>
          <p:nvPr/>
        </p:nvSpPr>
        <p:spPr bwMode="auto">
          <a:xfrm rot="16200000">
            <a:off x="8658480" y="3230992"/>
            <a:ext cx="108000" cy="360000"/>
          </a:xfrm>
          <a:prstGeom prst="moon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1" name="橢圓 30"/>
          <p:cNvSpPr/>
          <p:nvPr/>
        </p:nvSpPr>
        <p:spPr bwMode="auto">
          <a:xfrm>
            <a:off x="4182737" y="4283153"/>
            <a:ext cx="1906250" cy="66205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5" name="圓角矩形 64"/>
          <p:cNvSpPr/>
          <p:nvPr/>
        </p:nvSpPr>
        <p:spPr bwMode="auto">
          <a:xfrm>
            <a:off x="4157365" y="3868593"/>
            <a:ext cx="2108128" cy="375424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1" name="圓角矩形 70"/>
          <p:cNvSpPr/>
          <p:nvPr/>
        </p:nvSpPr>
        <p:spPr bwMode="auto">
          <a:xfrm>
            <a:off x="1235231" y="4515571"/>
            <a:ext cx="1216820" cy="390888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2" name="圓角矩形 71"/>
          <p:cNvSpPr/>
          <p:nvPr/>
        </p:nvSpPr>
        <p:spPr bwMode="auto">
          <a:xfrm>
            <a:off x="1546281" y="3973514"/>
            <a:ext cx="1216820" cy="390888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9" name="圓角矩形 68"/>
          <p:cNvSpPr/>
          <p:nvPr/>
        </p:nvSpPr>
        <p:spPr bwMode="auto">
          <a:xfrm>
            <a:off x="4380953" y="4426053"/>
            <a:ext cx="1623181" cy="406477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3" name="圓角矩形 72"/>
          <p:cNvSpPr/>
          <p:nvPr/>
        </p:nvSpPr>
        <p:spPr bwMode="auto">
          <a:xfrm>
            <a:off x="4380953" y="4402307"/>
            <a:ext cx="1606468" cy="423747"/>
          </a:xfrm>
          <a:prstGeom prst="roundRect">
            <a:avLst/>
          </a:prstGeom>
          <a:solidFill>
            <a:schemeClr val="accent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886316" y="2794238"/>
            <a:ext cx="1228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鉚合不良</a:t>
            </a:r>
            <a:endParaRPr lang="en-US" altLang="zh-TW" sz="1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橢圓 74"/>
          <p:cNvSpPr/>
          <p:nvPr/>
        </p:nvSpPr>
        <p:spPr bwMode="auto">
          <a:xfrm>
            <a:off x="7038721" y="3815215"/>
            <a:ext cx="917214" cy="465178"/>
          </a:xfrm>
          <a:prstGeom prst="ellipse">
            <a:avLst/>
          </a:prstGeom>
          <a:solidFill>
            <a:schemeClr val="bg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斷差</a:t>
            </a:r>
          </a:p>
        </p:txBody>
      </p:sp>
      <p:sp>
        <p:nvSpPr>
          <p:cNvPr id="78" name="橢圓 77"/>
          <p:cNvSpPr/>
          <p:nvPr/>
        </p:nvSpPr>
        <p:spPr bwMode="auto">
          <a:xfrm>
            <a:off x="7024685" y="3786839"/>
            <a:ext cx="903837" cy="473760"/>
          </a:xfrm>
          <a:prstGeom prst="ellipse">
            <a:avLst/>
          </a:prstGeom>
          <a:solidFill>
            <a:srgbClr val="CFE0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縫隙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2" name="组合 55"/>
          <p:cNvGrpSpPr/>
          <p:nvPr/>
        </p:nvGrpSpPr>
        <p:grpSpPr>
          <a:xfrm>
            <a:off x="217261" y="116632"/>
            <a:ext cx="5074819" cy="597778"/>
            <a:chOff x="251900" y="183290"/>
            <a:chExt cx="5074819" cy="597778"/>
          </a:xfrm>
        </p:grpSpPr>
        <p:sp>
          <p:nvSpPr>
            <p:cNvPr id="93" name="矩形 92"/>
            <p:cNvSpPr/>
            <p:nvPr/>
          </p:nvSpPr>
          <p:spPr>
            <a:xfrm>
              <a:off x="1315685" y="183290"/>
              <a:ext cx="40110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376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800" kern="0" dirty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問題分析 </a:t>
              </a:r>
              <a:r>
                <a:rPr lang="en-US" altLang="zh-TW" sz="2000" kern="0" dirty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–</a:t>
              </a:r>
              <a:r>
                <a:rPr lang="zh-TW" altLang="en-US" sz="2000" kern="0" dirty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 </a:t>
              </a:r>
              <a:r>
                <a:rPr lang="zh-TW" altLang="en-US" kern="0" dirty="0">
                  <a:solidFill>
                    <a:srgbClr val="1F4E79"/>
                  </a:solidFill>
                  <a:latin typeface="Arial"/>
                  <a:ea typeface="微軟正黑體"/>
                  <a:cs typeface="+mj-cs"/>
                </a:rPr>
                <a:t>鉚合不良特性要因圖</a:t>
              </a:r>
              <a:endParaRPr lang="zh-CN" altLang="en-US" sz="2800" kern="0" dirty="0">
                <a:solidFill>
                  <a:srgbClr val="1F4E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  <p:grpSp>
          <p:nvGrpSpPr>
            <p:cNvPr id="94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95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6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7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8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9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100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62" name="圓角矩形 61"/>
          <p:cNvSpPr/>
          <p:nvPr/>
        </p:nvSpPr>
        <p:spPr bwMode="auto">
          <a:xfrm>
            <a:off x="4353631" y="4386917"/>
            <a:ext cx="1657824" cy="419791"/>
          </a:xfrm>
          <a:prstGeom prst="roundRect">
            <a:avLst/>
          </a:prstGeom>
          <a:solidFill>
            <a:schemeClr val="accent1">
              <a:lumMod val="50000"/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445806" y="446075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模穴號不匹配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7830417" y="4955845"/>
            <a:ext cx="11292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solidFill>
                  <a:srgbClr val="000000"/>
                </a:solidFill>
                <a:latin typeface="+mn-ea"/>
                <a:ea typeface="+mn-ea"/>
              </a:rPr>
              <a:t>可控</a:t>
            </a:r>
            <a:endParaRPr lang="en-US" altLang="zh-TW" sz="1600" b="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TW" altLang="en-US" sz="1600" b="0" dirty="0" smtClean="0">
                <a:solidFill>
                  <a:srgbClr val="1F4E79"/>
                </a:solidFill>
                <a:latin typeface="+mn-ea"/>
                <a:ea typeface="+mn-ea"/>
              </a:rPr>
              <a:t>難控</a:t>
            </a:r>
            <a:endParaRPr lang="en-US" altLang="zh-TW" sz="1600" b="0" dirty="0" smtClean="0">
              <a:solidFill>
                <a:srgbClr val="1F4E79"/>
              </a:solidFill>
              <a:latin typeface="+mn-ea"/>
              <a:ea typeface="+mn-ea"/>
            </a:endParaRPr>
          </a:p>
          <a:p>
            <a:r>
              <a:rPr lang="zh-TW" altLang="en-US" sz="1600" b="0" dirty="0" smtClean="0">
                <a:solidFill>
                  <a:srgbClr val="C00000"/>
                </a:solidFill>
                <a:latin typeface="+mn-ea"/>
                <a:ea typeface="+mn-ea"/>
              </a:rPr>
              <a:t>不可</a:t>
            </a:r>
            <a:r>
              <a:rPr lang="zh-TW" altLang="en-US" sz="1600" b="0" dirty="0">
                <a:solidFill>
                  <a:srgbClr val="C00000"/>
                </a:solidFill>
                <a:latin typeface="+mn-ea"/>
                <a:ea typeface="+mn-ea"/>
              </a:rPr>
              <a:t>控</a:t>
            </a:r>
          </a:p>
        </p:txBody>
      </p:sp>
    </p:spTree>
    <p:extLst>
      <p:ext uri="{BB962C8B-B14F-4D97-AF65-F5344CB8AC3E}">
        <p14:creationId xmlns:p14="http://schemas.microsoft.com/office/powerpoint/2010/main" val="372628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  <p:bldP spid="36" grpId="0" animBg="1"/>
      <p:bldP spid="36" grpId="1" animBg="1"/>
      <p:bldP spid="74" grpId="0" animBg="1"/>
      <p:bldP spid="74" grpId="1" animBg="1"/>
      <p:bldP spid="74" grpId="2" animBg="1"/>
      <p:bldP spid="64" grpId="0" animBg="1"/>
      <p:bldP spid="64" grpId="1" animBg="1"/>
      <p:bldP spid="64" grpId="2" animBg="1"/>
      <p:bldP spid="63" grpId="0" animBg="1"/>
      <p:bldP spid="63" grpId="1" animBg="1"/>
      <p:bldP spid="30" grpId="0"/>
      <p:bldP spid="31" grpId="0" animBg="1"/>
      <p:bldP spid="65" grpId="0" animBg="1"/>
      <p:bldP spid="65" grpId="1" animBg="1"/>
      <p:bldP spid="71" grpId="0" animBg="1"/>
      <p:bldP spid="71" grpId="1" animBg="1"/>
      <p:bldP spid="72" grpId="0" animBg="1"/>
      <p:bldP spid="72" grpId="1" animBg="1"/>
      <p:bldP spid="69" grpId="0" animBg="1"/>
      <p:bldP spid="69" grpId="1" animBg="1"/>
      <p:bldP spid="73" grpId="0" animBg="1"/>
      <p:bldP spid="73" grpId="1" animBg="1"/>
      <p:bldP spid="73" grpId="2" animBg="1"/>
      <p:bldP spid="75" grpId="0" animBg="1"/>
      <p:bldP spid="75" grpId="1" animBg="1"/>
      <p:bldP spid="78" grpId="0" animBg="1"/>
      <p:bldP spid="78" grpId="3" animBg="1"/>
      <p:bldP spid="62" grpId="0" animBg="1"/>
      <p:bldP spid="6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667840598"/>
              </p:ext>
            </p:extLst>
          </p:nvPr>
        </p:nvGraphicFramePr>
        <p:xfrm>
          <a:off x="795875" y="953942"/>
          <a:ext cx="8182853" cy="503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3" name="组合 55"/>
          <p:cNvGrpSpPr/>
          <p:nvPr/>
        </p:nvGrpSpPr>
        <p:grpSpPr>
          <a:xfrm>
            <a:off x="231074" y="94918"/>
            <a:ext cx="5344124" cy="597778"/>
            <a:chOff x="251900" y="183290"/>
            <a:chExt cx="5344124" cy="597778"/>
          </a:xfrm>
        </p:grpSpPr>
        <p:sp>
          <p:nvSpPr>
            <p:cNvPr id="44" name="矩形 43"/>
            <p:cNvSpPr/>
            <p:nvPr/>
          </p:nvSpPr>
          <p:spPr>
            <a:xfrm>
              <a:off x="1315685" y="183290"/>
              <a:ext cx="42803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現況</a:t>
              </a:r>
              <a:r>
                <a:rPr lang="zh-TW" altLang="en-US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分析</a:t>
              </a:r>
              <a:r>
                <a:rPr lang="en-US" altLang="zh-TW" sz="2800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-</a:t>
              </a:r>
              <a:r>
                <a:rPr lang="zh-TW" altLang="en-US" dirty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模穴</a:t>
              </a:r>
              <a:r>
                <a:rPr lang="zh-TW" altLang="en-US" dirty="0" smtClean="0">
                  <a:solidFill>
                    <a:srgbClr val="1F4E79"/>
                  </a:solidFill>
                  <a:latin typeface="Times New Roman" panose="02020603050405020304" pitchFamily="18" charset="0"/>
                  <a:ea typeface="微軟正黑體"/>
                  <a:cs typeface="Times New Roman" panose="02020603050405020304" pitchFamily="18" charset="0"/>
                </a:rPr>
                <a:t>號匹配導致不良狀況</a:t>
              </a:r>
              <a:endParaRPr lang="zh-TW" altLang="en-US" dirty="0">
                <a:solidFill>
                  <a:srgbClr val="1F4E79"/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endParaRPr>
            </a:p>
          </p:txBody>
        </p:sp>
        <p:grpSp>
          <p:nvGrpSpPr>
            <p:cNvPr id="60" name="组合 63"/>
            <p:cNvGrpSpPr/>
            <p:nvPr/>
          </p:nvGrpSpPr>
          <p:grpSpPr>
            <a:xfrm>
              <a:off x="251900" y="195486"/>
              <a:ext cx="887938" cy="585582"/>
              <a:chOff x="562441" y="531294"/>
              <a:chExt cx="2322326" cy="1531540"/>
            </a:xfrm>
          </p:grpSpPr>
          <p:sp>
            <p:nvSpPr>
              <p:cNvPr id="61" name="圆角矩形 6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2" name="圆角矩形 6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rgbClr val="1F4E79"/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3" name="圆角矩形 6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4" name="圆角矩形 6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5" name="圆角矩形 6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文本框 4"/>
              <p:cNvSpPr txBox="1"/>
              <p:nvPr/>
            </p:nvSpPr>
            <p:spPr>
              <a:xfrm>
                <a:off x="1078706" y="617339"/>
                <a:ext cx="960924" cy="96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kern="0" dirty="0" smtClean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D</a:t>
                </a:r>
                <a:endParaRPr kumimoji="0" lang="zh-CN" altLang="en-US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5" name="群組 44"/>
          <p:cNvGrpSpPr/>
          <p:nvPr/>
        </p:nvGrpSpPr>
        <p:grpSpPr>
          <a:xfrm>
            <a:off x="4714235" y="4591074"/>
            <a:ext cx="1168392" cy="1282561"/>
            <a:chOff x="3835608" y="4471054"/>
            <a:chExt cx="1152128" cy="1224137"/>
          </a:xfrm>
        </p:grpSpPr>
        <p:pic>
          <p:nvPicPr>
            <p:cNvPr id="46" name="圖片 4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6031" b="77481" l="14504" r="74809">
                          <a14:backgroundMark x1="33206" y1="75954" x2="64122" y2="74046"/>
                          <a14:backgroundMark x1="34351" y1="75191" x2="64504" y2="73664"/>
                          <a14:backgroundMark x1="72901" y1="66794" x2="74046" y2="515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5" t="8610" r="20536" b="14752"/>
            <a:stretch/>
          </p:blipFill>
          <p:spPr>
            <a:xfrm>
              <a:off x="3835608" y="4471054"/>
              <a:ext cx="1152128" cy="1224137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47" name="橢圓 46"/>
            <p:cNvSpPr/>
            <p:nvPr/>
          </p:nvSpPr>
          <p:spPr bwMode="auto">
            <a:xfrm>
              <a:off x="4012157" y="5290122"/>
              <a:ext cx="871324" cy="301903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900" b="81500" l="4265" r="38385">
                        <a14:backgroundMark x1="11629" y1="80073" x2="17686" y2="78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00" r="57350" b="14300"/>
          <a:stretch/>
        </p:blipFill>
        <p:spPr>
          <a:xfrm>
            <a:off x="1807183" y="2288127"/>
            <a:ext cx="1286832" cy="1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919" b="77278" l="5250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6249" r="250" b="17052"/>
          <a:stretch/>
        </p:blipFill>
        <p:spPr>
          <a:xfrm>
            <a:off x="2539460" y="3257413"/>
            <a:ext cx="1215927" cy="1179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文字方塊 25"/>
          <p:cNvSpPr txBox="1"/>
          <p:nvPr/>
        </p:nvSpPr>
        <p:spPr>
          <a:xfrm>
            <a:off x="2868763" y="2765495"/>
            <a:ext cx="809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蓋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916319" y="3614464"/>
            <a:ext cx="809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Case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2267744" y="995368"/>
            <a:ext cx="283389" cy="364037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1959990" y="4997521"/>
            <a:ext cx="1603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鉚合不良</a:t>
            </a: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25%</a:t>
            </a:r>
          </a:p>
        </p:txBody>
      </p:sp>
      <p:sp>
        <p:nvSpPr>
          <p:cNvPr id="49" name="矩形 48"/>
          <p:cNvSpPr/>
          <p:nvPr/>
        </p:nvSpPr>
        <p:spPr>
          <a:xfrm>
            <a:off x="1959990" y="1700808"/>
            <a:ext cx="17479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TW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與</a:t>
            </a:r>
            <a:r>
              <a:rPr lang="en-US" altLang="zh-TW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Case</a:t>
            </a:r>
            <a:r>
              <a:rPr lang="zh-TW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不匹配</a:t>
            </a:r>
            <a:endParaRPr lang="en-US" altLang="zh-CN" sz="40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îṡľiḓè"/>
          <p:cNvSpPr/>
          <p:nvPr/>
        </p:nvSpPr>
        <p:spPr>
          <a:xfrm>
            <a:off x="1475656" y="2133152"/>
            <a:ext cx="2664000" cy="2664000"/>
          </a:xfrm>
          <a:prstGeom prst="arc">
            <a:avLst>
              <a:gd name="adj1" fmla="val 20368182"/>
              <a:gd name="adj2" fmla="val 20239707"/>
            </a:avLst>
          </a:prstGeom>
          <a:noFill/>
          <a:ln w="19050" cap="flat" cmpd="sng" algn="ctr">
            <a:solidFill>
              <a:srgbClr val="FFFFFF">
                <a:lumMod val="75000"/>
              </a:srgbClr>
            </a:solidFill>
            <a:prstDash val="dash"/>
            <a:miter lim="800000"/>
            <a:tailEnd type="triangle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716016" y="1057077"/>
            <a:ext cx="1450800" cy="1450800"/>
            <a:chOff x="7465334" y="1124021"/>
            <a:chExt cx="1394643" cy="1450800"/>
          </a:xfrm>
        </p:grpSpPr>
        <p:pic>
          <p:nvPicPr>
            <p:cNvPr id="32" name="圖片 31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4631" b="65147" l="22377" r="66108">
                          <a14:foregroundMark x1="43522" y1="57117" x2="43522" y2="57117"/>
                          <a14:foregroundMark x1="37987" y1="56406" x2="50566" y2="56406"/>
                          <a14:foregroundMark x1="37987" y1="58986" x2="55975" y2="53025"/>
                          <a14:foregroundMark x1="36604" y1="55071" x2="38742" y2="58719"/>
                          <a14:backgroundMark x1="46792" y1="36744" x2="46792" y2="36744"/>
                        </a14:backgroundRemoval>
                      </a14:imgEffect>
                    </a14:imgLayer>
                  </a14:imgProps>
                </a:ext>
              </a:extLst>
            </a:blip>
            <a:srcRect l="16911" t="30816" r="28425" b="31038"/>
            <a:stretch/>
          </p:blipFill>
          <p:spPr>
            <a:xfrm rot="16200000">
              <a:off x="7437256" y="1152099"/>
              <a:ext cx="1450800" cy="1394643"/>
            </a:xfrm>
            <a:prstGeom prst="ellipse">
              <a:avLst/>
            </a:prstGeom>
            <a:ln w="3175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33" name="橢圓 32"/>
            <p:cNvSpPr/>
            <p:nvPr/>
          </p:nvSpPr>
          <p:spPr bwMode="auto">
            <a:xfrm>
              <a:off x="8485153" y="1538738"/>
              <a:ext cx="263311" cy="428608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4762797" y="2703600"/>
            <a:ext cx="1450800" cy="1450800"/>
            <a:chOff x="4762797" y="2703600"/>
            <a:chExt cx="1450800" cy="1450800"/>
          </a:xfrm>
        </p:grpSpPr>
        <p:grpSp>
          <p:nvGrpSpPr>
            <p:cNvPr id="40" name="群組 39"/>
            <p:cNvGrpSpPr/>
            <p:nvPr/>
          </p:nvGrpSpPr>
          <p:grpSpPr>
            <a:xfrm>
              <a:off x="4762797" y="2703600"/>
              <a:ext cx="1450800" cy="1450800"/>
              <a:chOff x="7316436" y="2697777"/>
              <a:chExt cx="1395695" cy="1462445"/>
            </a:xfrm>
          </p:grpSpPr>
          <p:pic>
            <p:nvPicPr>
              <p:cNvPr id="41" name="圖片 40"/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7143" b="71250" l="32932" r="68942">
                            <a14:foregroundMark x1="52477" y1="65714" x2="52477" y2="65714"/>
                            <a14:foregroundMark x1="50736" y1="69107" x2="50736" y2="71250"/>
                            <a14:foregroundMark x1="46452" y1="21607" x2="46452" y2="21607"/>
                            <a14:foregroundMark x1="56493" y1="19821" x2="56493" y2="19821"/>
                            <a14:foregroundMark x1="47390" y1="34643" x2="46854" y2="1821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491" t="10911" r="26528" b="26244"/>
              <a:stretch/>
            </p:blipFill>
            <p:spPr>
              <a:xfrm>
                <a:off x="7316436" y="2697777"/>
                <a:ext cx="1395695" cy="1462445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</p:spPr>
          </p:pic>
          <p:sp>
            <p:nvSpPr>
              <p:cNvPr id="42" name="橢圓 41"/>
              <p:cNvSpPr/>
              <p:nvPr/>
            </p:nvSpPr>
            <p:spPr bwMode="auto">
              <a:xfrm>
                <a:off x="7537301" y="3132717"/>
                <a:ext cx="936104" cy="432048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</p:grpSp>
        <p:sp>
          <p:nvSpPr>
            <p:cNvPr id="38" name="橢圓 37"/>
            <p:cNvSpPr/>
            <p:nvPr/>
          </p:nvSpPr>
          <p:spPr bwMode="auto">
            <a:xfrm>
              <a:off x="4992382" y="3134827"/>
              <a:ext cx="934150" cy="326564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175910" y="5281463"/>
            <a:ext cx="1172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400" dirty="0">
                <a:solidFill>
                  <a:srgbClr val="FF0000"/>
                </a:solidFill>
                <a:latin typeface="+mn-ea"/>
              </a:rPr>
              <a:t>(300DPPM)</a:t>
            </a:r>
            <a:endParaRPr lang="zh-TW" altLang="en-US" sz="14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784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2D5CFF-16D9-4242-9615-A07174F7B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9E2D5CFF-16D9-4242-9615-A07174F7B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9E2D5CFF-16D9-4242-9615-A07174F7B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graphicEl>
                                              <a:dgm id="{9E2D5CFF-16D9-4242-9615-A07174F7B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C682ED5-39CA-4705-BFD8-E9C7FD6AF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EC682ED5-39CA-4705-BFD8-E9C7FD6AFB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EC682ED5-39CA-4705-BFD8-E9C7FD6AF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EC682ED5-39CA-4705-BFD8-E9C7FD6AF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BF295FF-250F-418D-A82C-6E0156F5C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>
                                            <p:graphicEl>
                                              <a:dgm id="{1BF295FF-250F-418D-A82C-6E0156F5C6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graphicEl>
                                              <a:dgm id="{1BF295FF-250F-418D-A82C-6E0156F5C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1BF295FF-250F-418D-A82C-6E0156F5C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D5F9ED-1A09-4342-82BE-5C8CFC71A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>
                                            <p:graphicEl>
                                              <a:dgm id="{2FD5F9ED-1A09-4342-82BE-5C8CFC71A3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2FD5F9ED-1A09-4342-82BE-5C8CFC71A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2FD5F9ED-1A09-4342-82BE-5C8CFC71A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45EAF1-2624-4D4F-92EA-58816F3E9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>
                                            <p:graphicEl>
                                              <a:dgm id="{2045EAF1-2624-4D4F-92EA-58816F3E97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2045EAF1-2624-4D4F-92EA-58816F3E9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2045EAF1-2624-4D4F-92EA-58816F3E9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ACBD73-A4E5-41C3-BDF8-AF472B236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1FACBD73-A4E5-41C3-BDF8-AF472B2366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1FACBD73-A4E5-41C3-BDF8-AF472B236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1FACBD73-A4E5-41C3-BDF8-AF472B236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67686B-C7C9-48B3-9400-FA35A4090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9267686B-C7C9-48B3-9400-FA35A40909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>
                                            <p:graphicEl>
                                              <a:dgm id="{9267686B-C7C9-48B3-9400-FA35A4090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>
                                            <p:graphicEl>
                                              <a:dgm id="{9267686B-C7C9-48B3-9400-FA35A4090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2B5BB9-DB8F-4A8D-8CBC-0FBCC94C9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>
                                            <p:graphicEl>
                                              <a:dgm id="{222B5BB9-DB8F-4A8D-8CBC-0FBCC94C9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>
                                            <p:graphicEl>
                                              <a:dgm id="{222B5BB9-DB8F-4A8D-8CBC-0FBCC94C9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>
                                            <p:graphicEl>
                                              <a:dgm id="{222B5BB9-DB8F-4A8D-8CBC-0FBCC94C9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E04A7C5-EE49-4817-B735-8E5AD9365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8E04A7C5-EE49-4817-B735-8E5AD9365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">
                                            <p:graphicEl>
                                              <a:dgm id="{8E04A7C5-EE49-4817-B735-8E5AD9365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>
                                            <p:graphicEl>
                                              <a:dgm id="{8E04A7C5-EE49-4817-B735-8E5AD9365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4AB9BE-E7F1-4346-A6F4-C99D3A61E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">
                                            <p:graphicEl>
                                              <a:dgm id="{CD4AB9BE-E7F1-4346-A6F4-C99D3A61E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">
                                            <p:graphicEl>
                                              <a:dgm id="{CD4AB9BE-E7F1-4346-A6F4-C99D3A61E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">
                                            <p:graphicEl>
                                              <a:dgm id="{CD4AB9BE-E7F1-4346-A6F4-C99D3A61E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-7.40741E-7 L -3.33333E-6 -0.07222 " pathEditMode="relative" rAng="0" ptsTypes="AA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-2.59259E-6 L -3.33333E-6 -0.07222 " pathEditMode="relative" rAng="0" ptsTypes="AA">
                                      <p:cBhvr>
                                        <p:cTn id="1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26" grpId="0"/>
      <p:bldP spid="27" grpId="0"/>
      <p:bldP spid="48" grpId="0"/>
      <p:bldP spid="48" grpId="1"/>
      <p:bldP spid="49" grpId="0"/>
      <p:bldP spid="50" grpId="1" animBg="1"/>
      <p:bldP spid="2" grpId="0"/>
      <p:bldP spid="2" grpId="1"/>
    </p:bldLst>
  </p:timing>
</p:sld>
</file>

<file path=ppt/theme/theme1.xml><?xml version="1.0" encoding="utf-8"?>
<a:theme xmlns:a="http://schemas.openxmlformats.org/drawingml/2006/main" name="公版PPT封面+內頁201601">
  <a:themeElements>
    <a:clrScheme name="自訂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2060"/>
      </a:folHlink>
    </a:clrScheme>
    <a:fontScheme name="自訂 6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公版PPT封面+內頁201601</Template>
  <TotalTime>19480</TotalTime>
  <Words>1750</Words>
  <Application>Microsoft Office PowerPoint</Application>
  <PresentationFormat>如螢幕大小 (4:3)</PresentationFormat>
  <Paragraphs>576</Paragraphs>
  <Slides>30</Slides>
  <Notes>21</Notes>
  <HiddenSlides>0</HiddenSlides>
  <MMClips>0</MMClips>
  <ScaleCrop>false</ScaleCrop>
  <HeadingPairs>
    <vt:vector size="8" baseType="variant">
      <vt:variant>
        <vt:lpstr>使用字型</vt:lpstr>
      </vt:variant>
      <vt:variant>
        <vt:i4>24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56" baseType="lpstr">
      <vt:lpstr>AngsanaUPC</vt:lpstr>
      <vt:lpstr>Arabic Typesetting</vt:lpstr>
      <vt:lpstr>CityBlueprint</vt:lpstr>
      <vt:lpstr>FontAwesome</vt:lpstr>
      <vt:lpstr>Gill Sans</vt:lpstr>
      <vt:lpstr>맑은 고딕</vt:lpstr>
      <vt:lpstr>Microsoft YaHei</vt:lpstr>
      <vt:lpstr>Microsoft YaHei</vt:lpstr>
      <vt:lpstr>宋体</vt:lpstr>
      <vt:lpstr>幼圆</vt:lpstr>
      <vt:lpstr>ヒラギノ角ゴ ProN W3</vt:lpstr>
      <vt:lpstr>方正兰亭黑简体</vt:lpstr>
      <vt:lpstr>方正清刻本悦宋简体</vt:lpstr>
      <vt:lpstr>华文黑体</vt:lpstr>
      <vt:lpstr>微軟正黑體</vt:lpstr>
      <vt:lpstr>新細明體</vt:lpstr>
      <vt:lpstr>標楷體</vt:lpstr>
      <vt:lpstr>Arial</vt:lpstr>
      <vt:lpstr>Calibri</vt:lpstr>
      <vt:lpstr>Cambria Math</vt:lpstr>
      <vt:lpstr>Microsoft New Tai Lue</vt:lpstr>
      <vt:lpstr>Tahoma</vt:lpstr>
      <vt:lpstr>Times New Roman</vt:lpstr>
      <vt:lpstr>Wingdings</vt:lpstr>
      <vt:lpstr>公版PPT封面+內頁201601</vt:lpstr>
      <vt:lpstr>工作表</vt:lpstr>
      <vt:lpstr>iCharger鉚合匹配類不良改善 實習報告競賽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Windows XP Deployment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Corp. HR</dc:creator>
  <cp:lastModifiedBy>4403</cp:lastModifiedBy>
  <cp:revision>893</cp:revision>
  <dcterms:created xsi:type="dcterms:W3CDTF">2005-08-29T02:14:03Z</dcterms:created>
  <dcterms:modified xsi:type="dcterms:W3CDTF">2019-10-22T10:24:38Z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e0e53c-4d26-49e4-ad77-afdf409a8d28_Enabled">
    <vt:lpwstr>True</vt:lpwstr>
  </property>
  <property fmtid="{D5CDD505-2E9C-101B-9397-08002B2CF9AE}" pid="3" name="MSIP_Label_50e0e53c-4d26-49e4-ad77-afdf409a8d28_SiteId">
    <vt:lpwstr>5a7a259b-6730-404b-bc25-5c6c773229ca</vt:lpwstr>
  </property>
  <property fmtid="{D5CDD505-2E9C-101B-9397-08002B2CF9AE}" pid="4" name="MSIP_Label_50e0e53c-4d26-49e4-ad77-afdf409a8d28_Owner">
    <vt:lpwstr>Bing.Chen@liteon.com</vt:lpwstr>
  </property>
  <property fmtid="{D5CDD505-2E9C-101B-9397-08002B2CF9AE}" pid="5" name="MSIP_Label_50e0e53c-4d26-49e4-ad77-afdf409a8d28_SetDate">
    <vt:lpwstr>2019-07-15T03:12:07.9692027Z</vt:lpwstr>
  </property>
  <property fmtid="{D5CDD505-2E9C-101B-9397-08002B2CF9AE}" pid="6" name="MSIP_Label_50e0e53c-4d26-49e4-ad77-afdf409a8d28_Name">
    <vt:lpwstr>Public</vt:lpwstr>
  </property>
  <property fmtid="{D5CDD505-2E9C-101B-9397-08002B2CF9AE}" pid="7" name="MSIP_Label_50e0e53c-4d26-49e4-ad77-afdf409a8d28_Application">
    <vt:lpwstr>Microsoft Azure Information Protection</vt:lpwstr>
  </property>
  <property fmtid="{D5CDD505-2E9C-101B-9397-08002B2CF9AE}" pid="8" name="MSIP_Label_50e0e53c-4d26-49e4-ad77-afdf409a8d28_Extended_MSFT_Method">
    <vt:lpwstr>Manual</vt:lpwstr>
  </property>
  <property fmtid="{D5CDD505-2E9C-101B-9397-08002B2CF9AE}" pid="9" name="Sensitivity">
    <vt:lpwstr>Public</vt:lpwstr>
  </property>
</Properties>
</file>