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0" r:id="rId2"/>
    <p:sldId id="280" r:id="rId3"/>
    <p:sldId id="292" r:id="rId4"/>
    <p:sldId id="293" r:id="rId5"/>
    <p:sldId id="259" r:id="rId6"/>
    <p:sldId id="258" r:id="rId7"/>
    <p:sldId id="310" r:id="rId8"/>
    <p:sldId id="311" r:id="rId9"/>
    <p:sldId id="277" r:id="rId10"/>
    <p:sldId id="278" r:id="rId11"/>
    <p:sldId id="285" r:id="rId12"/>
    <p:sldId id="286" r:id="rId13"/>
    <p:sldId id="314" r:id="rId14"/>
    <p:sldId id="315" r:id="rId15"/>
    <p:sldId id="257" r:id="rId16"/>
    <p:sldId id="316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AD123-378A-4A13-BED2-006A86906875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B28B8-19D7-481A-9E76-AE59615446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76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3324B3FD-8AF7-4323-91C2-2872FC90964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0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3038DE-C288-4D8D-AA17-885DDB419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0C559C-5226-4874-AEEB-54D62E3B9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1340C6-0A1F-4323-ABAD-A0ACF4B2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AD2C91-ADC9-417C-85B2-AE0FA492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43668FB-4A87-4A10-957A-19ED28AC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85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2F3B8F-43F6-4ECA-A434-53484C7F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FBE7E90-939C-43CB-AC25-CD92CA836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7DD69C-F506-46F2-9F88-80B7FA6D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D20C91-9345-43B4-ADE6-E9F0CCFC7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1DFCA8-8CEA-4574-A539-52C3407B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43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2A6C444-A02F-48A0-89C6-41421FB3E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3D32711-A0C6-426B-B782-63FF39B63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CF23BF-BC4E-4BFE-9942-CA0CE7CAF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6A7C8A-6D33-47D4-9A7D-BE9718A0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1F0B30-5C06-4916-9372-DF24FAE1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450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534C01-FF8F-4DD8-802B-C3B5A6C27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42CB56-7E4C-45E0-A1D1-13B01721B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CBE1AB-96E9-4751-9592-DBE04810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255737-3583-4B99-8FBA-90F824D7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1BA1E9B-8145-4EE8-9DB4-0712C8A6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532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9BB010-0522-4BD4-A7F4-6EB52299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D4D035-0465-4FAA-BFBE-C64F4164B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7F660C-A157-41B2-BF6F-A6205F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890A6B-0F66-4588-B2E6-9EB10383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74D1A5-FFE1-43C6-BBBD-C2154C36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6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33228F-7C02-481D-B88C-ED93002A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F26C7B-2317-4F9D-905F-7F72E1BE1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12D040F-C09B-417F-9E87-E74086B66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BE7FF0-2C87-452D-A32B-ADC72896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635F0D2-CA55-4806-881D-6AFA5C3E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8D29CF0-E6B5-4ED8-B897-CD06A770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96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A0976C-BC69-4D80-A982-F0B89BA3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BF10243-5269-48D9-9074-715164295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DB49A2A-B7BC-4AA1-88CB-AF7270205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9408E74-1300-4F12-A3EC-C69ABC66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B395CB7-CDE2-4B5C-BF47-22E8F586C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4D3453F-E650-486E-9D93-6428D9E5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0B536A5-CEF1-4E66-A804-3C44819B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DF21F78-FA07-4769-8E00-2534BAC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28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2B4408-12AD-488B-B133-DD177D96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A2E4B8C-A898-4260-A825-099484BF7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6391A8F-77F1-4DE1-991E-523F398D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C466EA-F66E-41D5-92D6-7F3633D1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63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63D8E59-685D-4ACF-BE0C-A872E7BB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A1C98D6-EE48-4FFA-83AE-6B6B4CF7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E6CBF04-F5B4-4327-AA13-D87640E8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53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7D942C-FBE8-429D-A479-47E6F988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D857DD-2195-4C51-A8BB-D6ECBE12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B8170E-3F89-4472-BCDC-C2141045C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56E7F31-670B-4E88-A9EA-04493EAD9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D21FD04-CE74-41A2-B926-91856051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4F5B1C-57C4-451D-A71B-EF36DC10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68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AEE32C-8A55-4E5D-81B0-0E5C7382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7EFE733-3267-4A8C-853B-8E25661E3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0B26B2-D145-484C-A9D8-F0BAF93A3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0F6DCC-5DDF-4C21-987E-0470F999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5456FD-3FDF-49BC-97C1-F3F708CF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A5FCF6-E7A9-450B-9DC1-C501A793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34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C56186-005B-4618-83A3-C743162D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D2CD067-E21B-4FE3-9F83-17AF1EA4B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91803C-D07D-4C30-A8BA-0D7A2247B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386CE-C5BF-4A0D-8577-488453D6B4A3}" type="datetimeFigureOut">
              <a:rPr lang="zh-TW" altLang="en-US" smtClean="0"/>
              <a:t>2026/5/6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71D6DA-6720-4D1D-90F9-B79D3A90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4EAF7B0-109A-485F-B9D6-33C51202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777AC-521E-4C84-928D-8EB23B33C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534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ngela51.com/penang-tourism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hyperlink" Target="https://smlpoints.com/information-of-pre-travel-appointment-in-taiwan-clinics-or-hospitals.html" TargetMode="External"/><Relationship Id="rId10" Type="http://schemas.openxmlformats.org/officeDocument/2006/relationships/hyperlink" Target="https://angela51.com/2014-06-20-393/" TargetMode="External"/><Relationship Id="rId4" Type="http://schemas.openxmlformats.org/officeDocument/2006/relationships/image" Target="../media/image22.jp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zh/vectors/%E8%93%9D%E8%89%B2-%E8%BF%9E%E8%A1%A3%E8%A3%99-%E8%80%81%E5%B8%88-%E5%A5%B3%E5%AD%90-16065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Box 5"/>
          <p:cNvSpPr txBox="1">
            <a:spLocks noChangeArrowheads="1"/>
          </p:cNvSpPr>
          <p:nvPr/>
        </p:nvSpPr>
        <p:spPr bwMode="auto">
          <a:xfrm>
            <a:off x="601450" y="341320"/>
            <a:ext cx="2601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SK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計劃介紹</a:t>
            </a: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254000" y="2534876"/>
            <a:ext cx="1168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lvl="1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計畫開課課程：</a:t>
            </a:r>
            <a:r>
              <a:rPr lang="zh-TW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個案分析、問題解決、工業工程方法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，畢業前修完這三門課！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結合系上老師的專業領域，藉由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小班制、密集討論、實作為主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的教學方式，每門課以英文學習，在老師的指導下完成，最後以展演考核，修課學生須通過課程小組評估加入。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742950" lvl="2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742950" lvl="2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742950" lvl="2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742950" lvl="2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742950" lvl="2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400050" lvl="2" indent="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defRPr/>
            </a:pP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400050" lvl="2" indent="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defRPr/>
            </a:pP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4950" y="1310913"/>
            <a:ext cx="11088688" cy="1168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>
              <a:lnSpc>
                <a:spcPct val="120000"/>
              </a:lnSpc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Solver Knight Program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是本系首次推動的全英語特殊培訓課程，培育學生外語能力、資訊整合能力、自學與合作能力、問題解決與分析能力等，將目前所學進行加值，強化學習、降低學用落差，為培育解決跨領域問題人才計劃，以符合產業專業人才需求！</a:t>
            </a:r>
          </a:p>
        </p:txBody>
      </p:sp>
      <p:pic>
        <p:nvPicPr>
          <p:cNvPr id="3077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2" t="35323" b="3470"/>
          <a:stretch/>
        </p:blipFill>
        <p:spPr bwMode="auto">
          <a:xfrm>
            <a:off x="523073" y="3909348"/>
            <a:ext cx="9277350" cy="263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97"/>
          <a:stretch>
            <a:fillRect/>
          </a:stretch>
        </p:blipFill>
        <p:spPr bwMode="auto">
          <a:xfrm>
            <a:off x="9878800" y="4270902"/>
            <a:ext cx="225583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936" y="280194"/>
            <a:ext cx="2677064" cy="7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Manufacturing/AI：</a:t>
            </a:r>
            <a:r>
              <a:rPr lang="en-US" dirty="0"/>
              <a:t>CPS introduction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5013" y="1587766"/>
            <a:ext cx="4361746" cy="350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內容版面配置區 2"/>
          <p:cNvSpPr txBox="1">
            <a:spLocks/>
          </p:cNvSpPr>
          <p:nvPr/>
        </p:nvSpPr>
        <p:spPr>
          <a:xfrm>
            <a:off x="779522" y="1473555"/>
            <a:ext cx="10515600" cy="4843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100" dirty="0"/>
              <a:t>Phase 2: CPS development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CN" sz="3600" dirty="0"/>
              <a:t>Platform</a:t>
            </a:r>
            <a:r>
              <a:rPr lang="zh-CN" altLang="en-US" sz="3600" dirty="0"/>
              <a:t>：</a:t>
            </a:r>
            <a:r>
              <a:rPr lang="en-US" altLang="zh-CN" sz="3600" dirty="0"/>
              <a:t>Automation Studio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3600" dirty="0"/>
              <a:t>Introduction of physical control units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altLang="zh-CN" sz="3000" dirty="0"/>
              <a:t>Mitsubishi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altLang="zh-CN" sz="3000" dirty="0"/>
              <a:t>Omron</a:t>
            </a:r>
            <a:br>
              <a:rPr lang="en-US" altLang="zh-CN" sz="3200" dirty="0"/>
            </a:br>
            <a:endParaRPr lang="en-US" altLang="zh-CN" sz="27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3600" dirty="0"/>
              <a:t>Introduction of communication </a:t>
            </a:r>
            <a:br>
              <a:rPr lang="en-US" altLang="zh-CN" sz="3600" dirty="0"/>
            </a:br>
            <a:r>
              <a:rPr lang="en-US" altLang="zh-CN" sz="3600" dirty="0"/>
              <a:t>strategies 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OPC severs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OPC DA/UA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Communications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CN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CA" sz="2200" i="1" dirty="0"/>
              <a:t>Note: Please refer to the figures </a:t>
            </a:r>
            <a:br>
              <a:rPr lang="en-CA" sz="2200" i="1" dirty="0"/>
            </a:br>
            <a:r>
              <a:rPr lang="en-CA" sz="2200" i="1" dirty="0"/>
              <a:t>(1) CPS development Plan and </a:t>
            </a:r>
            <a:br>
              <a:rPr lang="en-CA" sz="2200" i="1" dirty="0"/>
            </a:br>
            <a:r>
              <a:rPr lang="en-CA" sz="2200" i="1" dirty="0"/>
              <a:t>(2) CPS development details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黃冠鈞老師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313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趙怡翔老師</a:t>
              </a:r>
            </a:p>
          </p:txBody>
        </p:sp>
      </p:grpSp>
      <p:sp>
        <p:nvSpPr>
          <p:cNvPr id="9" name="內容版面配置區 1"/>
          <p:cNvSpPr txBox="1">
            <a:spLocks/>
          </p:cNvSpPr>
          <p:nvPr/>
        </p:nvSpPr>
        <p:spPr>
          <a:xfrm>
            <a:off x="568364" y="5311123"/>
            <a:ext cx="11055272" cy="97465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95795" indent="-29579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75858" indent="-3800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67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971653" indent="-295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kumimoji="1" sz="2167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267448" indent="-295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#"/>
              <a:defRPr kumimoji="1" sz="2167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267448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None/>
              <a:defRPr kumimoji="1" sz="2167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724066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6pPr>
            <a:lvl7pPr marL="3219351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7pPr>
            <a:lvl8pPr marL="3714636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8pPr>
            <a:lvl9pPr marL="4209920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4000" kern="0" dirty="0">
                <a:latin typeface="微軟正黑體"/>
                <a:ea typeface="微軟正黑體"/>
              </a:rPr>
              <a:t>Course Objectives</a:t>
            </a:r>
          </a:p>
          <a:p>
            <a:pPr lvl="1"/>
            <a:r>
              <a:rPr lang="en-US" altLang="zh-TW" sz="3400" kern="0" dirty="0">
                <a:latin typeface="微軟正黑體"/>
                <a:ea typeface="微軟正黑體"/>
              </a:rPr>
              <a:t>To learn the SOTA Object Detection and image segmentation method : </a:t>
            </a:r>
            <a:r>
              <a:rPr lang="en-US" altLang="zh-TW" sz="3400" kern="0" dirty="0">
                <a:solidFill>
                  <a:srgbClr val="FF0000"/>
                </a:solidFill>
                <a:latin typeface="微軟正黑體"/>
                <a:ea typeface="微軟正黑體"/>
              </a:rPr>
              <a:t>YOLOv9</a:t>
            </a: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952286" y="107946"/>
            <a:ext cx="9381954" cy="725391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Technology for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omputer Vision Application(1/2)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2" descr="Classification vs detection vs segmentation in AI techniques">
            <a:extLst>
              <a:ext uri="{FF2B5EF4-FFF2-40B4-BE49-F238E27FC236}">
                <a16:creationId xmlns:a16="http://schemas.microsoft.com/office/drawing/2014/main" id="{3CF8E7BD-486A-48EE-9595-D8DF2BDC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3" y="1004109"/>
            <a:ext cx="10346685" cy="35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CE4A31-292D-4058-89CE-BFFE43C8AD81}"/>
              </a:ext>
            </a:extLst>
          </p:cNvPr>
          <p:cNvSpPr txBox="1"/>
          <p:nvPr/>
        </p:nvSpPr>
        <p:spPr>
          <a:xfrm>
            <a:off x="8224407" y="4657312"/>
            <a:ext cx="36018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Source: https://levity.ai/blog/what-is-an-image-classifier</a:t>
            </a:r>
            <a:endParaRPr kumimoji="1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833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趙怡翔老師</a:t>
              </a:r>
            </a:p>
          </p:txBody>
        </p:sp>
      </p:grpSp>
      <p:sp>
        <p:nvSpPr>
          <p:cNvPr id="13" name="內容版面配置區 1"/>
          <p:cNvSpPr txBox="1">
            <a:spLocks/>
          </p:cNvSpPr>
          <p:nvPr/>
        </p:nvSpPr>
        <p:spPr>
          <a:xfrm>
            <a:off x="533863" y="687144"/>
            <a:ext cx="8852811" cy="2776976"/>
          </a:xfrm>
          <a:prstGeom prst="rect">
            <a:avLst/>
          </a:prstGeom>
        </p:spPr>
        <p:txBody>
          <a:bodyPr>
            <a:normAutofit/>
          </a:bodyPr>
          <a:lstStyle>
            <a:lvl1pPr marL="295795" indent="-29579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75858" indent="-3800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67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971653" indent="-295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»"/>
              <a:defRPr kumimoji="1" sz="2167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267448" indent="-295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#"/>
              <a:defRPr kumimoji="1" sz="2167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1267448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None/>
              <a:defRPr kumimoji="1" sz="2167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724066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6pPr>
            <a:lvl7pPr marL="3219351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7pPr>
            <a:lvl8pPr marL="3714636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8pPr>
            <a:lvl9pPr marL="4209920" indent="-2476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167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kern="0" dirty="0">
                <a:latin typeface="微軟正黑體"/>
                <a:ea typeface="微軟正黑體"/>
              </a:rPr>
              <a:t>Course Outline</a:t>
            </a:r>
          </a:p>
          <a:p>
            <a:pPr lvl="1"/>
            <a:r>
              <a:rPr lang="en-US" altLang="zh-TW" sz="2000" kern="0" dirty="0">
                <a:latin typeface="微軟正黑體"/>
                <a:ea typeface="微軟正黑體"/>
              </a:rPr>
              <a:t>What is Object Detection and Image Segmentation ?</a:t>
            </a:r>
          </a:p>
          <a:p>
            <a:pPr lvl="1"/>
            <a:r>
              <a:rPr lang="en-US" altLang="zh-TW" sz="2000" kern="0" dirty="0">
                <a:latin typeface="微軟正黑體"/>
                <a:ea typeface="微軟正黑體"/>
              </a:rPr>
              <a:t>Fundamentals of Convolutional Neural Network (CNN)</a:t>
            </a:r>
          </a:p>
          <a:p>
            <a:pPr lvl="1"/>
            <a:r>
              <a:rPr lang="en-US" altLang="zh-TW" sz="2000" kern="0" dirty="0">
                <a:latin typeface="微軟正黑體"/>
                <a:ea typeface="微軟正黑體"/>
              </a:rPr>
              <a:t>The Object Detection and Segmentation method : YOLOv9</a:t>
            </a:r>
          </a:p>
          <a:p>
            <a:pPr lvl="1"/>
            <a:r>
              <a:rPr lang="en-US" altLang="zh-TW" sz="2000" kern="0" dirty="0">
                <a:latin typeface="微軟正黑體"/>
                <a:ea typeface="微軟正黑體"/>
              </a:rPr>
              <a:t>The implementation of YOLOv9 using </a:t>
            </a:r>
            <a:r>
              <a:rPr lang="en-US" altLang="zh-TW" sz="2000" kern="0" dirty="0" err="1">
                <a:latin typeface="微軟正黑體"/>
                <a:ea typeface="微軟正黑體"/>
              </a:rPr>
              <a:t>Pytorch</a:t>
            </a:r>
            <a:r>
              <a:rPr lang="en-US" altLang="zh-TW" sz="2000" kern="0" dirty="0">
                <a:latin typeface="微軟正黑體"/>
                <a:ea typeface="微軟正黑體"/>
              </a:rPr>
              <a:t> library</a:t>
            </a:r>
          </a:p>
          <a:p>
            <a:pPr lvl="2"/>
            <a:r>
              <a:rPr lang="en-US" altLang="zh-TW" sz="2000" kern="0" dirty="0">
                <a:latin typeface="微軟正黑體"/>
                <a:ea typeface="微軟正黑體"/>
              </a:rPr>
              <a:t>Train a YOLOv9 model using the image training dataset</a:t>
            </a:r>
          </a:p>
          <a:p>
            <a:pPr lvl="2"/>
            <a:r>
              <a:rPr lang="en-US" altLang="zh-TW" sz="2000" kern="0" dirty="0">
                <a:latin typeface="微軟正黑體"/>
                <a:ea typeface="微軟正黑體"/>
              </a:rPr>
              <a:t>Inference the image testing dataset using your YOLOv9 model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D23758E7-06B5-42DF-ABA9-9BC25922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286" y="107946"/>
            <a:ext cx="9381954" cy="725391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Technology for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omputer Vision Application(2/2)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 descr="一張含有 文字, 螢幕擷取畫面, 服裝, 足部穿著 的圖片&#10;&#10;自動產生的描述">
            <a:extLst>
              <a:ext uri="{FF2B5EF4-FFF2-40B4-BE49-F238E27FC236}">
                <a16:creationId xmlns:a16="http://schemas.microsoft.com/office/drawing/2014/main" id="{F8D985A4-17DC-6B7E-2741-E5C938389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682" y="3609056"/>
            <a:ext cx="4493445" cy="2734675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9D656E46-DF01-4E4F-AF40-8D566BF83AFE}"/>
              </a:ext>
            </a:extLst>
          </p:cNvPr>
          <p:cNvSpPr/>
          <p:nvPr/>
        </p:nvSpPr>
        <p:spPr>
          <a:xfrm>
            <a:off x="1033873" y="3623024"/>
            <a:ext cx="4198528" cy="2668704"/>
          </a:xfrm>
          <a:custGeom>
            <a:avLst/>
            <a:gdLst/>
            <a:ahLst/>
            <a:cxnLst/>
            <a:rect l="l" t="t" r="r" b="b"/>
            <a:pathLst>
              <a:path w="9128577" h="5545611">
                <a:moveTo>
                  <a:pt x="0" y="0"/>
                </a:moveTo>
                <a:lnTo>
                  <a:pt x="9128577" y="0"/>
                </a:lnTo>
                <a:lnTo>
                  <a:pt x="9128577" y="5545611"/>
                </a:lnTo>
                <a:lnTo>
                  <a:pt x="0" y="5545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751B5CD-73FB-4F9F-B58F-8CE1FD6267C0}"/>
              </a:ext>
            </a:extLst>
          </p:cNvPr>
          <p:cNvSpPr/>
          <p:nvPr/>
        </p:nvSpPr>
        <p:spPr>
          <a:xfrm>
            <a:off x="6766561" y="6380722"/>
            <a:ext cx="4590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Industrial Safety Surveillance Application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9BE1FEB-92A6-415B-9A02-2AA92110BDF3}"/>
              </a:ext>
            </a:extLst>
          </p:cNvPr>
          <p:cNvSpPr/>
          <p:nvPr/>
        </p:nvSpPr>
        <p:spPr>
          <a:xfrm>
            <a:off x="396240" y="6380722"/>
            <a:ext cx="544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AI real-time Field Crowd Surveillance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Application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7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8F5EF-563A-5206-E2D8-24857C15E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>
            <a:extLst>
              <a:ext uri="{FF2B5EF4-FFF2-40B4-BE49-F238E27FC236}">
                <a16:creationId xmlns:a16="http://schemas.microsoft.com/office/drawing/2014/main" id="{A1C84803-9DF7-E5D2-3A97-B5635E6CB67A}"/>
              </a:ext>
            </a:extLst>
          </p:cNvPr>
          <p:cNvSpPr/>
          <p:nvPr/>
        </p:nvSpPr>
        <p:spPr>
          <a:xfrm>
            <a:off x="9217342" y="628781"/>
            <a:ext cx="2647562" cy="1171377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ED886F3-4E6B-5DC0-EEFC-E24853D1F228}"/>
              </a:ext>
            </a:extLst>
          </p:cNvPr>
          <p:cNvSpPr/>
          <p:nvPr/>
        </p:nvSpPr>
        <p:spPr>
          <a:xfrm>
            <a:off x="9228946" y="2975829"/>
            <a:ext cx="2647562" cy="1602565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6064E15-717A-DDA6-8FB2-03CFC1F1A1A4}"/>
              </a:ext>
            </a:extLst>
          </p:cNvPr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A315136B-D70E-1ED9-51AC-A5E0782F7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A1A82B6-22DF-85CF-4D79-67D0C81D9570}"/>
                </a:ext>
              </a:extLst>
            </p:cNvPr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彭翊鈞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老師</a:t>
              </a:r>
            </a:p>
          </p:txBody>
        </p:sp>
      </p:grp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641D046-99EA-098A-A2D8-A3395B1DDA66}"/>
              </a:ext>
            </a:extLst>
          </p:cNvPr>
          <p:cNvGraphicFramePr>
            <a:graphicFrameLocks noGrp="1"/>
          </p:cNvGraphicFramePr>
          <p:nvPr/>
        </p:nvGraphicFramePr>
        <p:xfrm>
          <a:off x="9253854" y="685931"/>
          <a:ext cx="2592000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5368655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7460498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970730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55452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68174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6926007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6498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554CB80-E083-C389-A480-A8C76B9AF5DA}"/>
              </a:ext>
            </a:extLst>
          </p:cNvPr>
          <p:cNvGraphicFramePr>
            <a:graphicFrameLocks noGrp="1"/>
          </p:cNvGraphicFramePr>
          <p:nvPr/>
        </p:nvGraphicFramePr>
        <p:xfrm>
          <a:off x="9253854" y="1340940"/>
          <a:ext cx="2592000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5368655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7460498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970730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55452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68174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6926007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6498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3F70EE-3552-BA15-966C-0A2193B59F72}"/>
              </a:ext>
            </a:extLst>
          </p:cNvPr>
          <p:cNvSpPr txBox="1"/>
          <p:nvPr/>
        </p:nvSpPr>
        <p:spPr>
          <a:xfrm>
            <a:off x="1930104" y="534202"/>
            <a:ext cx="543552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Metah</a:t>
            </a:r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euristic Algorithm I </a:t>
            </a:r>
          </a:p>
          <a:p>
            <a:pPr>
              <a:spcBef>
                <a:spcPts val="1200"/>
              </a:spcBef>
            </a:pPr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Algorithm (GA)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6B0FC65-A98C-3964-A46F-080A31F6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15269">
            <a:off x="2525609" y="4261195"/>
            <a:ext cx="945723" cy="94572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27284FF-C89A-4BD9-CDCC-79A7B0A7E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3995">
            <a:off x="572811" y="691684"/>
            <a:ext cx="1185318" cy="1185318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AC6F9C10-9E5C-817C-0BA4-C01FC8490743}"/>
              </a:ext>
            </a:extLst>
          </p:cNvPr>
          <p:cNvGraphicFramePr>
            <a:graphicFrameLocks noGrp="1"/>
          </p:cNvGraphicFramePr>
          <p:nvPr/>
        </p:nvGraphicFramePr>
        <p:xfrm>
          <a:off x="9253854" y="1995949"/>
          <a:ext cx="2592000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5368655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7460498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970730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55452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68174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6926007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6498"/>
                  </a:ext>
                </a:extLst>
              </a:tr>
            </a:tbl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C3396171-6207-A55A-BA35-F9FEBCBE7880}"/>
              </a:ext>
            </a:extLst>
          </p:cNvPr>
          <p:cNvSpPr/>
          <p:nvPr/>
        </p:nvSpPr>
        <p:spPr>
          <a:xfrm>
            <a:off x="7465652" y="528240"/>
            <a:ext cx="4478524" cy="2038350"/>
          </a:xfrm>
          <a:prstGeom prst="rect">
            <a:avLst/>
          </a:prstGeom>
          <a:noFill/>
          <a:ln w="38100">
            <a:solidFill>
              <a:srgbClr val="320B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7AB88F4-A9C5-7396-02BA-939191DFD37C}"/>
              </a:ext>
            </a:extLst>
          </p:cNvPr>
          <p:cNvSpPr txBox="1"/>
          <p:nvPr/>
        </p:nvSpPr>
        <p:spPr>
          <a:xfrm>
            <a:off x="7444898" y="1370805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51FA1C6F-FF50-60B2-E4BB-82C42B5E7DE1}"/>
              </a:ext>
            </a:extLst>
          </p:cNvPr>
          <p:cNvSpPr/>
          <p:nvPr/>
        </p:nvSpPr>
        <p:spPr>
          <a:xfrm>
            <a:off x="8553520" y="911033"/>
            <a:ext cx="654297" cy="133803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F7CDB088-6C6B-6764-70E3-D12B3BA3F1B9}"/>
              </a:ext>
            </a:extLst>
          </p:cNvPr>
          <p:cNvGraphicFramePr>
            <a:graphicFrameLocks noGrp="1"/>
          </p:cNvGraphicFramePr>
          <p:nvPr/>
        </p:nvGraphicFramePr>
        <p:xfrm>
          <a:off x="9253854" y="3112702"/>
          <a:ext cx="2511155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55">
                  <a:extLst>
                    <a:ext uri="{9D8B030D-6E8A-4147-A177-3AD203B41FA5}">
                      <a16:colId xmlns:a16="http://schemas.microsoft.com/office/drawing/2014/main" val="15368655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7460498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970730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55452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68174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6926007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6498"/>
                  </a:ext>
                </a:extLst>
              </a:tr>
            </a:tbl>
          </a:graphicData>
        </a:graphic>
      </p:graphicFrame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9638BDBC-7A18-4E13-DD6E-886D9234EA4D}"/>
              </a:ext>
            </a:extLst>
          </p:cNvPr>
          <p:cNvGraphicFramePr>
            <a:graphicFrameLocks noGrp="1"/>
          </p:cNvGraphicFramePr>
          <p:nvPr/>
        </p:nvGraphicFramePr>
        <p:xfrm>
          <a:off x="9263379" y="3968983"/>
          <a:ext cx="2592000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5368655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7460498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970730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55452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68174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6926007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ashHorz">
                      <a:fgClr>
                        <a:srgbClr val="EB1DF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ashHorz">
                      <a:fgClr>
                        <a:srgbClr val="EB1DF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ashHorz">
                      <a:fgClr>
                        <a:srgbClr val="EB1DF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6498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C9D4F970-25B0-A6D7-0815-B2F2F83B0017}"/>
              </a:ext>
            </a:extLst>
          </p:cNvPr>
          <p:cNvSpPr/>
          <p:nvPr/>
        </p:nvSpPr>
        <p:spPr>
          <a:xfrm>
            <a:off x="7465652" y="2929115"/>
            <a:ext cx="4478524" cy="1896149"/>
          </a:xfrm>
          <a:prstGeom prst="rect">
            <a:avLst/>
          </a:prstGeom>
          <a:noFill/>
          <a:ln w="38100">
            <a:solidFill>
              <a:srgbClr val="320B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8033866-BB24-95E3-9C3F-19DFFE2F71AB}"/>
              </a:ext>
            </a:extLst>
          </p:cNvPr>
          <p:cNvCxnSpPr/>
          <p:nvPr/>
        </p:nvCxnSpPr>
        <p:spPr>
          <a:xfrm>
            <a:off x="10536554" y="2967216"/>
            <a:ext cx="0" cy="16111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AC5691B-9F42-FB94-BD09-6BA88BB2BA9F}"/>
              </a:ext>
            </a:extLst>
          </p:cNvPr>
          <p:cNvSpPr txBox="1"/>
          <p:nvPr/>
        </p:nvSpPr>
        <p:spPr>
          <a:xfrm>
            <a:off x="9917431" y="4517487"/>
            <a:ext cx="136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Crossover Point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904308F6-6EA4-10AF-377E-D6DA7B63D4EE}"/>
              </a:ext>
            </a:extLst>
          </p:cNvPr>
          <p:cNvCxnSpPr/>
          <p:nvPr/>
        </p:nvCxnSpPr>
        <p:spPr>
          <a:xfrm>
            <a:off x="9384029" y="3606561"/>
            <a:ext cx="0" cy="332487"/>
          </a:xfrm>
          <a:prstGeom prst="straightConnector1">
            <a:avLst/>
          </a:prstGeom>
          <a:ln w="28575">
            <a:solidFill>
              <a:srgbClr val="EB1D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E8F9C45B-D054-A110-D754-738EF6ED21B3}"/>
              </a:ext>
            </a:extLst>
          </p:cNvPr>
          <p:cNvCxnSpPr/>
          <p:nvPr/>
        </p:nvCxnSpPr>
        <p:spPr>
          <a:xfrm flipV="1">
            <a:off x="9517379" y="3582802"/>
            <a:ext cx="0" cy="332487"/>
          </a:xfrm>
          <a:prstGeom prst="straightConnector1">
            <a:avLst/>
          </a:prstGeom>
          <a:ln w="28575">
            <a:solidFill>
              <a:srgbClr val="EB1D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F2E71120-045B-A6D0-3CC0-10F671039ACF}"/>
              </a:ext>
            </a:extLst>
          </p:cNvPr>
          <p:cNvCxnSpPr/>
          <p:nvPr/>
        </p:nvCxnSpPr>
        <p:spPr>
          <a:xfrm>
            <a:off x="9841231" y="3606560"/>
            <a:ext cx="0" cy="332487"/>
          </a:xfrm>
          <a:prstGeom prst="straightConnector1">
            <a:avLst/>
          </a:prstGeom>
          <a:ln w="28575">
            <a:solidFill>
              <a:srgbClr val="EB1D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FFDD981B-136D-8115-05F3-622C3D6927F1}"/>
              </a:ext>
            </a:extLst>
          </p:cNvPr>
          <p:cNvCxnSpPr/>
          <p:nvPr/>
        </p:nvCxnSpPr>
        <p:spPr>
          <a:xfrm flipV="1">
            <a:off x="9974581" y="3582801"/>
            <a:ext cx="0" cy="332487"/>
          </a:xfrm>
          <a:prstGeom prst="straightConnector1">
            <a:avLst/>
          </a:prstGeom>
          <a:ln w="28575">
            <a:solidFill>
              <a:srgbClr val="EB1D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9A7C8BD5-691B-93A2-D094-129D0295390B}"/>
              </a:ext>
            </a:extLst>
          </p:cNvPr>
          <p:cNvCxnSpPr/>
          <p:nvPr/>
        </p:nvCxnSpPr>
        <p:spPr>
          <a:xfrm>
            <a:off x="10269854" y="3610595"/>
            <a:ext cx="0" cy="332487"/>
          </a:xfrm>
          <a:prstGeom prst="straightConnector1">
            <a:avLst/>
          </a:prstGeom>
          <a:ln w="28575">
            <a:solidFill>
              <a:srgbClr val="EB1D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9E5C7DE7-2278-2DC3-31D7-02AC3D00DD50}"/>
              </a:ext>
            </a:extLst>
          </p:cNvPr>
          <p:cNvCxnSpPr/>
          <p:nvPr/>
        </p:nvCxnSpPr>
        <p:spPr>
          <a:xfrm flipV="1">
            <a:off x="10403204" y="3586836"/>
            <a:ext cx="0" cy="332487"/>
          </a:xfrm>
          <a:prstGeom prst="straightConnector1">
            <a:avLst/>
          </a:prstGeom>
          <a:ln w="28575">
            <a:solidFill>
              <a:srgbClr val="EB1D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AC1E3E7-5DC0-8EAB-E5A2-62948FF7ED35}"/>
              </a:ext>
            </a:extLst>
          </p:cNvPr>
          <p:cNvSpPr txBox="1"/>
          <p:nvPr/>
        </p:nvSpPr>
        <p:spPr>
          <a:xfrm>
            <a:off x="7774304" y="3606560"/>
            <a:ext cx="131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Crossover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左大括弧 38">
            <a:extLst>
              <a:ext uri="{FF2B5EF4-FFF2-40B4-BE49-F238E27FC236}">
                <a16:creationId xmlns:a16="http://schemas.microsoft.com/office/drawing/2014/main" id="{E165CC16-3772-6F59-C57E-B9FD18D71948}"/>
              </a:ext>
            </a:extLst>
          </p:cNvPr>
          <p:cNvSpPr/>
          <p:nvPr/>
        </p:nvSpPr>
        <p:spPr>
          <a:xfrm>
            <a:off x="8861742" y="3340091"/>
            <a:ext cx="331786" cy="8668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左大括弧 61">
            <a:extLst>
              <a:ext uri="{FF2B5EF4-FFF2-40B4-BE49-F238E27FC236}">
                <a16:creationId xmlns:a16="http://schemas.microsoft.com/office/drawing/2014/main" id="{E351C3C5-8A24-09D6-9117-4EC18D540771}"/>
              </a:ext>
            </a:extLst>
          </p:cNvPr>
          <p:cNvSpPr/>
          <p:nvPr/>
        </p:nvSpPr>
        <p:spPr>
          <a:xfrm>
            <a:off x="8693466" y="911033"/>
            <a:ext cx="514352" cy="660591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67A5828-1CD5-4A43-BE3F-F257E969AD2D}"/>
              </a:ext>
            </a:extLst>
          </p:cNvPr>
          <p:cNvSpPr txBox="1"/>
          <p:nvPr/>
        </p:nvSpPr>
        <p:spPr>
          <a:xfrm>
            <a:off x="7901427" y="1029803"/>
            <a:ext cx="885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4" name="表格 63">
            <a:extLst>
              <a:ext uri="{FF2B5EF4-FFF2-40B4-BE49-F238E27FC236}">
                <a16:creationId xmlns:a16="http://schemas.microsoft.com/office/drawing/2014/main" id="{52D33963-D6BF-FEAB-3789-19488A599915}"/>
              </a:ext>
            </a:extLst>
          </p:cNvPr>
          <p:cNvGraphicFramePr>
            <a:graphicFrameLocks noGrp="1"/>
          </p:cNvGraphicFramePr>
          <p:nvPr/>
        </p:nvGraphicFramePr>
        <p:xfrm>
          <a:off x="9263379" y="5318070"/>
          <a:ext cx="2592000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5368655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7460498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970730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55452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68174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6926007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6498"/>
                  </a:ext>
                </a:extLst>
              </a:tr>
            </a:tbl>
          </a:graphicData>
        </a:graphic>
      </p:graphicFrame>
      <p:graphicFrame>
        <p:nvGraphicFramePr>
          <p:cNvPr id="65" name="表格 64">
            <a:extLst>
              <a:ext uri="{FF2B5EF4-FFF2-40B4-BE49-F238E27FC236}">
                <a16:creationId xmlns:a16="http://schemas.microsoft.com/office/drawing/2014/main" id="{3E05F468-AB6E-37C0-C430-728034D3098E}"/>
              </a:ext>
            </a:extLst>
          </p:cNvPr>
          <p:cNvGraphicFramePr>
            <a:graphicFrameLocks noGrp="1"/>
          </p:cNvGraphicFramePr>
          <p:nvPr/>
        </p:nvGraphicFramePr>
        <p:xfrm>
          <a:off x="9263379" y="5886943"/>
          <a:ext cx="2592000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5368655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7460498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970730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55452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68174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6926007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ashHorz">
                      <a:fgClr>
                        <a:srgbClr val="EB1DF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ashHorz">
                      <a:fgClr>
                        <a:srgbClr val="EB1DF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ashHorz">
                      <a:fgClr>
                        <a:srgbClr val="EB1DF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6498"/>
                  </a:ext>
                </a:extLst>
              </a:tr>
            </a:tbl>
          </a:graphicData>
        </a:graphic>
      </p:graphicFrame>
      <p:sp>
        <p:nvSpPr>
          <p:cNvPr id="66" name="矩形 65">
            <a:extLst>
              <a:ext uri="{FF2B5EF4-FFF2-40B4-BE49-F238E27FC236}">
                <a16:creationId xmlns:a16="http://schemas.microsoft.com/office/drawing/2014/main" id="{D146778B-FA8C-F330-DF03-F043878EE217}"/>
              </a:ext>
            </a:extLst>
          </p:cNvPr>
          <p:cNvSpPr/>
          <p:nvPr/>
        </p:nvSpPr>
        <p:spPr>
          <a:xfrm>
            <a:off x="7465652" y="5236240"/>
            <a:ext cx="4478524" cy="1194063"/>
          </a:xfrm>
          <a:prstGeom prst="rect">
            <a:avLst/>
          </a:prstGeom>
          <a:noFill/>
          <a:ln w="38100">
            <a:solidFill>
              <a:srgbClr val="320B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EDC42BE2-98B5-6DA9-9FA1-BDDB82B5C182}"/>
              </a:ext>
            </a:extLst>
          </p:cNvPr>
          <p:cNvSpPr txBox="1"/>
          <p:nvPr/>
        </p:nvSpPr>
        <p:spPr>
          <a:xfrm>
            <a:off x="7744461" y="5673597"/>
            <a:ext cx="131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Offspring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左大括弧 67">
            <a:extLst>
              <a:ext uri="{FF2B5EF4-FFF2-40B4-BE49-F238E27FC236}">
                <a16:creationId xmlns:a16="http://schemas.microsoft.com/office/drawing/2014/main" id="{DA7AE3D2-57E8-BAA2-90D3-5E4227B7E542}"/>
              </a:ext>
            </a:extLst>
          </p:cNvPr>
          <p:cNvSpPr/>
          <p:nvPr/>
        </p:nvSpPr>
        <p:spPr>
          <a:xfrm>
            <a:off x="8831899" y="5407128"/>
            <a:ext cx="331786" cy="8668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箭號: 向下 68">
            <a:extLst>
              <a:ext uri="{FF2B5EF4-FFF2-40B4-BE49-F238E27FC236}">
                <a16:creationId xmlns:a16="http://schemas.microsoft.com/office/drawing/2014/main" id="{86BBC714-D65E-ACB3-F2AD-9E95DDFFF0FD}"/>
              </a:ext>
            </a:extLst>
          </p:cNvPr>
          <p:cNvSpPr/>
          <p:nvPr/>
        </p:nvSpPr>
        <p:spPr>
          <a:xfrm>
            <a:off x="9668828" y="2593579"/>
            <a:ext cx="248603" cy="27367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下 69">
            <a:extLst>
              <a:ext uri="{FF2B5EF4-FFF2-40B4-BE49-F238E27FC236}">
                <a16:creationId xmlns:a16="http://schemas.microsoft.com/office/drawing/2014/main" id="{7E4AC7B4-4FD2-5258-B6E6-59B18EE04AF9}"/>
              </a:ext>
            </a:extLst>
          </p:cNvPr>
          <p:cNvSpPr/>
          <p:nvPr/>
        </p:nvSpPr>
        <p:spPr>
          <a:xfrm>
            <a:off x="9699309" y="4890027"/>
            <a:ext cx="248603" cy="27367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AB575718-17CD-7641-74D5-98E3E5D1CC16}"/>
              </a:ext>
            </a:extLst>
          </p:cNvPr>
          <p:cNvSpPr txBox="1"/>
          <p:nvPr/>
        </p:nvSpPr>
        <p:spPr>
          <a:xfrm>
            <a:off x="289692" y="4561981"/>
            <a:ext cx="70365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Objectives: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basic concepts and operation principles of GA.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design and implement simple GA to solve practical problems.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 the practical applications of GA in management science and operations research.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BFEB8760-B4CE-4140-0411-9056D04FAD7B}"/>
              </a:ext>
            </a:extLst>
          </p:cNvPr>
          <p:cNvSpPr txBox="1"/>
          <p:nvPr/>
        </p:nvSpPr>
        <p:spPr>
          <a:xfrm>
            <a:off x="315278" y="2081980"/>
            <a:ext cx="69142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course will focus on the GA, a very common type of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Metah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euristic Algorithm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is suitable for situations where the best answer is sought among many choices.</a:t>
            </a:r>
          </a:p>
          <a:p>
            <a:pPr algn="just">
              <a:spcBef>
                <a:spcPts val="1200"/>
              </a:spcBef>
            </a:pP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※GA is applicable to many 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 Engineering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problems in </a:t>
            </a:r>
            <a:r>
              <a:rPr lang="en-US" altLang="zh-TW" sz="2000" b="1" dirty="0">
                <a:solidFill>
                  <a:srgbClr val="EB1D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Science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2000" b="1" dirty="0">
                <a:solidFill>
                  <a:srgbClr val="EB1D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Operations Research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E0632222-8593-70F5-DF87-E04F68D86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73919" y="550826"/>
            <a:ext cx="569198" cy="569198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D55B42BC-8DE8-90B9-0763-3DD1F082C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047940" y="3031781"/>
            <a:ext cx="616619" cy="616619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47D4CCFD-2FA9-EC3A-174F-BD04D8859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329" y="5290711"/>
            <a:ext cx="474194" cy="4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02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25CCA-8F5B-F67A-7359-1D167CB3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77D9632F-BE83-7DF1-FD23-50AD837C636E}"/>
              </a:ext>
            </a:extLst>
          </p:cNvPr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966A4BA-1227-EF34-DA2E-CC74BD61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E9AC80B-AE37-FC27-A135-CA3F1DB7CE90}"/>
                </a:ext>
              </a:extLst>
            </p:cNvPr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彭翊鈞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老師</a:t>
              </a:r>
            </a:p>
          </p:txBody>
        </p:sp>
      </p:grpSp>
      <p:sp>
        <p:nvSpPr>
          <p:cNvPr id="4" name="橢圓 3">
            <a:extLst>
              <a:ext uri="{FF2B5EF4-FFF2-40B4-BE49-F238E27FC236}">
                <a16:creationId xmlns:a16="http://schemas.microsoft.com/office/drawing/2014/main" id="{A9EAC463-7D66-F951-7DA5-6C5F8FC05048}"/>
              </a:ext>
            </a:extLst>
          </p:cNvPr>
          <p:cNvSpPr/>
          <p:nvPr/>
        </p:nvSpPr>
        <p:spPr>
          <a:xfrm>
            <a:off x="11474274" y="2405824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36EECFD-037D-8EDB-634F-EC503DF53FC4}"/>
              </a:ext>
            </a:extLst>
          </p:cNvPr>
          <p:cNvSpPr/>
          <p:nvPr/>
        </p:nvSpPr>
        <p:spPr>
          <a:xfrm>
            <a:off x="8926001" y="2436684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5755621-B7BD-217C-0428-481664D741B6}"/>
              </a:ext>
            </a:extLst>
          </p:cNvPr>
          <p:cNvSpPr/>
          <p:nvPr/>
        </p:nvSpPr>
        <p:spPr>
          <a:xfrm>
            <a:off x="10283706" y="207385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512CC34F-B397-E5E9-7E7C-791B1AC53DAC}"/>
              </a:ext>
            </a:extLst>
          </p:cNvPr>
          <p:cNvSpPr/>
          <p:nvPr/>
        </p:nvSpPr>
        <p:spPr>
          <a:xfrm>
            <a:off x="7682083" y="220761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B9047007-807D-302D-F88A-7934F6F97BBE}"/>
              </a:ext>
            </a:extLst>
          </p:cNvPr>
          <p:cNvCxnSpPr>
            <a:cxnSpLocks/>
            <a:stCxn id="10" idx="5"/>
            <a:endCxn id="8" idx="0"/>
          </p:cNvCxnSpPr>
          <p:nvPr/>
        </p:nvCxnSpPr>
        <p:spPr>
          <a:xfrm>
            <a:off x="8188716" y="741087"/>
            <a:ext cx="1034064" cy="169559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F593D5B7-C4EE-C060-86DB-C6ADC8A1D3F8}"/>
              </a:ext>
            </a:extLst>
          </p:cNvPr>
          <p:cNvCxnSpPr>
            <a:cxnSpLocks/>
            <a:stCxn id="10" idx="5"/>
            <a:endCxn id="9" idx="3"/>
          </p:cNvCxnSpPr>
          <p:nvPr/>
        </p:nvCxnSpPr>
        <p:spPr>
          <a:xfrm flipV="1">
            <a:off x="8188716" y="727711"/>
            <a:ext cx="2181915" cy="1337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8EDFDD11-D31B-214D-E1B8-61D405721ADA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>
            <a:off x="10370631" y="727711"/>
            <a:ext cx="1190568" cy="176738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51BA600-9F53-2ED7-146F-0506E24DE046}"/>
              </a:ext>
            </a:extLst>
          </p:cNvPr>
          <p:cNvSpPr txBox="1"/>
          <p:nvPr/>
        </p:nvSpPr>
        <p:spPr>
          <a:xfrm>
            <a:off x="8228821" y="1538606"/>
            <a:ext cx="44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B39D432-F29E-8A03-E090-DADDDB6C2DD9}"/>
              </a:ext>
            </a:extLst>
          </p:cNvPr>
          <p:cNvSpPr txBox="1"/>
          <p:nvPr/>
        </p:nvSpPr>
        <p:spPr>
          <a:xfrm>
            <a:off x="9278274" y="252481"/>
            <a:ext cx="48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91AE1BF-601C-8509-7696-E89E52E499C5}"/>
              </a:ext>
            </a:extLst>
          </p:cNvPr>
          <p:cNvSpPr txBox="1"/>
          <p:nvPr/>
        </p:nvSpPr>
        <p:spPr>
          <a:xfrm>
            <a:off x="11168633" y="1352869"/>
            <a:ext cx="59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2FE8B51C-7163-2F59-81C7-9DBA9C312337}"/>
              </a:ext>
            </a:extLst>
          </p:cNvPr>
          <p:cNvCxnSpPr>
            <a:cxnSpLocks/>
            <a:stCxn id="8" idx="0"/>
            <a:endCxn id="4" idx="1"/>
          </p:cNvCxnSpPr>
          <p:nvPr/>
        </p:nvCxnSpPr>
        <p:spPr>
          <a:xfrm>
            <a:off x="9222780" y="2436684"/>
            <a:ext cx="2338419" cy="584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C5B0FB3-D89D-338A-8E20-8CF062E438C7}"/>
              </a:ext>
            </a:extLst>
          </p:cNvPr>
          <p:cNvSpPr txBox="1"/>
          <p:nvPr/>
        </p:nvSpPr>
        <p:spPr>
          <a:xfrm>
            <a:off x="10254232" y="2556818"/>
            <a:ext cx="59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567851B3-5840-403A-CA9D-D430C744E7FE}"/>
              </a:ext>
            </a:extLst>
          </p:cNvPr>
          <p:cNvCxnSpPr>
            <a:cxnSpLocks/>
            <a:stCxn id="9" idx="3"/>
            <a:endCxn id="8" idx="0"/>
          </p:cNvCxnSpPr>
          <p:nvPr/>
        </p:nvCxnSpPr>
        <p:spPr>
          <a:xfrm flipH="1">
            <a:off x="9222780" y="727711"/>
            <a:ext cx="1147851" cy="17089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361B0C6A-B08D-4FEF-5452-F6A5DDD7B5A2}"/>
              </a:ext>
            </a:extLst>
          </p:cNvPr>
          <p:cNvCxnSpPr>
            <a:cxnSpLocks/>
            <a:stCxn id="10" idx="5"/>
            <a:endCxn id="4" idx="1"/>
          </p:cNvCxnSpPr>
          <p:nvPr/>
        </p:nvCxnSpPr>
        <p:spPr>
          <a:xfrm>
            <a:off x="8188716" y="741087"/>
            <a:ext cx="3372483" cy="17540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92DE9BFA-8A9A-5BF3-FF13-5136F947A21D}"/>
              </a:ext>
            </a:extLst>
          </p:cNvPr>
          <p:cNvSpPr txBox="1"/>
          <p:nvPr/>
        </p:nvSpPr>
        <p:spPr>
          <a:xfrm>
            <a:off x="8748233" y="1176460"/>
            <a:ext cx="59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CB2A9A2-A097-F7AF-DD0E-631092CC4E71}"/>
              </a:ext>
            </a:extLst>
          </p:cNvPr>
          <p:cNvSpPr txBox="1"/>
          <p:nvPr/>
        </p:nvSpPr>
        <p:spPr>
          <a:xfrm>
            <a:off x="10014253" y="1083013"/>
            <a:ext cx="59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E22273B0-5D58-1AC7-E740-A6A3F48C330E}"/>
              </a:ext>
            </a:extLst>
          </p:cNvPr>
          <p:cNvSpPr/>
          <p:nvPr/>
        </p:nvSpPr>
        <p:spPr>
          <a:xfrm>
            <a:off x="11489222" y="5974698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38CB7D67-9D52-E846-BF36-5C17EA4A8EA7}"/>
              </a:ext>
            </a:extLst>
          </p:cNvPr>
          <p:cNvSpPr/>
          <p:nvPr/>
        </p:nvSpPr>
        <p:spPr>
          <a:xfrm>
            <a:off x="8940949" y="6005558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CB0DA83C-CD72-292C-F113-28CDD9DAA69F}"/>
              </a:ext>
            </a:extLst>
          </p:cNvPr>
          <p:cNvSpPr/>
          <p:nvPr/>
        </p:nvSpPr>
        <p:spPr>
          <a:xfrm>
            <a:off x="10298654" y="3776259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CFACC8DE-F9E8-5DD2-E08B-165361F8E0E8}"/>
              </a:ext>
            </a:extLst>
          </p:cNvPr>
          <p:cNvSpPr/>
          <p:nvPr/>
        </p:nvSpPr>
        <p:spPr>
          <a:xfrm>
            <a:off x="7697031" y="3789635"/>
            <a:ext cx="593558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0E6CECDD-8CBC-EE8C-6CDF-AB482571F6EE}"/>
              </a:ext>
            </a:extLst>
          </p:cNvPr>
          <p:cNvCxnSpPr>
            <a:cxnSpLocks/>
            <a:stCxn id="95" idx="5"/>
            <a:endCxn id="94" idx="3"/>
          </p:cNvCxnSpPr>
          <p:nvPr/>
        </p:nvCxnSpPr>
        <p:spPr>
          <a:xfrm flipV="1">
            <a:off x="8203664" y="4296585"/>
            <a:ext cx="2181915" cy="133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1F8F2F18-4F8B-1D17-1188-7D49CBD36EBA}"/>
              </a:ext>
            </a:extLst>
          </p:cNvPr>
          <p:cNvSpPr txBox="1"/>
          <p:nvPr/>
        </p:nvSpPr>
        <p:spPr>
          <a:xfrm>
            <a:off x="9293222" y="3821355"/>
            <a:ext cx="48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13A0D712-C384-3B12-0BA5-B4B8BA236DE7}"/>
              </a:ext>
            </a:extLst>
          </p:cNvPr>
          <p:cNvCxnSpPr>
            <a:cxnSpLocks/>
            <a:stCxn id="93" idx="0"/>
            <a:endCxn id="92" idx="1"/>
          </p:cNvCxnSpPr>
          <p:nvPr/>
        </p:nvCxnSpPr>
        <p:spPr>
          <a:xfrm>
            <a:off x="9237728" y="6005558"/>
            <a:ext cx="2338419" cy="584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0FA103EE-E0F8-4D0C-CFBD-51DCBCD636F7}"/>
              </a:ext>
            </a:extLst>
          </p:cNvPr>
          <p:cNvSpPr txBox="1"/>
          <p:nvPr/>
        </p:nvSpPr>
        <p:spPr>
          <a:xfrm>
            <a:off x="10269180" y="6125692"/>
            <a:ext cx="59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2E17E143-45BD-D206-1CFB-873E075B686F}"/>
              </a:ext>
            </a:extLst>
          </p:cNvPr>
          <p:cNvCxnSpPr>
            <a:cxnSpLocks/>
            <a:stCxn id="94" idx="3"/>
            <a:endCxn id="93" idx="0"/>
          </p:cNvCxnSpPr>
          <p:nvPr/>
        </p:nvCxnSpPr>
        <p:spPr>
          <a:xfrm flipH="1">
            <a:off x="9237728" y="4296585"/>
            <a:ext cx="1147851" cy="17089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1B56EC09-7E70-A687-44F8-43D811DDDF69}"/>
              </a:ext>
            </a:extLst>
          </p:cNvPr>
          <p:cNvCxnSpPr>
            <a:cxnSpLocks/>
            <a:stCxn id="95" idx="5"/>
            <a:endCxn id="92" idx="1"/>
          </p:cNvCxnSpPr>
          <p:nvPr/>
        </p:nvCxnSpPr>
        <p:spPr>
          <a:xfrm>
            <a:off x="8203664" y="4309961"/>
            <a:ext cx="3372483" cy="17540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747F2603-1236-1892-5A75-46D45F0ECB85}"/>
              </a:ext>
            </a:extLst>
          </p:cNvPr>
          <p:cNvSpPr txBox="1"/>
          <p:nvPr/>
        </p:nvSpPr>
        <p:spPr>
          <a:xfrm>
            <a:off x="8545213" y="4603761"/>
            <a:ext cx="59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0C35DDA2-68FA-6718-82EF-D4C2EC95FF41}"/>
              </a:ext>
            </a:extLst>
          </p:cNvPr>
          <p:cNvSpPr txBox="1"/>
          <p:nvPr/>
        </p:nvSpPr>
        <p:spPr>
          <a:xfrm>
            <a:off x="10029201" y="4651887"/>
            <a:ext cx="59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10081B75-1C00-076E-995E-1D3BAB1E85F4}"/>
              </a:ext>
            </a:extLst>
          </p:cNvPr>
          <p:cNvSpPr/>
          <p:nvPr/>
        </p:nvSpPr>
        <p:spPr>
          <a:xfrm>
            <a:off x="7609676" y="75162"/>
            <a:ext cx="4547944" cy="3081058"/>
          </a:xfrm>
          <a:prstGeom prst="rect">
            <a:avLst/>
          </a:prstGeom>
          <a:noFill/>
          <a:ln w="38100">
            <a:solidFill>
              <a:srgbClr val="320B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77211FAB-6A48-B8BB-AEAD-0F1E50B26D8F}"/>
              </a:ext>
            </a:extLst>
          </p:cNvPr>
          <p:cNvSpPr/>
          <p:nvPr/>
        </p:nvSpPr>
        <p:spPr>
          <a:xfrm>
            <a:off x="7619201" y="3676546"/>
            <a:ext cx="4547944" cy="3041444"/>
          </a:xfrm>
          <a:prstGeom prst="rect">
            <a:avLst/>
          </a:prstGeom>
          <a:noFill/>
          <a:ln w="38100">
            <a:solidFill>
              <a:srgbClr val="320B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箭號: 向下 110">
            <a:extLst>
              <a:ext uri="{FF2B5EF4-FFF2-40B4-BE49-F238E27FC236}">
                <a16:creationId xmlns:a16="http://schemas.microsoft.com/office/drawing/2014/main" id="{D079F125-7615-4739-3A10-BAF422C90C33}"/>
              </a:ext>
            </a:extLst>
          </p:cNvPr>
          <p:cNvSpPr/>
          <p:nvPr/>
        </p:nvSpPr>
        <p:spPr>
          <a:xfrm>
            <a:off x="9748579" y="3282176"/>
            <a:ext cx="248603" cy="27367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E1345B10-CA03-7972-2633-D0B98ABBDDE3}"/>
              </a:ext>
            </a:extLst>
          </p:cNvPr>
          <p:cNvSpPr txBox="1"/>
          <p:nvPr/>
        </p:nvSpPr>
        <p:spPr>
          <a:xfrm>
            <a:off x="1238016" y="480206"/>
            <a:ext cx="672937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Metah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euristic Algorithm II </a:t>
            </a:r>
          </a:p>
          <a:p>
            <a:pPr>
              <a:spcBef>
                <a:spcPts val="1200"/>
              </a:spcBef>
            </a:pP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Travelling salesman problem (TSP)</a:t>
            </a:r>
          </a:p>
          <a:p>
            <a:r>
              <a:rPr lang="en-US" altLang="zh-TW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application of metaheuristic algorithm.</a:t>
            </a:r>
            <a:endParaRPr lang="zh-TW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圖片 116">
            <a:extLst>
              <a:ext uri="{FF2B5EF4-FFF2-40B4-BE49-F238E27FC236}">
                <a16:creationId xmlns:a16="http://schemas.microsoft.com/office/drawing/2014/main" id="{3EB1509A-3BDD-67B1-4539-88E16206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756" y="4144299"/>
            <a:ext cx="918923" cy="918923"/>
          </a:xfrm>
          <a:prstGeom prst="rect">
            <a:avLst/>
          </a:prstGeom>
        </p:spPr>
      </p:pic>
      <p:pic>
        <p:nvPicPr>
          <p:cNvPr id="121" name="圖片 120">
            <a:extLst>
              <a:ext uri="{FF2B5EF4-FFF2-40B4-BE49-F238E27FC236}">
                <a16:creationId xmlns:a16="http://schemas.microsoft.com/office/drawing/2014/main" id="{7D7A621B-CB0D-6780-5B0C-2EE517354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5" y="589141"/>
            <a:ext cx="1166000" cy="1166000"/>
          </a:xfrm>
          <a:prstGeom prst="rect">
            <a:avLst/>
          </a:prstGeom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EEF0DE4E-35CC-7C15-B26E-A022684E78BB}"/>
              </a:ext>
            </a:extLst>
          </p:cNvPr>
          <p:cNvSpPr txBox="1"/>
          <p:nvPr/>
        </p:nvSpPr>
        <p:spPr>
          <a:xfrm>
            <a:off x="365026" y="4603761"/>
            <a:ext cx="554725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Objectives: 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definition and challenges of the TSP.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apply GA, PSO, and SA to solve the TSP and compare their effectiveness and characteristics.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FB2EDE84-6E92-E5BF-ABE1-44C2B3E18DFE}"/>
              </a:ext>
            </a:extLst>
          </p:cNvPr>
          <p:cNvSpPr txBox="1"/>
          <p:nvPr/>
        </p:nvSpPr>
        <p:spPr>
          <a:xfrm>
            <a:off x="238606" y="2309331"/>
            <a:ext cx="71891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Travelling Salesman Problem (TSP)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classic combinatorial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problem.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find the shortest possible route that allows a salesman to visit each city exactly once and return to the starting city.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TSP is widely used in </a:t>
            </a:r>
            <a:r>
              <a:rPr lang="en-US" altLang="zh-TW" b="1" dirty="0">
                <a:solidFill>
                  <a:srgbClr val="EB1D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b="1" dirty="0">
                <a:solidFill>
                  <a:srgbClr val="EB1D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Routing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TW" b="1" dirty="0">
                <a:solidFill>
                  <a:srgbClr val="EB1D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Scheduling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applications.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1" name="圖片 130">
            <a:extLst>
              <a:ext uri="{FF2B5EF4-FFF2-40B4-BE49-F238E27FC236}">
                <a16:creationId xmlns:a16="http://schemas.microsoft.com/office/drawing/2014/main" id="{8BA89C73-D177-9ADD-BD52-BB6BE6F85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151" y="4775919"/>
            <a:ext cx="487240" cy="487240"/>
          </a:xfrm>
          <a:prstGeom prst="rect">
            <a:avLst/>
          </a:prstGeom>
        </p:spPr>
      </p:pic>
      <p:pic>
        <p:nvPicPr>
          <p:cNvPr id="132" name="圖片 131">
            <a:extLst>
              <a:ext uri="{FF2B5EF4-FFF2-40B4-BE49-F238E27FC236}">
                <a16:creationId xmlns:a16="http://schemas.microsoft.com/office/drawing/2014/main" id="{FDC9DC71-40A8-9B7C-3F8C-AF52B35B0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151" y="3736258"/>
            <a:ext cx="487240" cy="487240"/>
          </a:xfrm>
          <a:prstGeom prst="rect">
            <a:avLst/>
          </a:prstGeom>
        </p:spPr>
      </p:pic>
      <p:pic>
        <p:nvPicPr>
          <p:cNvPr id="133" name="圖片 132">
            <a:extLst>
              <a:ext uri="{FF2B5EF4-FFF2-40B4-BE49-F238E27FC236}">
                <a16:creationId xmlns:a16="http://schemas.microsoft.com/office/drawing/2014/main" id="{1D2BA6D8-4F0D-7EFE-F792-1069B472C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455" y="5050125"/>
            <a:ext cx="487240" cy="487240"/>
          </a:xfrm>
          <a:prstGeom prst="rect">
            <a:avLst/>
          </a:prstGeom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5428CC89-7609-BF7E-A509-788B81F33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577" y="6063204"/>
            <a:ext cx="487240" cy="487240"/>
          </a:xfrm>
          <a:prstGeom prst="rect">
            <a:avLst/>
          </a:prstGeom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16E19B51-D314-4EEE-9D80-1D5A5CB3D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697" y="1927648"/>
            <a:ext cx="487240" cy="487240"/>
          </a:xfrm>
          <a:prstGeom prst="rect">
            <a:avLst/>
          </a:prstGeom>
        </p:spPr>
      </p:pic>
      <p:pic>
        <p:nvPicPr>
          <p:cNvPr id="136" name="圖片 135">
            <a:extLst>
              <a:ext uri="{FF2B5EF4-FFF2-40B4-BE49-F238E27FC236}">
                <a16:creationId xmlns:a16="http://schemas.microsoft.com/office/drawing/2014/main" id="{88C6EC45-ADCD-BD88-9BE1-8811959C9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327" y="185437"/>
            <a:ext cx="487240" cy="487240"/>
          </a:xfrm>
          <a:prstGeom prst="rect">
            <a:avLst/>
          </a:prstGeom>
        </p:spPr>
      </p:pic>
      <p:pic>
        <p:nvPicPr>
          <p:cNvPr id="137" name="圖片 136">
            <a:extLst>
              <a:ext uri="{FF2B5EF4-FFF2-40B4-BE49-F238E27FC236}">
                <a16:creationId xmlns:a16="http://schemas.microsoft.com/office/drawing/2014/main" id="{8FA8A6CB-7D02-13C4-DB67-3F0F227D4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014" y="1384896"/>
            <a:ext cx="487240" cy="487240"/>
          </a:xfrm>
          <a:prstGeom prst="rect">
            <a:avLst/>
          </a:prstGeom>
        </p:spPr>
      </p:pic>
      <p:pic>
        <p:nvPicPr>
          <p:cNvPr id="138" name="圖片 137">
            <a:extLst>
              <a:ext uri="{FF2B5EF4-FFF2-40B4-BE49-F238E27FC236}">
                <a16:creationId xmlns:a16="http://schemas.microsoft.com/office/drawing/2014/main" id="{88F10382-11AC-05C6-0CCA-6744F7B8D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599685" y="823963"/>
            <a:ext cx="487240" cy="487240"/>
          </a:xfrm>
          <a:prstGeom prst="rect">
            <a:avLst/>
          </a:prstGeom>
        </p:spPr>
      </p:pic>
      <p:pic>
        <p:nvPicPr>
          <p:cNvPr id="139" name="圖片 138">
            <a:extLst>
              <a:ext uri="{FF2B5EF4-FFF2-40B4-BE49-F238E27FC236}">
                <a16:creationId xmlns:a16="http://schemas.microsoft.com/office/drawing/2014/main" id="{0806B3C3-081E-62F8-3145-16DE8C255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045" y="2489750"/>
            <a:ext cx="487240" cy="487240"/>
          </a:xfrm>
          <a:prstGeom prst="rect">
            <a:avLst/>
          </a:prstGeom>
        </p:spPr>
      </p:pic>
      <p:pic>
        <p:nvPicPr>
          <p:cNvPr id="140" name="圖片 139">
            <a:extLst>
              <a:ext uri="{FF2B5EF4-FFF2-40B4-BE49-F238E27FC236}">
                <a16:creationId xmlns:a16="http://schemas.microsoft.com/office/drawing/2014/main" id="{2FC26FA7-A9A4-489A-BA19-8566F733B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4722">
            <a:off x="10826418" y="983292"/>
            <a:ext cx="487240" cy="4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D9E6413-9A63-4B08-897B-6D260EEB7F8F}"/>
              </a:ext>
            </a:extLst>
          </p:cNvPr>
          <p:cNvSpPr txBox="1"/>
          <p:nvPr/>
        </p:nvSpPr>
        <p:spPr>
          <a:xfrm>
            <a:off x="706583" y="8977"/>
            <a:ext cx="181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趙怡翔老師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AC6A7B7-0DBC-4483-B4FB-35C3B790AF12}"/>
              </a:ext>
            </a:extLst>
          </p:cNvPr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47A7FF4-8AE0-40B5-93C9-3293CEE0C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708A201A-C5E5-4ED6-B0E4-D1E9D35E0165}"/>
                </a:ext>
              </a:extLst>
            </p:cNvPr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謝閔智老師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69E7A27F-8F22-4391-9CE0-87F34C6143B9}"/>
              </a:ext>
            </a:extLst>
          </p:cNvPr>
          <p:cNvSpPr txBox="1"/>
          <p:nvPr/>
        </p:nvSpPr>
        <p:spPr>
          <a:xfrm>
            <a:off x="3134757" y="841215"/>
            <a:ext cx="6192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factors in lighting and sound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A1A48D2-6BC1-4340-8B25-8280F7898797}"/>
              </a:ext>
            </a:extLst>
          </p:cNvPr>
          <p:cNvSpPr txBox="1"/>
          <p:nvPr/>
        </p:nvSpPr>
        <p:spPr>
          <a:xfrm>
            <a:off x="706583" y="1696825"/>
            <a:ext cx="5524535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about lighting-related knowledge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impact of lighting on user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about sound-related knowledge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impact of sound on user</a:t>
            </a:r>
          </a:p>
        </p:txBody>
      </p:sp>
      <p:pic>
        <p:nvPicPr>
          <p:cNvPr id="1026" name="Picture 2" descr="非接觸式二維光譜測量系統">
            <a:extLst>
              <a:ext uri="{FF2B5EF4-FFF2-40B4-BE49-F238E27FC236}">
                <a16:creationId xmlns:a16="http://schemas.microsoft.com/office/drawing/2014/main" id="{2F1DB064-2202-4971-98BC-B3D50477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69" y="3851317"/>
            <a:ext cx="4183223" cy="277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認識人耳對音量的感知力～如何解讀等響曲線">
            <a:extLst>
              <a:ext uri="{FF2B5EF4-FFF2-40B4-BE49-F238E27FC236}">
                <a16:creationId xmlns:a16="http://schemas.microsoft.com/office/drawing/2014/main" id="{463D70B8-8EB6-411F-8952-CAED4D34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42" y="2326718"/>
            <a:ext cx="3712788" cy="33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25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D9E6413-9A63-4B08-897B-6D260EEB7F8F}"/>
              </a:ext>
            </a:extLst>
          </p:cNvPr>
          <p:cNvSpPr txBox="1"/>
          <p:nvPr/>
        </p:nvSpPr>
        <p:spPr>
          <a:xfrm>
            <a:off x="706583" y="8977"/>
            <a:ext cx="181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趙怡翔老師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AC6A7B7-0DBC-4483-B4FB-35C3B790AF12}"/>
              </a:ext>
            </a:extLst>
          </p:cNvPr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47A7FF4-8AE0-40B5-93C9-3293CEE0C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708A201A-C5E5-4ED6-B0E4-D1E9D35E0165}"/>
                </a:ext>
              </a:extLst>
            </p:cNvPr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謝閔智老師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69E7A27F-8F22-4391-9CE0-87F34C6143B9}"/>
              </a:ext>
            </a:extLst>
          </p:cNvPr>
          <p:cNvSpPr txBox="1"/>
          <p:nvPr/>
        </p:nvSpPr>
        <p:spPr>
          <a:xfrm>
            <a:off x="3134757" y="841215"/>
            <a:ext cx="6192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factors in lighting and sound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A1A48D2-6BC1-4340-8B25-8280F7898797}"/>
              </a:ext>
            </a:extLst>
          </p:cNvPr>
          <p:cNvSpPr txBox="1"/>
          <p:nvPr/>
        </p:nvSpPr>
        <p:spPr>
          <a:xfrm>
            <a:off x="706583" y="1696825"/>
            <a:ext cx="9985113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experiments, understand the interaction between humans and lighting environments.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deep learning, model human behavior in lighting environments.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experiments, understand the interaction between humans and sound environments.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deep learning, model human behavior in sound environments.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6694B8D-20E7-4DA8-B0F1-F47DDA859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3"/>
          <a:stretch/>
        </p:blipFill>
        <p:spPr>
          <a:xfrm>
            <a:off x="469623" y="4440309"/>
            <a:ext cx="3529100" cy="12803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5259F5C-D4EB-46C6-AA15-E697F674B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240" y="3672229"/>
            <a:ext cx="3621754" cy="304781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2F6C001-B8D0-4106-A2AA-AF42C0E8B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570" y="4061453"/>
            <a:ext cx="3493807" cy="21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8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DFA9D5-99C0-4726-937C-941DD76BE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04" y="1118550"/>
            <a:ext cx="7971905" cy="2102805"/>
          </a:xfrm>
        </p:spPr>
        <p:txBody>
          <a:bodyPr anchor="ctr">
            <a:normAutofit fontScale="90000"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SK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計劃課程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115-1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授課教師教學內容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714" y="1389941"/>
            <a:ext cx="4314286" cy="38952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" y="74817"/>
            <a:ext cx="3092335" cy="88780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1951" y="3131085"/>
            <a:ext cx="7570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課程時間目前可能安排於：</a:t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3-CD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5-78</a:t>
            </a: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*各教師課程內容規畫會另調整安排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115-1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開課課程：個案研究、工業工程方法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115-2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開課課程：個案研究、問題解決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116-1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開課課程：個案研究、工業工程方法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116-2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開課課程：個案研究、問題解決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163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877927-39C0-41A0-8D1F-67B1EB01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Simulation – </a:t>
            </a:r>
            <a:r>
              <a:rPr lang="en-US" altLang="zh-TW" dirty="0" err="1"/>
              <a:t>FlexSim</a:t>
            </a:r>
            <a:r>
              <a:rPr lang="en-US" altLang="zh-TW" dirty="0"/>
              <a:t> and Witness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B81873-98BF-405F-989F-3CDE59A98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zh-TW" dirty="0"/>
              <a:t>Kendall notations and basic Statistics and Queueing Concepts 1 hour</a:t>
            </a:r>
          </a:p>
          <a:p>
            <a:endParaRPr lang="en-US" altLang="zh-TW" dirty="0"/>
          </a:p>
          <a:p>
            <a:r>
              <a:rPr lang="en-US" altLang="zh-TW" dirty="0" err="1"/>
              <a:t>FlexSim</a:t>
            </a:r>
            <a:r>
              <a:rPr lang="en-US" altLang="zh-TW" dirty="0"/>
              <a:t> Little Factory (2 hours)</a:t>
            </a:r>
          </a:p>
          <a:p>
            <a:pPr lvl="1"/>
            <a:r>
              <a:rPr lang="en-US" altLang="zh-TW" dirty="0"/>
              <a:t>Source, Sink, Queue, Processor</a:t>
            </a:r>
          </a:p>
          <a:p>
            <a:pPr lvl="1"/>
            <a:r>
              <a:rPr lang="en-US" altLang="zh-TW" dirty="0"/>
              <a:t>Conveyors, Stack, Transporter, AGV </a:t>
            </a:r>
          </a:p>
          <a:p>
            <a:pPr lvl="1"/>
            <a:r>
              <a:rPr lang="en-US" altLang="zh-TW" dirty="0"/>
              <a:t>Global Table, List</a:t>
            </a:r>
          </a:p>
          <a:p>
            <a:r>
              <a:rPr lang="en-US" altLang="zh-TW" dirty="0"/>
              <a:t>Witness Little Factory (2 hours)</a:t>
            </a:r>
          </a:p>
          <a:p>
            <a:pPr lvl="1"/>
            <a:r>
              <a:rPr lang="en-US" altLang="zh-TW" dirty="0"/>
              <a:t>TBD</a:t>
            </a:r>
          </a:p>
          <a:p>
            <a:endParaRPr lang="en-US" altLang="zh-TW" dirty="0"/>
          </a:p>
          <a:p>
            <a:r>
              <a:rPr lang="en-US" altLang="zh-TW" dirty="0" err="1"/>
              <a:t>FlexSim</a:t>
            </a:r>
            <a:r>
              <a:rPr lang="en-US" altLang="zh-TW" dirty="0"/>
              <a:t>  Healthcare Little model (4 hours)</a:t>
            </a:r>
          </a:p>
          <a:p>
            <a:pPr lvl="1"/>
            <a:r>
              <a:rPr lang="en-US" altLang="zh-TW" dirty="0"/>
              <a:t>Process Flow</a:t>
            </a:r>
          </a:p>
          <a:p>
            <a:pPr lvl="1"/>
            <a:r>
              <a:rPr lang="en-US" altLang="zh-TW" dirty="0"/>
              <a:t>People Module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Case study</a:t>
            </a:r>
          </a:p>
          <a:p>
            <a:pPr lvl="1"/>
            <a:r>
              <a:rPr lang="en-US" altLang="zh-TW" dirty="0"/>
              <a:t>Student Group Project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楊康宏老師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33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7BEE74-896C-49E9-8727-8ECFB54B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altLang="zh-TW" sz="5400"/>
              <a:t>Simple Jobshop System</a:t>
            </a:r>
            <a:endParaRPr lang="zh-TW" altLang="en-US" sz="5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9D4DB997-C18F-4959-877A-62CE52DE50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568" y="2607768"/>
                <a:ext cx="4127157" cy="415137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TW" sz="1800" dirty="0"/>
                  <a:t>General Process flow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1800" dirty="0"/>
                  <a:t>Source – Generate Token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1800" dirty="0"/>
                  <a:t>Create Object – Generate item (product)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1800" dirty="0"/>
                  <a:t>Sink – Destroy Token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TW" sz="1800" dirty="0"/>
                  <a:t>3D Model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1800" dirty="0"/>
                  <a:t>Queue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6 – temporally place items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1800" dirty="0"/>
                  <a:t>Processor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5 – proceed items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TW" sz="1800" dirty="0"/>
                  <a:t>Tool Box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1800" dirty="0"/>
                  <a:t>Item List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1800" dirty="0"/>
                  <a:t>Global Table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9D4DB997-C18F-4959-877A-62CE52DE50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568" y="2607768"/>
                <a:ext cx="4127157" cy="4151376"/>
              </a:xfrm>
              <a:blipFill>
                <a:blip r:embed="rId2"/>
                <a:stretch>
                  <a:fillRect l="-886" t="-881" b="-7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7B5FDBF8-E0B3-49A1-8C71-5FAC875B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6" y="508355"/>
            <a:ext cx="4236721" cy="25208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85C3B3-1CBD-4827-AE0A-3882B9CFB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93" y="3330956"/>
            <a:ext cx="7791336" cy="34281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/>
          <a:srcRect l="664" t="41418" r="6183" b="35957"/>
          <a:stretch/>
        </p:blipFill>
        <p:spPr>
          <a:xfrm>
            <a:off x="1" y="622627"/>
            <a:ext cx="2958208" cy="718493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6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楊康宏老師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60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138809" y="1653702"/>
            <a:ext cx="3670570" cy="51167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推拉力設備</a:t>
            </a:r>
          </a:p>
        </p:txBody>
      </p:sp>
      <p:sp>
        <p:nvSpPr>
          <p:cNvPr id="15" name="矩形 14"/>
          <p:cNvSpPr/>
          <p:nvPr/>
        </p:nvSpPr>
        <p:spPr>
          <a:xfrm>
            <a:off x="2782111" y="1653702"/>
            <a:ext cx="5033813" cy="51167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眼動儀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(Eye-tracker)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5686" y="1653702"/>
            <a:ext cx="2358357" cy="51491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TW" altLang="en-US" dirty="0"/>
              <a:t>腦電圖 </a:t>
            </a:r>
            <a:r>
              <a:rPr lang="en-US" altLang="zh-TW" dirty="0"/>
              <a:t>(EEG)</a:t>
            </a:r>
          </a:p>
          <a:p>
            <a:pPr algn="ctr"/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2111" y="165537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accent1"/>
                </a:solidFill>
                <a:ea typeface="微軟正黑體" panose="020B0604030504040204" pitchFamily="34" charset="-120"/>
              </a:rPr>
              <a:t>Case study: Ergonomics</a:t>
            </a:r>
            <a:br>
              <a:rPr lang="en-US" altLang="zh-TW" b="1" dirty="0">
                <a:solidFill>
                  <a:schemeClr val="accent1"/>
                </a:solidFill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accent1"/>
                </a:solidFill>
                <a:ea typeface="微軟正黑體" panose="020B0604030504040204" pitchFamily="34" charset="-120"/>
              </a:rPr>
              <a:t>個案研究</a:t>
            </a:r>
            <a:r>
              <a:rPr lang="en-US" altLang="zh-TW" b="1" dirty="0">
                <a:solidFill>
                  <a:schemeClr val="accent1"/>
                </a:solidFill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chemeClr val="accent1"/>
                </a:solidFill>
                <a:ea typeface="微軟正黑體" panose="020B0604030504040204" pitchFamily="34" charset="-120"/>
              </a:rPr>
              <a:t> 人因工程</a:t>
            </a:r>
            <a:endParaRPr lang="zh-TW" altLang="en-US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698" y="2272438"/>
            <a:ext cx="3254630" cy="1856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536" y="2065761"/>
            <a:ext cx="3171116" cy="235531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322" y="4746274"/>
            <a:ext cx="3253544" cy="1777021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8" y="4662792"/>
            <a:ext cx="1987226" cy="1977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s://www.pitotech.com.tw/contents/media/120991_2019120915153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88"/>
          <a:stretch/>
        </p:blipFill>
        <p:spPr bwMode="auto">
          <a:xfrm>
            <a:off x="430348" y="2091022"/>
            <a:ext cx="1987226" cy="24271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770" y="3748406"/>
            <a:ext cx="1984220" cy="153957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825" y="5362292"/>
            <a:ext cx="1950903" cy="13549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048" y="4662074"/>
            <a:ext cx="2786874" cy="1656669"/>
          </a:xfrm>
          <a:prstGeom prst="rect">
            <a:avLst/>
          </a:prstGeom>
        </p:spPr>
      </p:pic>
      <p:pic>
        <p:nvPicPr>
          <p:cNvPr id="14" name="Picture 2" descr="http://www.phywe.com/images/p13503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63962" y="301535"/>
            <a:ext cx="1789801" cy="11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8415096" y="304686"/>
            <a:ext cx="12875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</a:rPr>
              <a:t>肌電 </a:t>
            </a:r>
            <a:r>
              <a:rPr lang="en-US" altLang="zh-TW" sz="1100" dirty="0">
                <a:solidFill>
                  <a:schemeClr val="bg1"/>
                </a:solidFill>
              </a:rPr>
              <a:t>(EMG)</a:t>
            </a:r>
            <a:r>
              <a:rPr lang="zh-TW" altLang="en-US" sz="1100" dirty="0">
                <a:solidFill>
                  <a:schemeClr val="bg1"/>
                </a:solidFill>
              </a:rPr>
              <a:t>感測器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6B349B1-D50D-4CDA-A9C6-B734E16D070A}"/>
              </a:ext>
            </a:extLst>
          </p:cNvPr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A91B89E-6A6A-B149-1B59-6CFFA17D1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C2ACC34-935A-29C9-6D62-404050BD567E}"/>
                </a:ext>
              </a:extLst>
            </p:cNvPr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王珮嘉老師</a:t>
              </a:r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4885" y="307027"/>
            <a:ext cx="1774494" cy="1178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文字方塊 19"/>
          <p:cNvSpPr txBox="1"/>
          <p:nvPr/>
        </p:nvSpPr>
        <p:spPr>
          <a:xfrm>
            <a:off x="9994717" y="285976"/>
            <a:ext cx="18806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手指血流脈衝 </a:t>
            </a: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(BVP) 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感測器</a:t>
            </a:r>
          </a:p>
        </p:txBody>
      </p:sp>
    </p:spTree>
    <p:extLst>
      <p:ext uri="{BB962C8B-B14F-4D97-AF65-F5344CB8AC3E}">
        <p14:creationId xmlns:p14="http://schemas.microsoft.com/office/powerpoint/2010/main" val="249716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D99178-A473-410C-B0A5-808E05AB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2053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chemeClr val="accent1"/>
                </a:solidFill>
                <a:latin typeface="+mn-lt"/>
                <a:ea typeface="微軟正黑體" panose="020B0604030504040204" pitchFamily="34" charset="-120"/>
              </a:rPr>
              <a:t>Case study: Ergonomics</a:t>
            </a:r>
            <a:br>
              <a:rPr lang="en-US" altLang="zh-TW" b="1" dirty="0">
                <a:solidFill>
                  <a:schemeClr val="accent1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accent1"/>
                </a:solidFill>
                <a:latin typeface="+mn-lt"/>
                <a:ea typeface="微軟正黑體" panose="020B0604030504040204" pitchFamily="34" charset="-120"/>
              </a:rPr>
              <a:t>個案研究</a:t>
            </a:r>
            <a:r>
              <a:rPr lang="en-US" altLang="zh-TW" b="1" dirty="0">
                <a:solidFill>
                  <a:schemeClr val="accent1"/>
                </a:solidFill>
                <a:latin typeface="+mn-lt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chemeClr val="accent1"/>
                </a:solidFill>
                <a:latin typeface="+mn-lt"/>
                <a:ea typeface="微軟正黑體" panose="020B0604030504040204" pitchFamily="34" charset="-120"/>
              </a:rPr>
              <a:t> 人因工程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091FEB-8028-4B6A-8FF1-B5043956F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7616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ea typeface="微軟正黑體" panose="020B0604030504040204" pitchFamily="34" charset="-120"/>
              </a:rPr>
              <a:t>Prerequisite: Motion and Time Study, Ergonomics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ea typeface="微軟正黑體" panose="020B0604030504040204" pitchFamily="34" charset="-120"/>
              </a:rPr>
              <a:t>Course Design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81621" y="2540990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依實際授課狀況 適時滾動式調整 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256" y="4143285"/>
            <a:ext cx="2362327" cy="2362327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45A93EB-21B9-518F-743F-ED49E7259EB5}"/>
              </a:ext>
            </a:extLst>
          </p:cNvPr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F868AC5-B865-F455-8A28-DD55E4680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C53E4511-619C-93BC-A2A7-4E2CC18BE1FD}"/>
                </a:ext>
              </a:extLst>
            </p:cNvPr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王珮嘉老師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78" y="2910322"/>
            <a:ext cx="6951615" cy="38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54D234E-C22E-4AB0-E1D5-08D8326A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983" y="3528922"/>
            <a:ext cx="4438578" cy="3012685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戴淑賢老師</a:t>
              </a:r>
            </a:p>
          </p:txBody>
        </p:sp>
      </p:grpSp>
      <p:sp>
        <p:nvSpPr>
          <p:cNvPr id="10" name="副標題 2">
            <a:extLst>
              <a:ext uri="{FF2B5EF4-FFF2-40B4-BE49-F238E27FC236}">
                <a16:creationId xmlns:a16="http://schemas.microsoft.com/office/drawing/2014/main" id="{550D22B8-6CB2-F34F-608A-515B3FE5D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423" y="528240"/>
            <a:ext cx="10845632" cy="1867230"/>
          </a:xfrm>
        </p:spPr>
        <p:txBody>
          <a:bodyPr>
            <a:noAutofit/>
          </a:bodyPr>
          <a:lstStyle/>
          <a:p>
            <a:r>
              <a:rPr lang="en-US" altLang="zh-TW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Case Study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(Agile Project Management on Service Innovation)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6BC26EC-72D6-A6DE-D637-95F78D0EB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90484" y="2052458"/>
            <a:ext cx="2376738" cy="1276620"/>
          </a:xfrm>
          <a:prstGeom prst="rect">
            <a:avLst/>
          </a:prstGeom>
          <a:effectLst>
            <a:glow rad="127000">
              <a:schemeClr val="accent1"/>
            </a:glow>
            <a:outerShdw blurRad="266700" dist="50800" dir="5400000" algn="ctr" rotWithShape="0">
              <a:schemeClr val="bg1"/>
            </a:outerShdw>
          </a:effectLst>
        </p:spPr>
      </p:pic>
      <p:pic>
        <p:nvPicPr>
          <p:cNvPr id="1026" name="Picture 2" descr="敏捷人不可不知的大頭條—Scrum Guide 2020全球更新|專案經理雜誌">
            <a:extLst>
              <a:ext uri="{FF2B5EF4-FFF2-40B4-BE49-F238E27FC236}">
                <a16:creationId xmlns:a16="http://schemas.microsoft.com/office/drawing/2014/main" id="{9438402A-2F1C-8A74-E172-FD73D5C2C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8" y="2052458"/>
            <a:ext cx="3687751" cy="20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8A2314B-03C2-BC51-7E50-46C22C575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7372554" y="3280499"/>
            <a:ext cx="3007089" cy="226603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89BE328-7D0F-930A-2A50-13EFCD22D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388485" y="5035264"/>
            <a:ext cx="2262079" cy="15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8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戴淑賢老師</a:t>
              </a:r>
            </a:p>
          </p:txBody>
        </p:sp>
      </p:grpSp>
      <p:sp>
        <p:nvSpPr>
          <p:cNvPr id="10" name="副標題 2">
            <a:extLst>
              <a:ext uri="{FF2B5EF4-FFF2-40B4-BE49-F238E27FC236}">
                <a16:creationId xmlns:a16="http://schemas.microsoft.com/office/drawing/2014/main" id="{C1657BF1-09D5-7EBA-5F6D-D3EAFE4DD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363" y="339536"/>
            <a:ext cx="11499273" cy="1416986"/>
          </a:xfrm>
        </p:spPr>
        <p:txBody>
          <a:bodyPr>
            <a:noAutofit/>
          </a:bodyPr>
          <a:lstStyle/>
          <a:p>
            <a:r>
              <a:rPr lang="en-US" altLang="zh-TW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Case Study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(Agile Project Management on Service Innovation)</a:t>
            </a:r>
          </a:p>
        </p:txBody>
      </p:sp>
      <p:sp>
        <p:nvSpPr>
          <p:cNvPr id="11" name="副標題 2">
            <a:extLst>
              <a:ext uri="{FF2B5EF4-FFF2-40B4-BE49-F238E27FC236}">
                <a16:creationId xmlns:a16="http://schemas.microsoft.com/office/drawing/2014/main" id="{74215EC8-A6F1-6E77-6A1D-AB58288D8181}"/>
              </a:ext>
            </a:extLst>
          </p:cNvPr>
          <p:cNvSpPr txBox="1">
            <a:spLocks/>
          </p:cNvSpPr>
          <p:nvPr/>
        </p:nvSpPr>
        <p:spPr>
          <a:xfrm>
            <a:off x="2438679" y="1972236"/>
            <a:ext cx="8641293" cy="452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l"/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Teaching Plan :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Agile Project Management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Feasibility Analysis</a:t>
            </a:r>
          </a:p>
          <a:p>
            <a:pPr marL="514350" indent="-514350" algn="l">
              <a:buAutoNum type="arabicPeriod"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Scrum and 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Spint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Quality Perceived by Customers</a:t>
            </a:r>
          </a:p>
          <a:p>
            <a:pPr marL="514350" indent="-514350" algn="l">
              <a:buAutoNum type="arabicPeriod"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Failure and Recovery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on 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Industry </a:t>
            </a:r>
          </a:p>
          <a:p>
            <a:pPr marL="514350" indent="-514350" algn="l">
              <a:buAutoNum type="arabicPeriod"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Innovation</a:t>
            </a:r>
          </a:p>
          <a:p>
            <a:pPr marL="514350" indent="-514350" algn="l">
              <a:buAutoNum type="arabicPeriod"/>
            </a:pP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Arial" panose="020B0604020202020204" pitchFamily="34" charset="0"/>
              <a:buAutoNum type="arabicPeriod" startAt="4"/>
            </a:pP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TW" sz="3200" dirty="0"/>
              <a:t>      </a:t>
            </a:r>
          </a:p>
          <a:p>
            <a:pPr algn="l"/>
            <a:endParaRPr lang="en-US" altLang="zh-TW" sz="4000" dirty="0"/>
          </a:p>
          <a:p>
            <a:pPr algn="l"/>
            <a:endParaRPr lang="en-US" altLang="zh-TW" sz="4000" dirty="0"/>
          </a:p>
          <a:p>
            <a:endParaRPr lang="zh-TW" altLang="en-US" sz="40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4E0AC2E-9588-332F-7323-FE4683C21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399244" y="1775013"/>
            <a:ext cx="1540671" cy="45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Manufacturing/AI：</a:t>
            </a:r>
            <a:r>
              <a:rPr lang="en-US" dirty="0"/>
              <a:t>CPS introduction</a:t>
            </a:r>
            <a:endParaRPr lang="ja-JP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9522" y="1473555"/>
            <a:ext cx="10515600" cy="4843073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sz="4100" dirty="0"/>
              <a:t>Phase 1: Virtual system development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CN" sz="3600" dirty="0"/>
              <a:t>Platform</a:t>
            </a:r>
            <a:r>
              <a:rPr lang="zh-CN" altLang="en-US" sz="3600" dirty="0"/>
              <a:t>：</a:t>
            </a:r>
            <a:r>
              <a:rPr lang="en-US" altLang="zh-CN" sz="3600" dirty="0"/>
              <a:t>Automation Studio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3600" dirty="0"/>
              <a:t>Introduction of technologies applied </a:t>
            </a:r>
            <a:br>
              <a:rPr lang="en-US" altLang="zh-CN" sz="3600" dirty="0"/>
            </a:br>
            <a:r>
              <a:rPr lang="en-US" altLang="zh-CN" sz="3600" dirty="0"/>
              <a:t>to manufacturing systems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3600" dirty="0"/>
              <a:t>Process control introduction 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Actuators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Electric control system</a:t>
            </a:r>
            <a:br>
              <a:rPr lang="en-US" altLang="zh-CN" sz="3100" dirty="0"/>
            </a:br>
            <a:r>
              <a:rPr lang="en-US" altLang="zh-CN" sz="3100" dirty="0"/>
              <a:t> (JIC and IEC standards)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PLC and Ladder diagrams 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Sequential Function Charts (SFC)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altLang="zh-CN" sz="3100" dirty="0"/>
              <a:t>3D virtual system development</a:t>
            </a:r>
            <a:br>
              <a:rPr lang="en-US" altLang="zh-CN" sz="3100" dirty="0"/>
            </a:br>
            <a:r>
              <a:rPr lang="en-US" altLang="zh-CN" sz="3100" dirty="0"/>
              <a:t>(Case study and existing equipment)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CN" dirty="0"/>
          </a:p>
          <a:p>
            <a:pPr marL="457200" lvl="1" indent="0">
              <a:buNone/>
            </a:pPr>
            <a:r>
              <a:rPr lang="en-CA" sz="2200" i="1" dirty="0"/>
              <a:t>Note: Please refer to the figures </a:t>
            </a:r>
            <a:br>
              <a:rPr lang="en-CA" sz="2200" i="1" dirty="0"/>
            </a:br>
            <a:r>
              <a:rPr lang="en-CA" sz="2200" i="1" dirty="0"/>
              <a:t>(1) CPS development Plan and </a:t>
            </a:r>
            <a:br>
              <a:rPr lang="en-CA" sz="2200" i="1" dirty="0"/>
            </a:br>
            <a:r>
              <a:rPr lang="en-CA" sz="2200" i="1" dirty="0"/>
              <a:t>(2) CPS development details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740" y="1444186"/>
            <a:ext cx="4053015" cy="251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739" y="4161354"/>
            <a:ext cx="4053015" cy="221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群組 7"/>
          <p:cNvGrpSpPr/>
          <p:nvPr/>
        </p:nvGrpSpPr>
        <p:grpSpPr>
          <a:xfrm>
            <a:off x="0" y="-69857"/>
            <a:ext cx="2834640" cy="598097"/>
            <a:chOff x="0" y="-69857"/>
            <a:chExt cx="2834640" cy="598097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4"/>
            <a:srcRect l="4555" t="41418" r="6183" b="39748"/>
            <a:stretch/>
          </p:blipFill>
          <p:spPr>
            <a:xfrm>
              <a:off x="0" y="-69857"/>
              <a:ext cx="2834640" cy="598097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706583" y="8977"/>
              <a:ext cx="181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黃冠鈞老師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136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1742</TotalTime>
  <Words>1074</Words>
  <Application>Microsoft Office PowerPoint</Application>
  <PresentationFormat>寬螢幕</PresentationFormat>
  <Paragraphs>217</Paragraphs>
  <Slides>16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微軟正黑體</vt:lpstr>
      <vt:lpstr>Arial</vt:lpstr>
      <vt:lpstr>Calibri</vt:lpstr>
      <vt:lpstr>Calibri Light</vt:lpstr>
      <vt:lpstr>Cambria Math</vt:lpstr>
      <vt:lpstr>Times New Roman</vt:lpstr>
      <vt:lpstr>Wingdings</vt:lpstr>
      <vt:lpstr>Office 佈景主題</vt:lpstr>
      <vt:lpstr>PowerPoint 簡報</vt:lpstr>
      <vt:lpstr>SK計劃課程 115-1授課教師教學內容</vt:lpstr>
      <vt:lpstr>Simulation – FlexSim and Witness</vt:lpstr>
      <vt:lpstr>Simple Jobshop System</vt:lpstr>
      <vt:lpstr>Case study: Ergonomics 個案研究: 人因工程</vt:lpstr>
      <vt:lpstr>Case study: Ergonomics 個案研究: 人因工程</vt:lpstr>
      <vt:lpstr>PowerPoint 簡報</vt:lpstr>
      <vt:lpstr>PowerPoint 簡報</vt:lpstr>
      <vt:lpstr>Manufacturing/AI：CPS introduction</vt:lpstr>
      <vt:lpstr>Manufacturing/AI：CPS introduction</vt:lpstr>
      <vt:lpstr>AI Technology for Computer Vision Application(1/2)</vt:lpstr>
      <vt:lpstr>AI Technology for Computer Vision Application(2/2)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 Program Design Meeting</dc:title>
  <dc:creator>YJ</dc:creator>
  <cp:lastModifiedBy>賴韻如</cp:lastModifiedBy>
  <cp:revision>74</cp:revision>
  <dcterms:created xsi:type="dcterms:W3CDTF">2021-11-18T00:24:13Z</dcterms:created>
  <dcterms:modified xsi:type="dcterms:W3CDTF">2026-05-06T06:41:05Z</dcterms:modified>
</cp:coreProperties>
</file>